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3" r:id="rId3"/>
    <p:sldId id="282" r:id="rId4"/>
    <p:sldId id="259" r:id="rId5"/>
    <p:sldId id="284" r:id="rId6"/>
    <p:sldId id="288" r:id="rId7"/>
    <p:sldId id="287" r:id="rId8"/>
    <p:sldId id="286" r:id="rId9"/>
    <p:sldId id="260" r:id="rId10"/>
    <p:sldId id="289" r:id="rId11"/>
    <p:sldId id="300" r:id="rId12"/>
    <p:sldId id="299" r:id="rId13"/>
    <p:sldId id="298" r:id="rId14"/>
    <p:sldId id="297" r:id="rId15"/>
    <p:sldId id="296" r:id="rId16"/>
    <p:sldId id="295" r:id="rId17"/>
    <p:sldId id="294" r:id="rId18"/>
    <p:sldId id="293" r:id="rId19"/>
    <p:sldId id="292" r:id="rId20"/>
    <p:sldId id="291" r:id="rId21"/>
    <p:sldId id="265" r:id="rId22"/>
    <p:sldId id="277" r:id="rId23"/>
    <p:sldId id="278" r:id="rId24"/>
    <p:sldId id="279" r:id="rId25"/>
    <p:sldId id="280" r:id="rId26"/>
    <p:sldId id="281" r:id="rId27"/>
    <p:sldId id="301" r:id="rId28"/>
    <p:sldId id="302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52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46" d="100"/>
          <a:sy n="46" d="100"/>
        </p:scale>
        <p:origin x="-90" y="-678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615617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3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" action="ppaction://noaction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当堂检测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>
            <a:hlinkClick r:id="rId3" action="ppaction://hlinksldjump"/>
          </p:cNvPr>
          <p:cNvSpPr/>
          <p:nvPr userDrawn="1"/>
        </p:nvSpPr>
        <p:spPr>
          <a:xfrm>
            <a:off x="4744992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五边形 6">
            <a:hlinkClick r:id="rId3" action="ppaction://hlinksldjump"/>
          </p:cNvPr>
          <p:cNvSpPr/>
          <p:nvPr userDrawn="1"/>
        </p:nvSpPr>
        <p:spPr>
          <a:xfrm>
            <a:off x="352085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50" r:id="rId3"/>
    <p:sldLayoutId id="2147483839" r:id="rId4"/>
    <p:sldLayoutId id="2147483842" r:id="rId5"/>
    <p:sldLayoutId id="2147483844" r:id="rId6"/>
    <p:sldLayoutId id="2147483843" r:id="rId7"/>
    <p:sldLayoutId id="2147483845" r:id="rId8"/>
    <p:sldLayoutId id="2147483846" r:id="rId9"/>
    <p:sldLayoutId id="2147483847" r:id="rId10"/>
    <p:sldLayoutId id="2147483848" r:id="rId11"/>
    <p:sldLayoutId id="214748384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png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9.docx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11" Type="http://schemas.openxmlformats.org/officeDocument/2006/relationships/package" Target="../embeddings/Microsoft_Office_Word___11.docx"/><Relationship Id="rId5" Type="http://schemas.openxmlformats.org/officeDocument/2006/relationships/slide" Target="slide22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21.xml"/><Relationship Id="rId9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3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第三章　旅游</a:t>
            </a:r>
            <a:r>
              <a:rPr lang="zh-CN" altLang="zh-CN" sz="2200" dirty="0" smtClean="0"/>
              <a:t>规划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5378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0227310"/>
              </p:ext>
            </p:extLst>
          </p:nvPr>
        </p:nvGraphicFramePr>
        <p:xfrm>
          <a:off x="508000" y="980728"/>
          <a:ext cx="8128000" cy="854163"/>
        </p:xfrm>
        <a:graphic>
          <a:graphicData uri="http://schemas.openxmlformats.org/presentationml/2006/ole">
            <p:oleObj spid="_x0000_s4124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2520242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发展旅游业的</a:t>
            </a:r>
            <a:r>
              <a:rPr lang="zh-CN" altLang="zh-CN" sz="2200" dirty="0" smtClean="0"/>
              <a:t>意义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8840"/>
            <a:ext cx="537749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001117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33882"/>
            <a:ext cx="5904656" cy="339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78129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8405720"/>
              </p:ext>
            </p:extLst>
          </p:nvPr>
        </p:nvGraphicFramePr>
        <p:xfrm>
          <a:off x="508000" y="1516840"/>
          <a:ext cx="8128000" cy="4006013"/>
        </p:xfrm>
        <a:graphic>
          <a:graphicData uri="http://schemas.openxmlformats.org/presentationml/2006/ole">
            <p:oleObj spid="_x0000_s7195" name="文档" r:id="rId5" imgW="3893887" imgH="1919452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684354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从表中可以看出</a:t>
            </a:r>
            <a:r>
              <a:rPr lang="en-US" altLang="zh-CN" sz="2200" dirty="0"/>
              <a:t>,</a:t>
            </a:r>
            <a:r>
              <a:rPr lang="zh-CN" altLang="zh-CN" sz="2200" dirty="0"/>
              <a:t>国际旅游收入占国内生产总值比值最高的是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国</a:t>
            </a:r>
            <a:r>
              <a:rPr lang="en-US" altLang="zh-CN" sz="2200" dirty="0"/>
              <a:t>,</a:t>
            </a:r>
            <a:r>
              <a:rPr lang="zh-CN" altLang="zh-CN" sz="2200" dirty="0"/>
              <a:t>达</a:t>
            </a:r>
            <a:r>
              <a:rPr lang="zh-CN" altLang="zh-CN" sz="2200" u="sng" dirty="0"/>
              <a:t>　　　</a:t>
            </a:r>
            <a:r>
              <a:rPr lang="en-US" altLang="zh-CN" sz="2200" dirty="0"/>
              <a:t>%,</a:t>
            </a:r>
            <a:r>
              <a:rPr lang="zh-CN" altLang="zh-CN" sz="2200" dirty="0"/>
              <a:t>反映出发展旅游业可以促进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的发展。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国际旅游收入占出口总额比重最高的是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国</a:t>
            </a:r>
            <a:r>
              <a:rPr lang="en-US" altLang="zh-CN" sz="2200" dirty="0"/>
              <a:t>,</a:t>
            </a:r>
            <a:r>
              <a:rPr lang="zh-CN" altLang="zh-CN" sz="2200" dirty="0"/>
              <a:t>反映出发展入境旅游能够增加国家的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收入。</a:t>
            </a:r>
            <a:r>
              <a:rPr lang="en-US" altLang="zh-CN" sz="2200" dirty="0"/>
              <a:t> </a:t>
            </a:r>
            <a:endParaRPr lang="zh-CN" altLang="zh-CN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0" y="967744"/>
            <a:ext cx="914399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1</a:t>
            </a:r>
            <a:r>
              <a:rPr lang="zh-CN" altLang="zh-CN" sz="2200" dirty="0"/>
              <a:t>】 读下面</a:t>
            </a:r>
            <a:r>
              <a:rPr lang="en-US" altLang="zh-CN" sz="2200" dirty="0"/>
              <a:t>A</a:t>
            </a:r>
            <a:r>
              <a:rPr lang="zh-CN" altLang="zh-CN" sz="2200" dirty="0"/>
              <a:t>、</a:t>
            </a:r>
            <a:r>
              <a:rPr lang="en-US" altLang="zh-CN" sz="2200" dirty="0"/>
              <a:t>B</a:t>
            </a:r>
            <a:r>
              <a:rPr lang="zh-CN" altLang="zh-CN" sz="2200" dirty="0"/>
              <a:t>、</a:t>
            </a:r>
            <a:r>
              <a:rPr lang="en-US" altLang="zh-CN" sz="2200" dirty="0"/>
              <a:t>C</a:t>
            </a:r>
            <a:r>
              <a:rPr lang="zh-CN" altLang="zh-CN" sz="2200" dirty="0"/>
              <a:t>、</a:t>
            </a:r>
            <a:r>
              <a:rPr lang="en-US" altLang="zh-CN" sz="2200" dirty="0"/>
              <a:t>D</a:t>
            </a:r>
            <a:r>
              <a:rPr lang="zh-CN" altLang="zh-CN" sz="2200" dirty="0"/>
              <a:t>四国某年有关旅游业的资料表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</p:txBody>
      </p:sp>
    </p:spTree>
    <p:extLst>
      <p:ext uri="{BB962C8B-B14F-4D97-AF65-F5344CB8AC3E}">
        <p14:creationId xmlns:p14="http://schemas.microsoft.com/office/powerpoint/2010/main" xmlns="" val="27874791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63046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国际旅游就业人数占就业总人数比重最高的是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国</a:t>
            </a:r>
            <a:r>
              <a:rPr lang="en-US" altLang="zh-CN" sz="2200" dirty="0"/>
              <a:t>,</a:t>
            </a:r>
            <a:r>
              <a:rPr lang="zh-CN" altLang="zh-CN" sz="2200" dirty="0"/>
              <a:t>反映出发展旅游业能够增加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在国际旅游就业人口中</a:t>
            </a:r>
            <a:r>
              <a:rPr lang="en-US" altLang="zh-CN" sz="2200" dirty="0"/>
              <a:t>,</a:t>
            </a:r>
            <a:r>
              <a:rPr lang="zh-CN" altLang="zh-CN" sz="2200" dirty="0"/>
              <a:t>人均旅游收入最高的国家是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国。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(5)</a:t>
            </a:r>
            <a:r>
              <a:rPr lang="zh-CN" altLang="zh-CN" sz="2200" dirty="0"/>
              <a:t>由此可知</a:t>
            </a:r>
            <a:r>
              <a:rPr lang="en-US" altLang="zh-CN" sz="2200" dirty="0"/>
              <a:t>,</a:t>
            </a:r>
            <a:r>
              <a:rPr lang="zh-CN" altLang="zh-CN" sz="2200" dirty="0"/>
              <a:t>旅游业的重要作用之一是促进</a:t>
            </a:r>
            <a:r>
              <a:rPr lang="zh-CN" altLang="zh-CN" sz="2200" u="sng" dirty="0"/>
              <a:t>　　</a:t>
            </a:r>
            <a:r>
              <a:rPr lang="en-US" altLang="zh-CN" sz="2200" dirty="0"/>
              <a:t>,</a:t>
            </a:r>
            <a:r>
              <a:rPr lang="zh-CN" altLang="zh-CN" sz="2200" dirty="0"/>
              <a:t>并使之成为一些国家的重要经济支柱。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(6)</a:t>
            </a:r>
            <a:r>
              <a:rPr lang="zh-CN" altLang="zh-CN" sz="2200" dirty="0"/>
              <a:t>此外</a:t>
            </a:r>
            <a:r>
              <a:rPr lang="en-US" altLang="zh-CN" sz="2200" dirty="0"/>
              <a:t>,</a:t>
            </a:r>
            <a:r>
              <a:rPr lang="zh-CN" altLang="zh-CN" sz="2200" dirty="0"/>
              <a:t>旅游业的发展还能改善</a:t>
            </a:r>
            <a:r>
              <a:rPr lang="zh-CN" altLang="zh-CN" sz="2200" u="sng" dirty="0"/>
              <a:t>　　　　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促进</a:t>
            </a:r>
            <a:r>
              <a:rPr lang="zh-CN" altLang="zh-CN" sz="2200" u="sng" dirty="0"/>
              <a:t>　　　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有利于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4272282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本题考查了四个知识要点。①对统计图表的分析处理能力。本题表格直接给出了国际旅游收入、出口总额、国内生产总值、国际旅游业就业人数与就业总人数五组数据。本题需要对表格数据进行简单分析处理才能得出相关结论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207177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②旅游活动对促进经济发展的巨大作用表现在以下几方面</a:t>
            </a:r>
            <a:r>
              <a:rPr lang="en-US" altLang="zh-CN" sz="2200" dirty="0"/>
              <a:t>:</a:t>
            </a:r>
            <a:r>
              <a:rPr lang="zh-CN" altLang="zh-CN" sz="2200" dirty="0"/>
              <a:t>增加外汇收入</a:t>
            </a:r>
            <a:r>
              <a:rPr lang="en-US" altLang="zh-CN" sz="2200" dirty="0"/>
              <a:t>;</a:t>
            </a:r>
            <a:r>
              <a:rPr lang="zh-CN" altLang="zh-CN" sz="2200" dirty="0"/>
              <a:t>回笼货币</a:t>
            </a:r>
            <a:r>
              <a:rPr lang="en-US" altLang="zh-CN" sz="2200" dirty="0"/>
              <a:t>,</a:t>
            </a:r>
            <a:r>
              <a:rPr lang="zh-CN" altLang="zh-CN" sz="2200" dirty="0"/>
              <a:t>加速资金周转</a:t>
            </a:r>
            <a:r>
              <a:rPr lang="en-US" altLang="zh-CN" sz="2200" dirty="0"/>
              <a:t>;</a:t>
            </a:r>
            <a:r>
              <a:rPr lang="zh-CN" altLang="zh-CN" sz="2200" dirty="0"/>
              <a:t>提供就业机会</a:t>
            </a:r>
            <a:r>
              <a:rPr lang="en-US" altLang="zh-CN" sz="2200" dirty="0"/>
              <a:t>;</a:t>
            </a:r>
            <a:r>
              <a:rPr lang="zh-CN" altLang="zh-CN" sz="2200" dirty="0"/>
              <a:t>加速第三产业的发展</a:t>
            </a:r>
            <a:r>
              <a:rPr lang="en-US" altLang="zh-CN" sz="2200" dirty="0"/>
              <a:t>,</a:t>
            </a:r>
            <a:r>
              <a:rPr lang="zh-CN" altLang="zh-CN" sz="2200" dirty="0"/>
              <a:t>改善区域产业结构。③统计图表及数据与知识点之间的关联性。看似不相关的几组数据</a:t>
            </a:r>
            <a:r>
              <a:rPr lang="en-US" altLang="zh-CN" sz="2200" dirty="0"/>
              <a:t>,</a:t>
            </a:r>
            <a:r>
              <a:rPr lang="zh-CN" altLang="zh-CN" sz="2200" dirty="0"/>
              <a:t>其实有着必然的联系</a:t>
            </a:r>
            <a:r>
              <a:rPr lang="en-US" altLang="zh-CN" sz="2200" dirty="0"/>
              <a:t>,</a:t>
            </a:r>
            <a:r>
              <a:rPr lang="zh-CN" altLang="zh-CN" sz="2200" dirty="0"/>
              <a:t>顺着该题的提问不难发现</a:t>
            </a:r>
            <a:r>
              <a:rPr lang="en-US" altLang="zh-CN" sz="2200" dirty="0"/>
              <a:t>,</a:t>
            </a:r>
            <a:r>
              <a:rPr lang="zh-CN" altLang="zh-CN" sz="2200" dirty="0"/>
              <a:t>表中数据正是说明了旅游活动在促进经济发展方面的巨大作用。④旅游业在促进经济发展以外的作用</a:t>
            </a:r>
            <a:r>
              <a:rPr lang="en-US" altLang="zh-CN" sz="2200" dirty="0"/>
              <a:t>:</a:t>
            </a:r>
            <a:r>
              <a:rPr lang="zh-CN" altLang="zh-CN" sz="2200" dirty="0"/>
              <a:t>促进区域文化交流、有利于社会稳定。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(1)B</a:t>
            </a:r>
            <a:r>
              <a:rPr lang="zh-CN" altLang="zh-CN" sz="2200" dirty="0"/>
              <a:t>　</a:t>
            </a:r>
            <a:r>
              <a:rPr lang="en-US" altLang="zh-CN" sz="2200" dirty="0"/>
              <a:t>12</a:t>
            </a:r>
            <a:r>
              <a:rPr lang="zh-CN" altLang="zh-CN" sz="2200" dirty="0"/>
              <a:t>　经济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(2)A</a:t>
            </a:r>
            <a:r>
              <a:rPr lang="zh-CN" altLang="zh-CN" sz="2200" dirty="0"/>
              <a:t>　外汇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(3)D</a:t>
            </a:r>
            <a:r>
              <a:rPr lang="zh-CN" altLang="zh-CN" sz="2200" dirty="0"/>
              <a:t>　就业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(4)B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(5)</a:t>
            </a:r>
            <a:r>
              <a:rPr lang="zh-CN" altLang="zh-CN" sz="2200" dirty="0"/>
              <a:t>经济发展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(6)</a:t>
            </a:r>
            <a:r>
              <a:rPr lang="zh-CN" altLang="zh-CN" sz="2200" dirty="0"/>
              <a:t>区域产业结构　区域文化交流　社会稳定</a:t>
            </a:r>
          </a:p>
        </p:txBody>
      </p:sp>
    </p:spTree>
    <p:extLst>
      <p:ext uri="{BB962C8B-B14F-4D97-AF65-F5344CB8AC3E}">
        <p14:creationId xmlns:p14="http://schemas.microsoft.com/office/powerpoint/2010/main" xmlns="" val="32225951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2164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拓展延伸为什么旅游业是</a:t>
            </a:r>
            <a:r>
              <a:rPr lang="en-US" altLang="zh-CN" sz="2200" dirty="0"/>
              <a:t>“</a:t>
            </a:r>
            <a:r>
              <a:rPr lang="zh-CN" altLang="zh-CN" sz="2200" dirty="0"/>
              <a:t>一业带百业</a:t>
            </a:r>
            <a:r>
              <a:rPr lang="en-US" altLang="zh-CN" sz="2200" dirty="0"/>
              <a:t>”</a:t>
            </a:r>
            <a:r>
              <a:rPr lang="zh-CN" altLang="zh-CN" sz="2200" dirty="0"/>
              <a:t>的行业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旅游是综合性产业</a:t>
            </a:r>
            <a:r>
              <a:rPr lang="en-US" altLang="zh-CN" sz="2200" dirty="0"/>
              <a:t>,</a:t>
            </a:r>
            <a:r>
              <a:rPr lang="zh-CN" altLang="zh-CN" sz="2200" dirty="0"/>
              <a:t>它不仅能带动酒店、餐饮、交通运输、建筑、商品贸易、金融等第三产业的发展</a:t>
            </a:r>
            <a:r>
              <a:rPr lang="en-US" altLang="zh-CN" sz="2200" dirty="0"/>
              <a:t>,</a:t>
            </a:r>
            <a:r>
              <a:rPr lang="zh-CN" altLang="zh-CN" sz="2200" dirty="0"/>
              <a:t>而且能促进农副产品加工业、建材、交通机械等工业部门</a:t>
            </a:r>
            <a:r>
              <a:rPr lang="en-US" altLang="zh-CN" sz="2200" dirty="0"/>
              <a:t>,</a:t>
            </a:r>
            <a:r>
              <a:rPr lang="zh-CN" altLang="zh-CN" sz="2200" dirty="0"/>
              <a:t>以及为旅游业培养各类管理人员的旅游教育的发展。所以说旅游业是</a:t>
            </a:r>
            <a:r>
              <a:rPr lang="en-US" altLang="zh-CN" sz="2200" dirty="0"/>
              <a:t>“</a:t>
            </a:r>
            <a:r>
              <a:rPr lang="zh-CN" altLang="zh-CN" sz="2200" dirty="0"/>
              <a:t>一业带百业</a:t>
            </a:r>
            <a:r>
              <a:rPr lang="en-US" altLang="zh-CN" sz="2200" dirty="0"/>
              <a:t>”</a:t>
            </a:r>
            <a:r>
              <a:rPr lang="zh-CN" altLang="zh-CN" sz="2200" dirty="0"/>
              <a:t>的行业。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 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3927618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3445174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探究点二 旅游规划的</a:t>
            </a:r>
            <a:r>
              <a:rPr lang="zh-CN" altLang="zh-CN" sz="2200" dirty="0" smtClean="0"/>
              <a:t>作用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75973438"/>
              </p:ext>
            </p:extLst>
          </p:nvPr>
        </p:nvGraphicFramePr>
        <p:xfrm>
          <a:off x="508000" y="1196752"/>
          <a:ext cx="8128000" cy="854163"/>
        </p:xfrm>
        <a:graphic>
          <a:graphicData uri="http://schemas.openxmlformats.org/presentationml/2006/ole">
            <p:oleObj spid="_x0000_s8219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772816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2013</a:t>
            </a:r>
            <a:r>
              <a:rPr lang="zh-CN" altLang="zh-CN" sz="2200" dirty="0"/>
              <a:t>年</a:t>
            </a:r>
            <a:r>
              <a:rPr lang="en-US" altLang="zh-CN" sz="2200" dirty="0"/>
              <a:t>12</a:t>
            </a:r>
            <a:r>
              <a:rPr lang="zh-CN" altLang="zh-CN" sz="2200" dirty="0"/>
              <a:t>月</a:t>
            </a:r>
            <a:r>
              <a:rPr lang="en-US" altLang="zh-CN" sz="2200" dirty="0"/>
              <a:t>28</a:t>
            </a:r>
            <a:r>
              <a:rPr lang="zh-CN" altLang="zh-CN" sz="2200" dirty="0"/>
              <a:t>日</a:t>
            </a:r>
            <a:r>
              <a:rPr lang="en-US" altLang="zh-CN" sz="2200" dirty="0"/>
              <a:t>,</a:t>
            </a:r>
            <a:r>
              <a:rPr lang="zh-CN" altLang="zh-CN" sz="2200" dirty="0"/>
              <a:t>《昆明滇池国家级风景名胜区西山景区详细规划</a:t>
            </a:r>
            <a:r>
              <a:rPr lang="en-US" altLang="zh-CN" sz="2200" dirty="0"/>
              <a:t>(</a:t>
            </a:r>
            <a:r>
              <a:rPr lang="zh-CN" altLang="zh-CN" sz="2200" dirty="0"/>
              <a:t>公示稿</a:t>
            </a:r>
            <a:r>
              <a:rPr lang="en-US" altLang="zh-CN" sz="2200" dirty="0"/>
              <a:t>)</a:t>
            </a:r>
            <a:r>
              <a:rPr lang="zh-CN" altLang="zh-CN" sz="2200" dirty="0"/>
              <a:t>》</a:t>
            </a:r>
            <a:r>
              <a:rPr lang="en-US" altLang="zh-CN" sz="2200" dirty="0"/>
              <a:t>,</a:t>
            </a:r>
            <a:r>
              <a:rPr lang="zh-CN" altLang="zh-CN" sz="2200" dirty="0"/>
              <a:t>在网站上对外公示</a:t>
            </a:r>
            <a:r>
              <a:rPr lang="en-US" altLang="zh-CN" sz="2200" dirty="0"/>
              <a:t>,</a:t>
            </a:r>
            <a:r>
              <a:rPr lang="zh-CN" altLang="zh-CN" sz="2200" dirty="0"/>
              <a:t>即日起到</a:t>
            </a:r>
            <a:r>
              <a:rPr lang="en-US" altLang="zh-CN" sz="2200" dirty="0"/>
              <a:t>2014</a:t>
            </a:r>
            <a:r>
              <a:rPr lang="zh-CN" altLang="zh-CN" sz="2200" dirty="0"/>
              <a:t>年</a:t>
            </a:r>
            <a:r>
              <a:rPr lang="en-US" altLang="zh-CN" sz="2200" dirty="0"/>
              <a:t>1</a:t>
            </a:r>
            <a:r>
              <a:rPr lang="zh-CN" altLang="zh-CN" sz="2200" dirty="0"/>
              <a:t>月</a:t>
            </a:r>
            <a:r>
              <a:rPr lang="en-US" altLang="zh-CN" sz="2200" dirty="0"/>
              <a:t>8</a:t>
            </a:r>
            <a:r>
              <a:rPr lang="zh-CN" altLang="zh-CN" sz="2200" dirty="0"/>
              <a:t>日</a:t>
            </a:r>
            <a:r>
              <a:rPr lang="en-US" altLang="zh-CN" sz="2200" dirty="0"/>
              <a:t>,</a:t>
            </a:r>
            <a:r>
              <a:rPr lang="zh-CN" altLang="zh-CN" sz="2200" dirty="0"/>
              <a:t>社会各界可以以书面形式</a:t>
            </a:r>
            <a:r>
              <a:rPr lang="en-US" altLang="zh-CN" sz="2200" dirty="0"/>
              <a:t>,</a:t>
            </a:r>
            <a:r>
              <a:rPr lang="zh-CN" altLang="zh-CN" sz="2200" dirty="0"/>
              <a:t>向省住房和城乡建设厅风景名胜区管理处提出修改意见。该规划具体落实西山景区的开发建设</a:t>
            </a:r>
            <a:r>
              <a:rPr lang="en-US" altLang="zh-CN" sz="2200" dirty="0"/>
              <a:t>,</a:t>
            </a:r>
            <a:r>
              <a:rPr lang="zh-CN" altLang="zh-CN" sz="2200" dirty="0"/>
              <a:t>确定规划区的基础设施、旅游设施、文化设施等建设项目的选址、布局与规模</a:t>
            </a:r>
            <a:r>
              <a:rPr lang="en-US" altLang="zh-CN" sz="2200" dirty="0"/>
              <a:t>,</a:t>
            </a:r>
            <a:r>
              <a:rPr lang="zh-CN" altLang="zh-CN" sz="2200" dirty="0"/>
              <a:t>并明确建设用地范围和规划设计条件。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7544" y="4221088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旅游规划有何作用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科学定位发展目标</a:t>
            </a:r>
            <a:r>
              <a:rPr lang="en-US" altLang="zh-CN" sz="2200" dirty="0"/>
              <a:t>,</a:t>
            </a:r>
            <a:r>
              <a:rPr lang="zh-CN" altLang="zh-CN" sz="2200" dirty="0"/>
              <a:t>合理安排建设项目</a:t>
            </a:r>
            <a:r>
              <a:rPr lang="en-US" altLang="zh-CN" sz="2200" dirty="0"/>
              <a:t>,</a:t>
            </a:r>
            <a:r>
              <a:rPr lang="zh-CN" altLang="zh-CN" sz="2200" dirty="0"/>
              <a:t>协调旅游经济发展与生态环境保护</a:t>
            </a:r>
            <a:r>
              <a:rPr lang="en-US" altLang="zh-CN" sz="2200" dirty="0"/>
              <a:t>,</a:t>
            </a:r>
            <a:r>
              <a:rPr lang="zh-CN" altLang="zh-CN" sz="2200" dirty="0"/>
              <a:t>协调景区内各建设项目之间的关系</a:t>
            </a:r>
            <a:r>
              <a:rPr lang="en-US" altLang="zh-CN" sz="2200" dirty="0"/>
              <a:t>,</a:t>
            </a:r>
            <a:r>
              <a:rPr lang="zh-CN" altLang="zh-CN" sz="2200" dirty="0"/>
              <a:t>提高旅游区经济素质</a:t>
            </a:r>
            <a:r>
              <a:rPr lang="en-US" altLang="zh-CN" sz="2200" dirty="0"/>
              <a:t>,</a:t>
            </a:r>
            <a:r>
              <a:rPr lang="zh-CN" altLang="zh-CN" sz="2200" dirty="0"/>
              <a:t>保护景观资源</a:t>
            </a:r>
            <a:r>
              <a:rPr lang="en-US" altLang="zh-CN" sz="2200" dirty="0"/>
              <a:t>,</a:t>
            </a:r>
            <a:r>
              <a:rPr lang="zh-CN" altLang="zh-CN" sz="2200" dirty="0"/>
              <a:t>促进旅游区可持续发展。</a:t>
            </a:r>
          </a:p>
        </p:txBody>
      </p:sp>
    </p:spTree>
    <p:extLst>
      <p:ext uri="{BB962C8B-B14F-4D97-AF65-F5344CB8AC3E}">
        <p14:creationId xmlns:p14="http://schemas.microsoft.com/office/powerpoint/2010/main" xmlns="" val="35361582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1574838"/>
            <a:ext cx="8128000" cy="3708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旅游规划有哪些类型</a:t>
            </a:r>
            <a:r>
              <a:rPr lang="en-US" altLang="zh-CN" sz="2200" dirty="0"/>
              <a:t>?</a:t>
            </a:r>
            <a:r>
              <a:rPr lang="zh-CN" altLang="zh-CN" sz="2200" dirty="0"/>
              <a:t>其有何区别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旅游规划分为旅游发展规划和旅游开发建设规划。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旅游发展规划主要是针对区域旅游的产业定位、发展目标、空间布局、市场培育、开发思路、产业政策、重点项目、开发时序等重大问题</a:t>
            </a:r>
            <a:r>
              <a:rPr lang="en-US" altLang="zh-CN" sz="2200" dirty="0"/>
              <a:t>,</a:t>
            </a:r>
            <a:r>
              <a:rPr lang="zh-CN" altLang="zh-CN" sz="2200" dirty="0"/>
              <a:t>提出战略性、系统性、前瞻性和科学性的发展规划。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旅游开发建设规划是指具体旅游区</a:t>
            </a:r>
            <a:r>
              <a:rPr lang="en-US" altLang="zh-CN" sz="2200" dirty="0"/>
              <a:t>(</a:t>
            </a:r>
            <a:r>
              <a:rPr lang="zh-CN" altLang="zh-CN" sz="2200" dirty="0"/>
              <a:t>如旅游度假区、风景旅游区等</a:t>
            </a:r>
            <a:r>
              <a:rPr lang="en-US" altLang="zh-CN" sz="2200" dirty="0"/>
              <a:t>)</a:t>
            </a:r>
            <a:r>
              <a:rPr lang="zh-CN" altLang="zh-CN" sz="2200" dirty="0"/>
              <a:t>的开发建设规划。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旅游开发建设规划比旅游发展规划更为具体</a:t>
            </a:r>
            <a:r>
              <a:rPr lang="en-US" altLang="zh-CN" sz="2200" dirty="0"/>
              <a:t>,</a:t>
            </a:r>
            <a:r>
              <a:rPr lang="zh-CN" altLang="zh-CN" sz="2200" dirty="0"/>
              <a:t>实践性和可操作性更强。</a:t>
            </a:r>
          </a:p>
        </p:txBody>
      </p:sp>
    </p:spTree>
    <p:extLst>
      <p:ext uri="{BB962C8B-B14F-4D97-AF65-F5344CB8AC3E}">
        <p14:creationId xmlns:p14="http://schemas.microsoft.com/office/powerpoint/2010/main" xmlns="" val="29792994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43979338"/>
              </p:ext>
            </p:extLst>
          </p:nvPr>
        </p:nvGraphicFramePr>
        <p:xfrm>
          <a:off x="508000" y="980728"/>
          <a:ext cx="8128000" cy="854163"/>
        </p:xfrm>
        <a:graphic>
          <a:graphicData uri="http://schemas.openxmlformats.org/presentationml/2006/ole">
            <p:oleObj spid="_x0000_s9268" name="文档" r:id="rId5" imgW="3836312" imgH="402466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2520242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旅游景区规划</a:t>
            </a:r>
            <a:r>
              <a:rPr lang="zh-CN" altLang="zh-CN" sz="2200" dirty="0" smtClean="0"/>
              <a:t>设计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3177588"/>
              </p:ext>
            </p:extLst>
          </p:nvPr>
        </p:nvGraphicFramePr>
        <p:xfrm>
          <a:off x="508000" y="2023820"/>
          <a:ext cx="8128000" cy="5221604"/>
        </p:xfrm>
        <a:graphic>
          <a:graphicData uri="http://schemas.openxmlformats.org/presentationml/2006/ole">
            <p:oleObj spid="_x0000_s9269" name="文档" r:id="rId6" imgW="3907562" imgH="25105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452462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3708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2</a:t>
            </a:r>
            <a:r>
              <a:rPr lang="zh-CN" altLang="zh-CN" sz="2200" dirty="0"/>
              <a:t>】 旅游规划的作用包括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　　　　　　　　　　　　　　　　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①保持旅游可持续发展</a:t>
            </a:r>
            <a:r>
              <a:rPr lang="en-US" altLang="zh-CN" sz="2200" dirty="0"/>
              <a:t>,</a:t>
            </a:r>
            <a:r>
              <a:rPr lang="zh-CN" altLang="zh-CN" sz="2200" dirty="0"/>
              <a:t>使旅游业不仅造福当代人也造福子孙后代　②寻找发展旅游业的各种机会及途径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③为了进一步适应人们旅游愿望扩大的要求　④有助于一个地区的形象定位</a:t>
            </a:r>
            <a:r>
              <a:rPr lang="en-US" altLang="zh-CN" sz="2200" dirty="0"/>
              <a:t>,</a:t>
            </a:r>
            <a:r>
              <a:rPr lang="zh-CN" altLang="zh-CN" sz="2200" dirty="0"/>
              <a:t>保持该地区的优势</a:t>
            </a:r>
            <a:r>
              <a:rPr lang="en-US" altLang="zh-CN" sz="2200" dirty="0"/>
              <a:t>,</a:t>
            </a:r>
            <a:r>
              <a:rPr lang="zh-CN" altLang="zh-CN" sz="2200" dirty="0"/>
              <a:t>创造该地区的标志物　⑤避免或减轻旅游业的消极影响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①②⑤</a:t>
            </a:r>
            <a:r>
              <a:rPr lang="en-US" altLang="zh-CN" sz="2200" dirty="0"/>
              <a:t>	B.</a:t>
            </a:r>
            <a:r>
              <a:rPr lang="zh-CN" altLang="zh-CN" sz="2200" dirty="0"/>
              <a:t>①②③④⑤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①②④</a:t>
            </a:r>
            <a:r>
              <a:rPr lang="en-US" altLang="zh-CN" sz="2200" dirty="0"/>
              <a:t>	D.</a:t>
            </a:r>
            <a:r>
              <a:rPr lang="zh-CN" altLang="zh-CN" sz="2200" dirty="0"/>
              <a:t>①</a:t>
            </a:r>
            <a:r>
              <a:rPr lang="zh-CN" altLang="zh-CN" sz="2200" dirty="0" smtClean="0"/>
              <a:t>⑤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6214787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第一节　旅游规划</a:t>
            </a:r>
            <a:r>
              <a:rPr lang="zh-CN" altLang="zh-CN" sz="2200" dirty="0" smtClean="0"/>
              <a:t>概述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02280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1916832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进行旅游规划</a:t>
            </a:r>
            <a:r>
              <a:rPr lang="en-US" altLang="zh-CN" sz="2200" dirty="0"/>
              <a:t>,</a:t>
            </a:r>
            <a:r>
              <a:rPr lang="zh-CN" altLang="zh-CN" sz="2200" dirty="0"/>
              <a:t>可以对景区发展目标进行科学定位</a:t>
            </a:r>
            <a:r>
              <a:rPr lang="en-US" altLang="zh-CN" sz="2200" dirty="0"/>
              <a:t>,</a:t>
            </a:r>
            <a:r>
              <a:rPr lang="zh-CN" altLang="zh-CN" sz="2200" dirty="0"/>
              <a:t>合理安排各种建设项目</a:t>
            </a:r>
            <a:r>
              <a:rPr lang="en-US" altLang="zh-CN" sz="2200" dirty="0"/>
              <a:t>,</a:t>
            </a:r>
            <a:r>
              <a:rPr lang="zh-CN" altLang="zh-CN" sz="2200" dirty="0"/>
              <a:t>协调旅游经济发展与生态环境保护的关系</a:t>
            </a:r>
            <a:r>
              <a:rPr lang="en-US" altLang="zh-CN" sz="2200" dirty="0"/>
              <a:t>,</a:t>
            </a:r>
            <a:r>
              <a:rPr lang="zh-CN" altLang="zh-CN" sz="2200" dirty="0"/>
              <a:t>以及景区内部各建设项目之间的关系。旅游规划的实施</a:t>
            </a:r>
            <a:r>
              <a:rPr lang="en-US" altLang="zh-CN" sz="2200" dirty="0"/>
              <a:t>,</a:t>
            </a:r>
            <a:r>
              <a:rPr lang="zh-CN" altLang="zh-CN" sz="2200" dirty="0"/>
              <a:t>有助于提升旅游区域的经济素质</a:t>
            </a:r>
            <a:r>
              <a:rPr lang="en-US" altLang="zh-CN" sz="2200" dirty="0"/>
              <a:t>,</a:t>
            </a:r>
            <a:r>
              <a:rPr lang="zh-CN" altLang="zh-CN" sz="2200" dirty="0"/>
              <a:t>有利于景观资源的保护和旅游景区的可持续发展。综上所述</a:t>
            </a:r>
            <a:r>
              <a:rPr lang="en-US" altLang="zh-CN" sz="2200" dirty="0"/>
              <a:t>,</a:t>
            </a:r>
            <a:r>
              <a:rPr lang="zh-CN" altLang="zh-CN" sz="2200" dirty="0"/>
              <a:t>选项①⑤属于旅游规划的作用。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6333412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8" name="椭圆 7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9" name="椭圆 8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10" name="椭圆 9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11" name="椭圆 10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1757773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.“</a:t>
            </a:r>
            <a:r>
              <a:rPr lang="zh-CN" altLang="zh-CN" sz="2200" dirty="0"/>
              <a:t>旅游一动百业兴</a:t>
            </a:r>
            <a:r>
              <a:rPr lang="en-US" altLang="zh-CN" sz="2200" dirty="0"/>
              <a:t>”</a:t>
            </a:r>
            <a:r>
              <a:rPr lang="zh-CN" altLang="zh-CN" sz="2200" dirty="0"/>
              <a:t>体现旅游活动的作用是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满足人类的需求　　　　　</a:t>
            </a:r>
            <a:r>
              <a:rPr lang="en-US" altLang="zh-CN" sz="2200" dirty="0"/>
              <a:t>B.</a:t>
            </a:r>
            <a:r>
              <a:rPr lang="zh-CN" altLang="zh-CN" sz="2200" dirty="0"/>
              <a:t>促进经济的发展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促进区域文化交流</a:t>
            </a:r>
            <a:r>
              <a:rPr lang="en-US" altLang="zh-CN" sz="2200" dirty="0"/>
              <a:t>	D.</a:t>
            </a:r>
            <a:r>
              <a:rPr lang="zh-CN" altLang="zh-CN" sz="2200" dirty="0"/>
              <a:t>有利于社会稳定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旅游业可以带动酒店、餐饮、交通运输、邮电通信、金融贸易等第三产业的发展</a:t>
            </a:r>
            <a:r>
              <a:rPr lang="en-US" altLang="zh-CN" sz="2200" dirty="0"/>
              <a:t>,</a:t>
            </a:r>
            <a:r>
              <a:rPr lang="zh-CN" altLang="zh-CN" sz="2200" dirty="0"/>
              <a:t>促进农副产品加工、建材、交通机械等工业部门的发展。因此</a:t>
            </a:r>
            <a:r>
              <a:rPr lang="en-US" altLang="zh-CN" sz="2200" dirty="0"/>
              <a:t>,“</a:t>
            </a:r>
            <a:r>
              <a:rPr lang="zh-CN" altLang="zh-CN" sz="2200" dirty="0"/>
              <a:t>旅游一动百业兴</a:t>
            </a:r>
            <a:r>
              <a:rPr lang="en-US" altLang="zh-CN" sz="2200" dirty="0"/>
              <a:t>”</a:t>
            </a:r>
            <a:r>
              <a:rPr lang="zh-CN" altLang="zh-CN" sz="2200" dirty="0"/>
              <a:t>体现旅游活动的作用是促进经济的发展。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关于旅游业对社会影响的叙述</a:t>
            </a:r>
            <a:r>
              <a:rPr lang="en-US" altLang="zh-CN" sz="2200" dirty="0"/>
              <a:t>,</a:t>
            </a:r>
            <a:r>
              <a:rPr lang="zh-CN" altLang="zh-CN" sz="2200" dirty="0"/>
              <a:t>错误的是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旅游业的发展可以推动对外开放</a:t>
            </a:r>
            <a:r>
              <a:rPr lang="en-US" altLang="zh-CN" sz="2200" dirty="0"/>
              <a:t>,</a:t>
            </a:r>
            <a:r>
              <a:rPr lang="zh-CN" altLang="zh-CN" sz="2200" dirty="0"/>
              <a:t>有效地提高旅游地的物质与精神文明建设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旅游业可以改善人们的生活质量</a:t>
            </a:r>
            <a:r>
              <a:rPr lang="en-US" altLang="zh-CN" sz="2200" dirty="0"/>
              <a:t>,</a:t>
            </a:r>
            <a:r>
              <a:rPr lang="zh-CN" altLang="zh-CN" sz="2200" dirty="0"/>
              <a:t>提高社会福利水平</a:t>
            </a:r>
            <a:r>
              <a:rPr lang="en-US" altLang="zh-CN" sz="2200" dirty="0"/>
              <a:t>,</a:t>
            </a:r>
            <a:r>
              <a:rPr lang="zh-CN" altLang="zh-CN" sz="2200" dirty="0"/>
              <a:t>促进社会进步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旅游业会使旅游地的基础设施负担过重</a:t>
            </a:r>
            <a:r>
              <a:rPr lang="en-US" altLang="zh-CN" sz="2200" dirty="0"/>
              <a:t>,</a:t>
            </a:r>
            <a:r>
              <a:rPr lang="zh-CN" altLang="zh-CN" sz="2200" dirty="0"/>
              <a:t>导致当地居民生活环境质量下降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旅游业有助于不同国家和地区之间的相互理解和信任</a:t>
            </a:r>
            <a:r>
              <a:rPr lang="en-US" altLang="zh-CN" sz="2200" dirty="0"/>
              <a:t>,</a:t>
            </a:r>
            <a:r>
              <a:rPr lang="zh-CN" altLang="zh-CN" sz="2200" dirty="0"/>
              <a:t>对促进世界和平具有重要意义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为适应旅游业的发展</a:t>
            </a:r>
            <a:r>
              <a:rPr lang="en-US" altLang="zh-CN" sz="2200" dirty="0"/>
              <a:t>,</a:t>
            </a:r>
            <a:r>
              <a:rPr lang="zh-CN" altLang="zh-CN" sz="2200" dirty="0"/>
              <a:t>旅游接待地区的基础设施会得以改进</a:t>
            </a:r>
            <a:r>
              <a:rPr lang="en-US" altLang="zh-CN" sz="2200" dirty="0"/>
              <a:t>,</a:t>
            </a:r>
            <a:r>
              <a:rPr lang="zh-CN" altLang="zh-CN" sz="2200" dirty="0"/>
              <a:t>生活服务设施和其他方便旅游者的设施也会有所增加</a:t>
            </a:r>
            <a:r>
              <a:rPr lang="en-US" altLang="zh-CN" sz="2200" dirty="0"/>
              <a:t>,</a:t>
            </a:r>
            <a:r>
              <a:rPr lang="zh-CN" altLang="zh-CN" sz="2200" dirty="0"/>
              <a:t>可以改善当地居民的生活环境</a:t>
            </a:r>
            <a:r>
              <a:rPr lang="en-US" altLang="zh-CN" sz="2200" dirty="0"/>
              <a:t>,</a:t>
            </a:r>
            <a:r>
              <a:rPr lang="zh-CN" altLang="zh-CN" sz="2200" dirty="0"/>
              <a:t>方便当地居民的日常生活。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C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37023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下列现象反映出旅游业具有促进区域文化交流作用的是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我国国际旅游收入逐年增加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近年来</a:t>
            </a:r>
            <a:r>
              <a:rPr lang="en-US" altLang="zh-CN" sz="2200" dirty="0"/>
              <a:t>,</a:t>
            </a:r>
            <a:r>
              <a:rPr lang="zh-CN" altLang="zh-CN" sz="2200" dirty="0"/>
              <a:t>广西桂林地区的传统手工艺品制作行业日渐兴盛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许多游客对少数民族风情有了很深的了解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许多贫困地区通过旅游使当地经济走上了发展的</a:t>
            </a:r>
            <a:r>
              <a:rPr lang="en-US" altLang="zh-CN" sz="2200" dirty="0"/>
              <a:t>“</a:t>
            </a:r>
            <a:r>
              <a:rPr lang="zh-CN" altLang="zh-CN" sz="2200" dirty="0"/>
              <a:t>快车道</a:t>
            </a:r>
            <a:r>
              <a:rPr lang="en-US" altLang="zh-CN" sz="2200" dirty="0"/>
              <a:t>”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我国的许多少数民族分布在较为偏远的地区</a:t>
            </a:r>
            <a:r>
              <a:rPr lang="en-US" altLang="zh-CN" sz="2200" dirty="0"/>
              <a:t>,</a:t>
            </a:r>
            <a:r>
              <a:rPr lang="zh-CN" altLang="zh-CN" sz="2200" dirty="0"/>
              <a:t>这些地区旅游资源丰富</a:t>
            </a:r>
            <a:r>
              <a:rPr lang="en-US" altLang="zh-CN" sz="2200" dirty="0"/>
              <a:t>,</a:t>
            </a:r>
            <a:r>
              <a:rPr lang="zh-CN" altLang="zh-CN" sz="2200" dirty="0"/>
              <a:t>通过发展旅游业可以促进各民族之间的相互了解</a:t>
            </a:r>
            <a:r>
              <a:rPr lang="en-US" altLang="zh-CN" sz="2200" dirty="0"/>
              <a:t>,</a:t>
            </a:r>
            <a:r>
              <a:rPr lang="zh-CN" altLang="zh-CN" sz="2200" dirty="0"/>
              <a:t>促进各种文化的交流。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C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406739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下列有关旅游规划类型的说法</a:t>
            </a:r>
            <a:r>
              <a:rPr lang="en-US" altLang="zh-CN" sz="2200" dirty="0"/>
              <a:t>,</a:t>
            </a:r>
            <a:r>
              <a:rPr lang="zh-CN" altLang="zh-CN" sz="2200" dirty="0"/>
              <a:t>错误的是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旅游发展规划和旅游开发建设规划都属于旅游规划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旅游发展规划包括概念性规划、近期规划、中长期规划、重点旅游区域发展规划等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旅游开发建设规划时间跨度也有</a:t>
            </a:r>
            <a:r>
              <a:rPr lang="en-US" altLang="zh-CN" sz="2200" dirty="0"/>
              <a:t>10</a:t>
            </a:r>
            <a:r>
              <a:rPr lang="zh-CN" altLang="zh-CN" sz="2200" dirty="0"/>
              <a:t>年或</a:t>
            </a:r>
            <a:r>
              <a:rPr lang="en-US" altLang="zh-CN" sz="2200" dirty="0"/>
              <a:t>15</a:t>
            </a:r>
            <a:r>
              <a:rPr lang="zh-CN" altLang="zh-CN" sz="2200" dirty="0"/>
              <a:t>年的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控制性和修建性详细规划属于旅游发展规划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控制性和修建性详细规划属于旅游开发建设规划。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7418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下列关于旅游规划的叙述</a:t>
            </a:r>
            <a:r>
              <a:rPr lang="en-US" altLang="zh-CN" sz="2200" dirty="0"/>
              <a:t>,</a:t>
            </a:r>
            <a:r>
              <a:rPr lang="zh-CN" altLang="zh-CN" sz="2200" dirty="0"/>
              <a:t>正确的是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旅游发展规划就是对具体旅游区进行规划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总体规划属于旅游发展规划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概念性规划、近期规划属于旅游开发建设规划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旅游开发建设规划比旅游发展规划的内容更为具体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旅游规划分为旅游发展规划和旅游开发建设规划两种类型。旅游开发建设规划是对具体旅游区进行规划</a:t>
            </a:r>
            <a:r>
              <a:rPr lang="en-US" altLang="zh-CN" sz="2200" dirty="0"/>
              <a:t>,</a:t>
            </a:r>
            <a:r>
              <a:rPr lang="zh-CN" altLang="zh-CN" sz="2200" dirty="0"/>
              <a:t>其比旅游发展规划更为具体</a:t>
            </a:r>
            <a:r>
              <a:rPr lang="en-US" altLang="zh-CN" sz="2200" dirty="0"/>
              <a:t>,</a:t>
            </a:r>
            <a:r>
              <a:rPr lang="zh-CN" altLang="zh-CN" sz="2200" dirty="0"/>
              <a:t>实践性和可操作性更强。旅游发展规划可以分为概念性规划、近期规划、中长期规划、重点旅游区域发展规划等。旅游开发建设规划可分为概念性规划、总体规划、控制性和修建性详细规划等。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28353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5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6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7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8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9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读下表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 smtClean="0"/>
              <a:t>                            2016</a:t>
            </a:r>
            <a:r>
              <a:rPr lang="zh-CN" altLang="zh-CN" sz="2200" dirty="0"/>
              <a:t>年中国旅游业发展情况</a:t>
            </a: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9762167"/>
              </p:ext>
            </p:extLst>
          </p:nvPr>
        </p:nvGraphicFramePr>
        <p:xfrm>
          <a:off x="508000" y="1974539"/>
          <a:ext cx="8128000" cy="2246549"/>
        </p:xfrm>
        <a:graphic>
          <a:graphicData uri="http://schemas.openxmlformats.org/presentationml/2006/ole">
            <p:oleObj spid="_x0000_s10290" name="文档" r:id="rId10" imgW="3893887" imgH="1076362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7776977" y="3429000"/>
            <a:ext cx="827471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续</a:t>
            </a:r>
            <a:r>
              <a:rPr lang="zh-CN" altLang="zh-CN" sz="2200" dirty="0" smtClean="0"/>
              <a:t>表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105919"/>
              </p:ext>
            </p:extLst>
          </p:nvPr>
        </p:nvGraphicFramePr>
        <p:xfrm>
          <a:off x="508000" y="3933056"/>
          <a:ext cx="8128000" cy="3111372"/>
        </p:xfrm>
        <a:graphic>
          <a:graphicData uri="http://schemas.openxmlformats.org/presentationml/2006/ole">
            <p:oleObj spid="_x0000_s10291" name="文档" r:id="rId11" imgW="3893887" imgH="14914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667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052736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来我国旅游的国外游客数量众多</a:t>
            </a:r>
            <a:r>
              <a:rPr lang="en-US" altLang="zh-CN" sz="2200" dirty="0"/>
              <a:t>,</a:t>
            </a:r>
            <a:r>
              <a:rPr lang="zh-CN" altLang="zh-CN" sz="2200" dirty="0"/>
              <a:t>主要是受我国悠久的历史文化和秀美的山川风光吸引</a:t>
            </a:r>
            <a:r>
              <a:rPr lang="en-US" altLang="zh-CN" sz="2200" dirty="0"/>
              <a:t>,</a:t>
            </a:r>
            <a:r>
              <a:rPr lang="zh-CN" altLang="zh-CN" sz="2200" dirty="0"/>
              <a:t>因为这可以满足旅游者高层次的享受需要</a:t>
            </a:r>
            <a:r>
              <a:rPr lang="en-US" altLang="zh-CN" sz="2200" dirty="0"/>
              <a:t>,</a:t>
            </a:r>
            <a:r>
              <a:rPr lang="zh-CN" altLang="zh-CN" sz="2200" dirty="0"/>
              <a:t>也有助于增进彼此之间的了解</a:t>
            </a:r>
            <a:r>
              <a:rPr lang="en-US" altLang="zh-CN" sz="2200" dirty="0"/>
              <a:t>,</a:t>
            </a:r>
            <a:r>
              <a:rPr lang="zh-CN" altLang="zh-CN" sz="2200" dirty="0"/>
              <a:t>促进区域</a:t>
            </a:r>
            <a:r>
              <a:rPr lang="zh-CN" altLang="zh-CN" sz="2200" u="sng" dirty="0"/>
              <a:t>　　　　　　　　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从表中可以看出</a:t>
            </a:r>
            <a:r>
              <a:rPr lang="en-US" altLang="zh-CN" sz="2200" dirty="0"/>
              <a:t>,</a:t>
            </a:r>
            <a:r>
              <a:rPr lang="zh-CN" altLang="zh-CN" sz="2200" dirty="0"/>
              <a:t>发展入境旅游能够增加国家的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收入</a:t>
            </a:r>
            <a:r>
              <a:rPr lang="en-US" altLang="zh-CN" sz="2200" dirty="0"/>
              <a:t>,</a:t>
            </a:r>
            <a:r>
              <a:rPr lang="zh-CN" altLang="zh-CN" sz="2200" dirty="0"/>
              <a:t>在世界范围内形成了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的再分配。由于旅游业基本上是劳动密集型的服务性行业</a:t>
            </a:r>
            <a:r>
              <a:rPr lang="en-US" altLang="zh-CN" sz="2200" dirty="0"/>
              <a:t>,</a:t>
            </a:r>
            <a:r>
              <a:rPr lang="zh-CN" altLang="zh-CN" sz="2200" dirty="0"/>
              <a:t>因此发展旅游业能扩大</a:t>
            </a:r>
            <a:r>
              <a:rPr lang="zh-CN" altLang="zh-CN" sz="2200" u="sng" dirty="0"/>
              <a:t>　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而且还能带动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、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、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、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、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和金融等产业的发展。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国内旅游收入在我国旅游业总收入中所占比重较大</a:t>
            </a:r>
            <a:r>
              <a:rPr lang="en-US" altLang="zh-CN" sz="2200" dirty="0"/>
              <a:t>,</a:t>
            </a:r>
            <a:r>
              <a:rPr lang="zh-CN" altLang="zh-CN" sz="2200" dirty="0"/>
              <a:t>发展国内旅游可以</a:t>
            </a:r>
            <a:r>
              <a:rPr lang="zh-CN" altLang="zh-CN" sz="2200" u="sng" dirty="0"/>
              <a:t>　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加速资金周转。</a:t>
            </a:r>
            <a:r>
              <a:rPr lang="en-US" altLang="zh-CN" sz="2200" dirty="0"/>
              <a:t> 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19432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55853" y="1757773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旅游的主要目的是娱乐和享受</a:t>
            </a:r>
            <a:r>
              <a:rPr lang="en-US" altLang="zh-CN" sz="2200" dirty="0"/>
              <a:t>,</a:t>
            </a:r>
            <a:r>
              <a:rPr lang="zh-CN" altLang="zh-CN" sz="2200" dirty="0"/>
              <a:t>同时可以促进区域文化交流。第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旅游业是一种综合性的物质文化生活</a:t>
            </a:r>
            <a:r>
              <a:rPr lang="en-US" altLang="zh-CN" sz="2200" dirty="0"/>
              <a:t>,</a:t>
            </a:r>
            <a:r>
              <a:rPr lang="zh-CN" altLang="zh-CN" sz="2200" dirty="0"/>
              <a:t>不仅可以带来经济效益</a:t>
            </a:r>
            <a:r>
              <a:rPr lang="en-US" altLang="zh-CN" sz="2200" dirty="0"/>
              <a:t>,</a:t>
            </a:r>
            <a:r>
              <a:rPr lang="zh-CN" altLang="zh-CN" sz="2200" dirty="0"/>
              <a:t>还可以解决当地就业问题及带动其他相关产业的发展。第</a:t>
            </a:r>
            <a:r>
              <a:rPr lang="en-US" altLang="zh-CN" sz="2200" dirty="0"/>
              <a:t>(3)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发展国内旅游可以回笼货币</a:t>
            </a:r>
            <a:r>
              <a:rPr lang="en-US" altLang="zh-CN" sz="2200" dirty="0"/>
              <a:t>,</a:t>
            </a:r>
            <a:r>
              <a:rPr lang="zh-CN" altLang="zh-CN" sz="2200" dirty="0"/>
              <a:t>加速资金周转。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文化交流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外汇　国民收入　就业　邮电　房地产　交通运输　建筑　商业服务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回笼货币</a:t>
            </a:r>
          </a:p>
        </p:txBody>
      </p:sp>
    </p:spTree>
    <p:extLst>
      <p:ext uri="{BB962C8B-B14F-4D97-AF65-F5344CB8AC3E}">
        <p14:creationId xmlns:p14="http://schemas.microsoft.com/office/powerpoint/2010/main" xmlns="" val="108097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74344315"/>
              </p:ext>
            </p:extLst>
          </p:nvPr>
        </p:nvGraphicFramePr>
        <p:xfrm>
          <a:off x="569913" y="979488"/>
          <a:ext cx="8061325" cy="5710237"/>
        </p:xfrm>
        <a:graphic>
          <a:graphicData uri="http://schemas.openxmlformats.org/presentationml/2006/ole">
            <p:oleObj spid="_x0000_s1051" name="文档" r:id="rId3" imgW="4928252" imgH="35015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0320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3084499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一、发展旅游业的</a:t>
            </a:r>
            <a:r>
              <a:rPr lang="zh-CN" altLang="zh-CN" sz="2200" dirty="0" smtClean="0"/>
              <a:t>意义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2612044"/>
              </p:ext>
            </p:extLst>
          </p:nvPr>
        </p:nvGraphicFramePr>
        <p:xfrm>
          <a:off x="508000" y="1602219"/>
          <a:ext cx="8128000" cy="4059029"/>
        </p:xfrm>
        <a:graphic>
          <a:graphicData uri="http://schemas.openxmlformats.org/presentationml/2006/ole">
            <p:oleObj spid="_x0000_s2075" name="文档" r:id="rId4" imgW="3893887" imgH="194501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857456" y="2163881"/>
            <a:ext cx="455601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2401855" y="2613839"/>
            <a:ext cx="911202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2857456" y="3055312"/>
            <a:ext cx="455601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3340040" y="3491483"/>
            <a:ext cx="455601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2863967" y="3944003"/>
            <a:ext cx="455601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3091767" y="4386643"/>
            <a:ext cx="976177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4776338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思考讨论为什么发展旅游业是扩大就业机会的重要手段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旅游业属于劳动密集型的服务性行业</a:t>
            </a:r>
            <a:r>
              <a:rPr lang="en-US" altLang="zh-CN" sz="2200" dirty="0"/>
              <a:t>,</a:t>
            </a:r>
            <a:r>
              <a:rPr lang="zh-CN" altLang="zh-CN" sz="2200" dirty="0"/>
              <a:t>需大量劳动力</a:t>
            </a:r>
            <a:r>
              <a:rPr lang="en-US" altLang="zh-CN" sz="2200" dirty="0"/>
              <a:t>,</a:t>
            </a:r>
            <a:r>
              <a:rPr lang="zh-CN" altLang="zh-CN" sz="2200" dirty="0"/>
              <a:t>而且都具有技术限制较小、人员培训期短的特点。因此</a:t>
            </a:r>
            <a:r>
              <a:rPr lang="en-US" altLang="zh-CN" sz="2200" dirty="0"/>
              <a:t>,</a:t>
            </a:r>
            <a:r>
              <a:rPr lang="zh-CN" altLang="zh-CN" sz="2200" dirty="0"/>
              <a:t>发展旅游业是解决社会就业的一条主要途径。</a:t>
            </a: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4273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二、旅游规划的作用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制订的作用。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能够对景区发展目标进行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科学定位</a:t>
            </a:r>
            <a:r>
              <a:rPr lang="en-US" altLang="zh-CN" sz="2200" dirty="0"/>
              <a:t>,</a:t>
            </a:r>
            <a:r>
              <a:rPr lang="zh-CN" altLang="zh-CN" sz="2200" dirty="0"/>
              <a:t>合理安排各种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建设项目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协调旅游经济发展与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生态环境</a:t>
            </a:r>
            <a:r>
              <a:rPr lang="zh-CN" altLang="zh-CN" sz="2200" dirty="0"/>
              <a:t>保护的关系以及景区内各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建设项目</a:t>
            </a:r>
            <a:r>
              <a:rPr lang="zh-CN" altLang="zh-CN" sz="2200" dirty="0"/>
              <a:t>之间的关系。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实施的作用。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有助于提升旅游区域的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经济素质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有利于景观资源的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保护</a:t>
            </a:r>
            <a:r>
              <a:rPr lang="zh-CN" altLang="zh-CN" sz="2200" dirty="0"/>
              <a:t>和旅游景区的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可持续</a:t>
            </a:r>
            <a:r>
              <a:rPr lang="zh-CN" altLang="zh-CN" sz="2200" dirty="0"/>
              <a:t>发展</a:t>
            </a:r>
            <a:r>
              <a:rPr lang="zh-CN" altLang="zh-CN" sz="2200" dirty="0" smtClean="0"/>
              <a:t>。</a:t>
            </a:r>
            <a:endParaRPr lang="zh-CN" altLang="zh-CN" sz="2200" dirty="0"/>
          </a:p>
        </p:txBody>
      </p:sp>
      <p:sp>
        <p:nvSpPr>
          <p:cNvPr id="5" name="矩形 4"/>
          <p:cNvSpPr/>
          <p:nvPr/>
        </p:nvSpPr>
        <p:spPr>
          <a:xfrm>
            <a:off x="3995936" y="2639138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6887758" y="2641961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3451623" y="3048103"/>
            <a:ext cx="11520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7642340" y="3042258"/>
            <a:ext cx="9676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430042" y="3451978"/>
            <a:ext cx="455601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3726378" y="4253749"/>
            <a:ext cx="116390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3172097" y="4660474"/>
            <a:ext cx="60754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5410092" y="4655707"/>
            <a:ext cx="86409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5313103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5017" y="2060848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思考讨论为什么要进行旅游规划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在旅游业发展的过程中</a:t>
            </a:r>
            <a:r>
              <a:rPr lang="en-US" altLang="zh-CN" sz="2200" dirty="0"/>
              <a:t>,</a:t>
            </a:r>
            <a:r>
              <a:rPr lang="zh-CN" altLang="zh-CN" sz="2200" dirty="0"/>
              <a:t>出现了一系列严重的问题。比如</a:t>
            </a:r>
            <a:r>
              <a:rPr lang="en-US" altLang="zh-CN" sz="2200" dirty="0"/>
              <a:t>,</a:t>
            </a:r>
            <a:r>
              <a:rPr lang="zh-CN" altLang="zh-CN" sz="2200" dirty="0"/>
              <a:t>景区景点的无序建设</a:t>
            </a:r>
            <a:r>
              <a:rPr lang="en-US" altLang="zh-CN" sz="2200" dirty="0"/>
              <a:t>,</a:t>
            </a:r>
            <a:r>
              <a:rPr lang="zh-CN" altLang="zh-CN" sz="2200" dirty="0"/>
              <a:t>对景观资源的开发性破坏</a:t>
            </a:r>
            <a:r>
              <a:rPr lang="en-US" altLang="zh-CN" sz="2200" dirty="0"/>
              <a:t>,</a:t>
            </a:r>
            <a:r>
              <a:rPr lang="zh-CN" altLang="zh-CN" sz="2200" dirty="0"/>
              <a:t>盲目追求经济效益而导致的各种短期行为等</a:t>
            </a:r>
            <a:r>
              <a:rPr lang="en-US" altLang="zh-CN" sz="2200" dirty="0"/>
              <a:t>,</a:t>
            </a:r>
            <a:r>
              <a:rPr lang="zh-CN" altLang="zh-CN" sz="2200" dirty="0"/>
              <a:t>这些现象都不利于旅游业的可持续发展</a:t>
            </a:r>
            <a:r>
              <a:rPr lang="en-US" altLang="zh-CN" sz="2200" dirty="0"/>
              <a:t>,</a:t>
            </a:r>
            <a:r>
              <a:rPr lang="zh-CN" altLang="zh-CN" sz="2200" dirty="0"/>
              <a:t>制订旅游规划可以最大限度地避免这些问题的产生</a:t>
            </a:r>
            <a:r>
              <a:rPr lang="en-US" altLang="zh-CN" sz="2200" dirty="0"/>
              <a:t>,</a:t>
            </a:r>
            <a:r>
              <a:rPr lang="zh-CN" altLang="zh-CN" sz="2200" dirty="0"/>
              <a:t>利于旅游业的可持续发展。</a:t>
            </a:r>
          </a:p>
        </p:txBody>
      </p:sp>
    </p:spTree>
    <p:extLst>
      <p:ext uri="{BB962C8B-B14F-4D97-AF65-F5344CB8AC3E}">
        <p14:creationId xmlns:p14="http://schemas.microsoft.com/office/powerpoint/2010/main" xmlns="" val="33666783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280237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三、旅游规划的</a:t>
            </a:r>
            <a:r>
              <a:rPr lang="zh-CN" altLang="zh-CN" sz="2200" dirty="0" smtClean="0"/>
              <a:t>类型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7180633"/>
              </p:ext>
            </p:extLst>
          </p:nvPr>
        </p:nvGraphicFramePr>
        <p:xfrm>
          <a:off x="508000" y="1628800"/>
          <a:ext cx="8128000" cy="5251329"/>
        </p:xfrm>
        <a:graphic>
          <a:graphicData uri="http://schemas.openxmlformats.org/presentationml/2006/ole">
            <p:oleObj spid="_x0000_s3100" name="文档" r:id="rId4" imgW="3907562" imgH="252351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317994" y="2589261"/>
            <a:ext cx="991313" cy="294117"/>
          </a:xfrm>
          <a:custGeom>
            <a:avLst/>
            <a:gdLst>
              <a:gd name="connsiteX0" fmla="*/ 0 w 920061"/>
              <a:gd name="connsiteY0" fmla="*/ 0 h 276304"/>
              <a:gd name="connsiteX1" fmla="*/ 920061 w 920061"/>
              <a:gd name="connsiteY1" fmla="*/ 0 h 276304"/>
              <a:gd name="connsiteX2" fmla="*/ 920061 w 920061"/>
              <a:gd name="connsiteY2" fmla="*/ 276304 h 276304"/>
              <a:gd name="connsiteX3" fmla="*/ 0 w 920061"/>
              <a:gd name="connsiteY3" fmla="*/ 276304 h 276304"/>
              <a:gd name="connsiteX4" fmla="*/ 0 w 920061"/>
              <a:gd name="connsiteY4" fmla="*/ 0 h 276304"/>
              <a:gd name="connsiteX0" fmla="*/ 0 w 955687"/>
              <a:gd name="connsiteY0" fmla="*/ 0 h 288179"/>
              <a:gd name="connsiteX1" fmla="*/ 920061 w 955687"/>
              <a:gd name="connsiteY1" fmla="*/ 0 h 288179"/>
              <a:gd name="connsiteX2" fmla="*/ 955687 w 955687"/>
              <a:gd name="connsiteY2" fmla="*/ 288179 h 288179"/>
              <a:gd name="connsiteX3" fmla="*/ 0 w 955687"/>
              <a:gd name="connsiteY3" fmla="*/ 276304 h 288179"/>
              <a:gd name="connsiteX4" fmla="*/ 0 w 955687"/>
              <a:gd name="connsiteY4" fmla="*/ 0 h 288179"/>
              <a:gd name="connsiteX0" fmla="*/ 17813 w 973500"/>
              <a:gd name="connsiteY0" fmla="*/ 0 h 294117"/>
              <a:gd name="connsiteX1" fmla="*/ 937874 w 973500"/>
              <a:gd name="connsiteY1" fmla="*/ 0 h 294117"/>
              <a:gd name="connsiteX2" fmla="*/ 973500 w 973500"/>
              <a:gd name="connsiteY2" fmla="*/ 288179 h 294117"/>
              <a:gd name="connsiteX3" fmla="*/ 0 w 973500"/>
              <a:gd name="connsiteY3" fmla="*/ 294117 h 294117"/>
              <a:gd name="connsiteX4" fmla="*/ 17813 w 973500"/>
              <a:gd name="connsiteY4" fmla="*/ 0 h 294117"/>
              <a:gd name="connsiteX0" fmla="*/ 17813 w 991313"/>
              <a:gd name="connsiteY0" fmla="*/ 0 h 294117"/>
              <a:gd name="connsiteX1" fmla="*/ 937874 w 991313"/>
              <a:gd name="connsiteY1" fmla="*/ 0 h 294117"/>
              <a:gd name="connsiteX2" fmla="*/ 991313 w 991313"/>
              <a:gd name="connsiteY2" fmla="*/ 288179 h 294117"/>
              <a:gd name="connsiteX3" fmla="*/ 0 w 991313"/>
              <a:gd name="connsiteY3" fmla="*/ 294117 h 294117"/>
              <a:gd name="connsiteX4" fmla="*/ 17813 w 991313"/>
              <a:gd name="connsiteY4" fmla="*/ 0 h 294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1313" h="294117">
                <a:moveTo>
                  <a:pt x="17813" y="0"/>
                </a:moveTo>
                <a:lnTo>
                  <a:pt x="937874" y="0"/>
                </a:lnTo>
                <a:lnTo>
                  <a:pt x="991313" y="288179"/>
                </a:lnTo>
                <a:lnTo>
                  <a:pt x="0" y="294117"/>
                </a:lnTo>
                <a:lnTo>
                  <a:pt x="178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1317994" y="3027394"/>
            <a:ext cx="4956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2987824" y="3021456"/>
            <a:ext cx="93610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5868144" y="2817308"/>
            <a:ext cx="72008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2436917" y="3471318"/>
            <a:ext cx="515279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1317994" y="3884800"/>
            <a:ext cx="991313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6804248" y="3465380"/>
            <a:ext cx="455601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6594261" y="3883120"/>
            <a:ext cx="455601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2730234" y="4533624"/>
            <a:ext cx="25764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6108429" y="4322786"/>
            <a:ext cx="455601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5105746" y="5403658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5669057" y="5403658"/>
            <a:ext cx="69092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6622039" y="5401051"/>
            <a:ext cx="926041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2399507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95484" y="256490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思考讨论山东省青州市要对辖区内黄花溪景区的开发制订旅游规划</a:t>
            </a:r>
            <a:r>
              <a:rPr lang="en-US" altLang="zh-CN" sz="2200" dirty="0"/>
              <a:t>,</a:t>
            </a:r>
            <a:r>
              <a:rPr lang="zh-CN" altLang="zh-CN" sz="2200" dirty="0"/>
              <a:t>属于旅游规划的哪种类型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对旅游景区的规划属于旅游开发建设规划。</a:t>
            </a:r>
          </a:p>
        </p:txBody>
      </p:sp>
    </p:spTree>
    <p:extLst>
      <p:ext uri="{BB962C8B-B14F-4D97-AF65-F5344CB8AC3E}">
        <p14:creationId xmlns:p14="http://schemas.microsoft.com/office/powerpoint/2010/main" xmlns="" val="38491862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3727302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探究点一 发展旅游业的</a:t>
            </a:r>
            <a:r>
              <a:rPr lang="zh-CN" altLang="zh-CN" sz="2200" dirty="0" smtClean="0"/>
              <a:t>意义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1448372"/>
              </p:ext>
            </p:extLst>
          </p:nvPr>
        </p:nvGraphicFramePr>
        <p:xfrm>
          <a:off x="508000" y="1340768"/>
          <a:ext cx="8128000" cy="854163"/>
        </p:xfrm>
        <a:graphic>
          <a:graphicData uri="http://schemas.openxmlformats.org/presentationml/2006/ole">
            <p:oleObj spid="_x0000_s6171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16832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根据国家旅游局的统计</a:t>
            </a:r>
            <a:r>
              <a:rPr lang="en-US" altLang="zh-CN" sz="2200" dirty="0"/>
              <a:t>,2016</a:t>
            </a:r>
            <a:r>
              <a:rPr lang="zh-CN" altLang="zh-CN" sz="2200" dirty="0"/>
              <a:t>年上半年</a:t>
            </a:r>
            <a:r>
              <a:rPr lang="en-US" altLang="zh-CN" sz="2200" dirty="0"/>
              <a:t>,</a:t>
            </a:r>
            <a:r>
              <a:rPr lang="zh-CN" altLang="zh-CN" sz="2200" dirty="0"/>
              <a:t>我国旅游总收入约</a:t>
            </a:r>
            <a:r>
              <a:rPr lang="en-US" altLang="zh-CN" sz="2200" dirty="0"/>
              <a:t>2.25</a:t>
            </a:r>
            <a:r>
              <a:rPr lang="zh-CN" altLang="zh-CN" sz="2200" dirty="0"/>
              <a:t>万亿元</a:t>
            </a:r>
            <a:r>
              <a:rPr lang="en-US" altLang="zh-CN" sz="2200" dirty="0"/>
              <a:t>,</a:t>
            </a:r>
            <a:r>
              <a:rPr lang="zh-CN" altLang="zh-CN" sz="2200" dirty="0"/>
              <a:t>同比增长</a:t>
            </a:r>
            <a:r>
              <a:rPr lang="en-US" altLang="zh-CN" sz="2200" dirty="0"/>
              <a:t>12.4%</a:t>
            </a:r>
            <a:r>
              <a:rPr lang="zh-CN" altLang="zh-CN" sz="2200" dirty="0"/>
              <a:t>。上半年国内旅游人数约</a:t>
            </a:r>
            <a:r>
              <a:rPr lang="en-US" altLang="zh-CN" sz="2200" dirty="0"/>
              <a:t>22.36</a:t>
            </a:r>
            <a:r>
              <a:rPr lang="zh-CN" altLang="zh-CN" sz="2200" dirty="0"/>
              <a:t>亿人次</a:t>
            </a:r>
            <a:r>
              <a:rPr lang="en-US" altLang="zh-CN" sz="2200" dirty="0"/>
              <a:t>,</a:t>
            </a:r>
            <a:r>
              <a:rPr lang="zh-CN" altLang="zh-CN" sz="2200" dirty="0"/>
              <a:t>国内旅游收入</a:t>
            </a:r>
            <a:r>
              <a:rPr lang="en-US" altLang="zh-CN" sz="2200" dirty="0"/>
              <a:t>1.88</a:t>
            </a:r>
            <a:r>
              <a:rPr lang="zh-CN" altLang="zh-CN" sz="2200" dirty="0"/>
              <a:t>万亿元</a:t>
            </a:r>
            <a:r>
              <a:rPr lang="en-US" altLang="zh-CN" sz="2200" dirty="0"/>
              <a:t>;</a:t>
            </a:r>
            <a:r>
              <a:rPr lang="zh-CN" altLang="zh-CN" sz="2200" dirty="0"/>
              <a:t>入境旅游人数约</a:t>
            </a:r>
            <a:r>
              <a:rPr lang="en-US" altLang="zh-CN" sz="2200" dirty="0"/>
              <a:t>6 787</a:t>
            </a:r>
            <a:r>
              <a:rPr lang="zh-CN" altLang="zh-CN" sz="2200" dirty="0"/>
              <a:t>万人次</a:t>
            </a:r>
            <a:r>
              <a:rPr lang="en-US" altLang="zh-CN" sz="2200" dirty="0"/>
              <a:t>,</a:t>
            </a:r>
            <a:r>
              <a:rPr lang="zh-CN" altLang="zh-CN" sz="2200" dirty="0"/>
              <a:t>入境旅游外汇收入约</a:t>
            </a:r>
            <a:r>
              <a:rPr lang="en-US" altLang="zh-CN" sz="2200" dirty="0"/>
              <a:t>570</a:t>
            </a:r>
            <a:r>
              <a:rPr lang="zh-CN" altLang="zh-CN" sz="2200" dirty="0"/>
              <a:t>亿美元。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材料中显示的内容</a:t>
            </a:r>
            <a:r>
              <a:rPr lang="en-US" altLang="zh-CN" sz="2200" dirty="0"/>
              <a:t>,</a:t>
            </a:r>
            <a:r>
              <a:rPr lang="zh-CN" altLang="zh-CN" sz="2200" dirty="0"/>
              <a:t>体现了发展旅游业的哪些重要意义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①增加外汇收入</a:t>
            </a:r>
            <a:r>
              <a:rPr lang="en-US" altLang="zh-CN" sz="2200" dirty="0"/>
              <a:t>;</a:t>
            </a:r>
            <a:r>
              <a:rPr lang="zh-CN" altLang="zh-CN" sz="2200" dirty="0"/>
              <a:t>②回笼货币</a:t>
            </a:r>
            <a:r>
              <a:rPr lang="en-US" altLang="zh-CN" sz="2200" dirty="0"/>
              <a:t>,</a:t>
            </a:r>
            <a:r>
              <a:rPr lang="zh-CN" altLang="zh-CN" sz="2200" dirty="0"/>
              <a:t>加速资金周转。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发展旅游业对区域社会经济发展还有哪些重要意义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①提供就业机会</a:t>
            </a:r>
            <a:r>
              <a:rPr lang="en-US" altLang="zh-CN" sz="2200" dirty="0"/>
              <a:t>;</a:t>
            </a:r>
            <a:r>
              <a:rPr lang="zh-CN" altLang="zh-CN" sz="2200" dirty="0"/>
              <a:t>②加速第三产业发展</a:t>
            </a:r>
            <a:r>
              <a:rPr lang="en-US" altLang="zh-CN" sz="2200" dirty="0"/>
              <a:t>,</a:t>
            </a:r>
            <a:r>
              <a:rPr lang="zh-CN" altLang="zh-CN" sz="2200" dirty="0"/>
              <a:t>改善区域产业结构</a:t>
            </a:r>
            <a:r>
              <a:rPr lang="en-US" altLang="zh-CN" sz="2200" dirty="0"/>
              <a:t>;</a:t>
            </a:r>
            <a:r>
              <a:rPr lang="zh-CN" altLang="zh-CN" sz="2200" dirty="0"/>
              <a:t>③促进区域文化交流</a:t>
            </a:r>
            <a:r>
              <a:rPr lang="en-US" altLang="zh-CN" sz="2200" dirty="0"/>
              <a:t>;</a:t>
            </a:r>
            <a:r>
              <a:rPr lang="zh-CN" altLang="zh-CN" sz="2200" dirty="0"/>
              <a:t>④有利于社会稳定。</a:t>
            </a:r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金牌学案模板.potx" id="{252A278A-1B80-4140-B762-F29CC5781A2A}" vid="{4CA23C7E-FE44-4C84-BC6D-3C01CB0FC4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金牌学案模板</Template>
  <TotalTime>44</TotalTime>
  <Words>1453</Words>
  <Application>Microsoft Office PowerPoint</Application>
  <PresentationFormat>全屏显示(4:3)</PresentationFormat>
  <Paragraphs>198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金牌学案模板</vt:lpstr>
      <vt:lpstr>文档</vt:lpstr>
      <vt:lpstr>第三章　旅游规划</vt:lpstr>
      <vt:lpstr>第一节　旅游规划概述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第三章　旅游规划</dc:title>
  <dc:creator>123</dc:creator>
  <cp:lastModifiedBy>Administrator</cp:lastModifiedBy>
  <cp:revision>10</cp:revision>
  <dcterms:created xsi:type="dcterms:W3CDTF">2017-08-02T02:14:25Z</dcterms:created>
  <dcterms:modified xsi:type="dcterms:W3CDTF">2017-09-05T01:06:22Z</dcterms:modified>
</cp:coreProperties>
</file>