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82" r:id="rId3"/>
    <p:sldId id="259" r:id="rId4"/>
    <p:sldId id="285" r:id="rId5"/>
    <p:sldId id="284" r:id="rId6"/>
    <p:sldId id="260" r:id="rId7"/>
    <p:sldId id="286" r:id="rId8"/>
    <p:sldId id="287" r:id="rId9"/>
    <p:sldId id="295" r:id="rId10"/>
    <p:sldId id="296" r:id="rId11"/>
    <p:sldId id="294" r:id="rId12"/>
    <p:sldId id="293" r:id="rId13"/>
    <p:sldId id="292" r:id="rId14"/>
    <p:sldId id="291" r:id="rId15"/>
    <p:sldId id="265" r:id="rId16"/>
    <p:sldId id="277" r:id="rId17"/>
    <p:sldId id="278" r:id="rId18"/>
    <p:sldId id="279" r:id="rId19"/>
    <p:sldId id="280" r:id="rId20"/>
    <p:sldId id="281" r:id="rId21"/>
    <p:sldId id="297" r:id="rId22"/>
    <p:sldId id="298"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52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autoAdjust="0"/>
  </p:normalViewPr>
  <p:slideViewPr>
    <p:cSldViewPr>
      <p:cViewPr varScale="1">
        <p:scale>
          <a:sx n="46" d="100"/>
          <a:sy n="46" d="100"/>
        </p:scale>
        <p:origin x="-90" y="-678"/>
      </p:cViewPr>
      <p:guideLst>
        <p:guide orient="horz" pos="2160"/>
        <p:guide pos="523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2017-9-5</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2017-9-5</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xmlns="" val="322127715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2017-9-5</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xmlns="" val="5052221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10" name="五边形 9">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1" name="五边形 10">
            <a:hlinkClick r:id="rId3" action="ppaction://hlinksldjump"/>
          </p:cNvPr>
          <p:cNvSpPr/>
          <p:nvPr userDrawn="1"/>
        </p:nvSpPr>
        <p:spPr>
          <a:xfrm>
            <a:off x="615617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五边形 3">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5" name="五边形 4">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6" name="五边形 5"/>
          <p:cNvSpPr/>
          <p:nvPr userDrawn="1"/>
        </p:nvSpPr>
        <p:spPr>
          <a:xfrm>
            <a:off x="4940616"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首 页</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0" name="五边形 9">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5" name="五边形 4">
            <a:hlinkClick r:id="rId3" action="ppaction://hlinksldjump"/>
          </p:cNvPr>
          <p:cNvSpPr/>
          <p:nvPr userDrawn="1"/>
        </p:nvSpPr>
        <p:spPr>
          <a:xfrm>
            <a:off x="6161454" y="282164"/>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380312" y="282159"/>
            <a:ext cx="1368152" cy="312979"/>
          </a:xfrm>
          <a:prstGeom prst="homePlat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4" name="五边形 3">
            <a:hlinkClick r:id="rId3" action="ppaction://hlinksldjump"/>
          </p:cNvPr>
          <p:cNvSpPr/>
          <p:nvPr userDrawn="1"/>
        </p:nvSpPr>
        <p:spPr>
          <a:xfrm>
            <a:off x="6161454" y="282164"/>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 action="ppaction://noaction"/>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当堂检测</a:t>
            </a:r>
            <a:endParaRPr lang="zh-CN" altLang="en-US" sz="1600" dirty="0">
              <a:solidFill>
                <a:schemeClr val="accent5">
                  <a:lumMod val="20000"/>
                  <a:lumOff val="80000"/>
                </a:schemeClr>
              </a:solidFill>
            </a:endParaRPr>
          </a:p>
        </p:txBody>
      </p:sp>
      <p:sp>
        <p:nvSpPr>
          <p:cNvPr id="5" name="五边形 4">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6" name="五边形 5">
            <a:hlinkClick r:id="rId3" action="ppaction://hlinksldjump"/>
          </p:cNvPr>
          <p:cNvSpPr/>
          <p:nvPr userDrawn="1"/>
        </p:nvSpPr>
        <p:spPr>
          <a:xfrm>
            <a:off x="4744992" y="282164"/>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7" name="五边形 6">
            <a:hlinkClick r:id="rId3" action="ppaction://hlinksldjump"/>
          </p:cNvPr>
          <p:cNvSpPr/>
          <p:nvPr userDrawn="1"/>
        </p:nvSpPr>
        <p:spPr>
          <a:xfrm>
            <a:off x="352085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89548690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2017-9-5</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xmlns="" val="38767543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40" r:id="rId1"/>
    <p:sldLayoutId id="2147483841" r:id="rId2"/>
    <p:sldLayoutId id="2147483850" r:id="rId3"/>
    <p:sldLayoutId id="2147483839" r:id="rId4"/>
    <p:sldLayoutId id="2147483842" r:id="rId5"/>
    <p:sldLayoutId id="2147483844" r:id="rId6"/>
    <p:sldLayoutId id="2147483843" r:id="rId7"/>
    <p:sldLayoutId id="2147483845" r:id="rId8"/>
    <p:sldLayoutId id="2147483846" r:id="rId9"/>
    <p:sldLayoutId id="2147483847" r:id="rId10"/>
    <p:sldLayoutId id="2147483848" r:id="rId11"/>
    <p:sldLayoutId id="2147483849" r:id="rId12"/>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6.xml"/><Relationship Id="rId1" Type="http://schemas.openxmlformats.org/officeDocument/2006/relationships/vmlDrawing" Target="../drawings/vmlDrawing8.vml"/><Relationship Id="rId5" Type="http://schemas.openxmlformats.org/officeDocument/2006/relationships/package" Target="../embeddings/Microsoft_Office_Word___10.docx"/><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6.xml"/><Relationship Id="rId1" Type="http://schemas.openxmlformats.org/officeDocument/2006/relationships/vmlDrawing" Target="../drawings/vmlDrawing9.vml"/><Relationship Id="rId5" Type="http://schemas.openxmlformats.org/officeDocument/2006/relationships/package" Target="../embeddings/Microsoft_Office_Word___11.docx"/><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6.xml"/><Relationship Id="rId1" Type="http://schemas.openxmlformats.org/officeDocument/2006/relationships/vmlDrawing" Target="../drawings/vmlDrawing10.vml"/><Relationship Id="rId5" Type="http://schemas.openxmlformats.org/officeDocument/2006/relationships/package" Target="../embeddings/Microsoft_Office_Word___12.docx"/><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15.xml"/><Relationship Id="rId7" Type="http://schemas.openxmlformats.org/officeDocument/2006/relationships/slide" Target="slide19.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15.xml"/><Relationship Id="rId7" Type="http://schemas.openxmlformats.org/officeDocument/2006/relationships/slide" Target="slide19.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15.xml"/><Relationship Id="rId7" Type="http://schemas.openxmlformats.org/officeDocument/2006/relationships/slide" Target="slide19.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15.xml"/><Relationship Id="rId7" Type="http://schemas.openxmlformats.org/officeDocument/2006/relationships/slide" Target="slide19.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15.xml"/><Relationship Id="rId7" Type="http://schemas.openxmlformats.org/officeDocument/2006/relationships/slide" Target="slide19.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slide" Target="slide6.xml"/><Relationship Id="rId7" Type="http://schemas.openxmlformats.org/officeDocument/2006/relationships/slide" Target="slide18.xml"/><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17.xml"/><Relationship Id="rId11" Type="http://schemas.openxmlformats.org/officeDocument/2006/relationships/package" Target="../embeddings/Microsoft_Office_Word___14.docx"/><Relationship Id="rId5" Type="http://schemas.openxmlformats.org/officeDocument/2006/relationships/slide" Target="slide16.xml"/><Relationship Id="rId10" Type="http://schemas.openxmlformats.org/officeDocument/2006/relationships/package" Target="../embeddings/Microsoft_Office_Word___13.docx"/><Relationship Id="rId4" Type="http://schemas.openxmlformats.org/officeDocument/2006/relationships/slide" Target="slide15.xml"/><Relationship Id="rId9" Type="http://schemas.openxmlformats.org/officeDocument/2006/relationships/slide" Target="slide20.xml"/></Relationships>
</file>

<file path=ppt/slides/_rels/slide21.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15.xml"/><Relationship Id="rId7" Type="http://schemas.openxmlformats.org/officeDocument/2006/relationships/slide" Target="slide19.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22.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15.xml"/><Relationship Id="rId7" Type="http://schemas.openxmlformats.org/officeDocument/2006/relationships/slide" Target="slide19.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package" Target="../embeddings/Microsoft_Office_Word___2.docx"/></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package" Target="../embeddings/Microsoft_Office_Word___3.docx"/></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4" Type="http://schemas.openxmlformats.org/officeDocument/2006/relationships/package" Target="../embeddings/Microsoft_Office_Word___4.docx"/></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15.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Office_Word___7.docx"/><Relationship Id="rId5" Type="http://schemas.openxmlformats.org/officeDocument/2006/relationships/package" Target="../embeddings/Microsoft_Office_Word___6.docx"/><Relationship Id="rId4" Type="http://schemas.openxmlformats.org/officeDocument/2006/relationships/slide" Target="slide15.xml"/></Relationships>
</file>

<file path=ppt/slides/_rels/slide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Office_Word___9.docx"/><Relationship Id="rId5" Type="http://schemas.openxmlformats.org/officeDocument/2006/relationships/package" Target="../embeddings/Microsoft_Office_Word___8.docx"/><Relationship Id="rId4" Type="http://schemas.openxmlformats.org/officeDocument/2006/relationships/slide" Target="slide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spect="1"/>
          </p:cNvSpPr>
          <p:nvPr>
            <p:ph type="title"/>
          </p:nvPr>
        </p:nvSpPr>
        <p:spPr>
          <a:xfrm>
            <a:off x="508000" y="3272631"/>
            <a:ext cx="8128000" cy="566738"/>
          </a:xfrm>
        </p:spPr>
        <p:txBody>
          <a:bodyPr/>
          <a:lstStyle/>
          <a:p>
            <a:pPr>
              <a:lnSpc>
                <a:spcPct val="120000"/>
              </a:lnSpc>
            </a:pPr>
            <a:r>
              <a:rPr lang="zh-CN" altLang="zh-CN" sz="2200" dirty="0"/>
              <a:t>第三节　旅游</a:t>
            </a:r>
            <a:r>
              <a:rPr lang="zh-CN" altLang="zh-CN" sz="2200" dirty="0" smtClean="0"/>
              <a:t>规划</a:t>
            </a:r>
            <a:endParaRPr lang="zh-CN" altLang="zh-CN" sz="2200" dirty="0"/>
          </a:p>
        </p:txBody>
      </p:sp>
    </p:spTree>
    <p:extLst>
      <p:ext uri="{BB962C8B-B14F-4D97-AF65-F5344CB8AC3E}">
        <p14:creationId xmlns:p14="http://schemas.microsoft.com/office/powerpoint/2010/main" xmlns="" val="32291537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936188"/>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旅游规划的组成要素有哪些</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旅游规划的组成要素包括旅游吸引物和活动、住宿设施、其他旅游设施和服务、交通条件、其他基础设施、社会因素。</a:t>
            </a:r>
          </a:p>
          <a:p>
            <a:pPr>
              <a:lnSpc>
                <a:spcPct val="120000"/>
              </a:lnSpc>
            </a:pPr>
            <a:r>
              <a:rPr lang="en-US" altLang="zh-CN" sz="2200" dirty="0"/>
              <a:t>(2)</a:t>
            </a:r>
            <a:r>
              <a:rPr lang="zh-CN" altLang="zh-CN" sz="2200" dirty="0"/>
              <a:t>旅游规划的主要内容有哪些</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旅游规划的主要内容包括旅游区划、景区建设、市场策划、产业要素、支持系统、保障体系等。</a:t>
            </a:r>
          </a:p>
        </p:txBody>
      </p:sp>
      <p:graphicFrame>
        <p:nvGraphicFramePr>
          <p:cNvPr id="5" name="对象 4"/>
          <p:cNvGraphicFramePr>
            <a:graphicFrameLocks noChangeAspect="1"/>
          </p:cNvGraphicFramePr>
          <p:nvPr>
            <p:extLst>
              <p:ext uri="{D42A27DB-BD31-4B8C-83A1-F6EECF244321}">
                <p14:modId xmlns:p14="http://schemas.microsoft.com/office/powerpoint/2010/main" xmlns="" val="2596003797"/>
              </p:ext>
            </p:extLst>
          </p:nvPr>
        </p:nvGraphicFramePr>
        <p:xfrm>
          <a:off x="508000" y="3789040"/>
          <a:ext cx="8128000" cy="854163"/>
        </p:xfrm>
        <a:graphic>
          <a:graphicData uri="http://schemas.openxmlformats.org/presentationml/2006/ole">
            <p:oleObj spid="_x0000_s8220" name="文档" r:id="rId5" imgW="3836312" imgH="402466" progId="Word.Document.12">
              <p:embed/>
            </p:oleObj>
          </a:graphicData>
        </a:graphic>
      </p:graphicFrame>
      <p:sp>
        <p:nvSpPr>
          <p:cNvPr id="6" name="矩形 5"/>
          <p:cNvSpPr>
            <a:spLocks noChangeAspect="1"/>
          </p:cNvSpPr>
          <p:nvPr/>
        </p:nvSpPr>
        <p:spPr>
          <a:xfrm>
            <a:off x="508000" y="4365104"/>
            <a:ext cx="8128000" cy="1270732"/>
          </a:xfrm>
          <a:prstGeom prst="rect">
            <a:avLst/>
          </a:prstGeom>
        </p:spPr>
        <p:txBody>
          <a:bodyPr>
            <a:spAutoFit/>
          </a:bodyPr>
          <a:lstStyle/>
          <a:p>
            <a:pPr>
              <a:lnSpc>
                <a:spcPct val="120000"/>
              </a:lnSpc>
            </a:pPr>
            <a:r>
              <a:rPr lang="zh-CN" altLang="zh-CN" sz="2200" dirty="0"/>
              <a:t>旅游规划的组成要素</a:t>
            </a:r>
          </a:p>
          <a:p>
            <a:pPr>
              <a:lnSpc>
                <a:spcPct val="120000"/>
              </a:lnSpc>
            </a:pPr>
            <a:r>
              <a:rPr lang="zh-CN" altLang="zh-CN" sz="2200" dirty="0"/>
              <a:t>旅游是一项涉及多个行业的经济活动</a:t>
            </a:r>
            <a:r>
              <a:rPr lang="en-US" altLang="zh-CN" sz="2200" dirty="0"/>
              <a:t>,</a:t>
            </a:r>
            <a:r>
              <a:rPr lang="zh-CN" altLang="zh-CN" sz="2200" dirty="0"/>
              <a:t>旅游规划需综合考虑自然、社会、经济、文化等多种因素。这些因素之间相互联系</a:t>
            </a:r>
            <a:r>
              <a:rPr lang="en-US" altLang="zh-CN" sz="2200" dirty="0"/>
              <a:t>,</a:t>
            </a:r>
            <a:r>
              <a:rPr lang="zh-CN" altLang="zh-CN" sz="2200" dirty="0"/>
              <a:t>相互影响。</a:t>
            </a:r>
          </a:p>
        </p:txBody>
      </p:sp>
    </p:spTree>
    <p:extLst>
      <p:ext uri="{BB962C8B-B14F-4D97-AF65-F5344CB8AC3E}">
        <p14:creationId xmlns:p14="http://schemas.microsoft.com/office/powerpoint/2010/main" xmlns="" val="105972790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731068738"/>
              </p:ext>
            </p:extLst>
          </p:nvPr>
        </p:nvGraphicFramePr>
        <p:xfrm>
          <a:off x="2227898" y="1098376"/>
          <a:ext cx="4688204" cy="5715000"/>
        </p:xfrm>
        <a:graphic>
          <a:graphicData uri="http://schemas.openxmlformats.org/presentationml/2006/ole">
            <p:oleObj spid="_x0000_s9244" name="文档" r:id="rId5" imgW="3907562" imgH="4762992" progId="Word.Document.12">
              <p:embed/>
            </p:oleObj>
          </a:graphicData>
        </a:graphic>
      </p:graphicFrame>
    </p:spTree>
    <p:extLst>
      <p:ext uri="{BB962C8B-B14F-4D97-AF65-F5344CB8AC3E}">
        <p14:creationId xmlns:p14="http://schemas.microsoft.com/office/powerpoint/2010/main" xmlns="" val="3275052801"/>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895793"/>
          </a:xfrm>
          <a:prstGeom prst="rect">
            <a:avLst/>
          </a:prstGeom>
        </p:spPr>
        <p:txBody>
          <a:bodyPr>
            <a:spAutoFit/>
          </a:bodyPr>
          <a:lstStyle/>
          <a:p>
            <a:pPr>
              <a:lnSpc>
                <a:spcPct val="120000"/>
              </a:lnSpc>
            </a:pPr>
            <a:r>
              <a:rPr lang="zh-CN" altLang="zh-CN" sz="2200" dirty="0"/>
              <a:t>【例</a:t>
            </a:r>
            <a:r>
              <a:rPr lang="en-US" altLang="zh-CN" sz="2200" b="1" dirty="0"/>
              <a:t>2</a:t>
            </a:r>
            <a:r>
              <a:rPr lang="zh-CN" altLang="zh-CN" sz="2200" dirty="0"/>
              <a:t>】 读皖南某古村落的图文资料</a:t>
            </a:r>
            <a:r>
              <a:rPr lang="en-US" altLang="zh-CN" sz="2200" dirty="0"/>
              <a:t>,</a:t>
            </a:r>
            <a:r>
              <a:rPr lang="zh-CN" altLang="zh-CN" sz="2200" dirty="0"/>
              <a:t>完成下列问题。</a:t>
            </a:r>
          </a:p>
          <a:p>
            <a:pPr>
              <a:lnSpc>
                <a:spcPct val="120000"/>
              </a:lnSpc>
            </a:pPr>
            <a:r>
              <a:rPr lang="zh-CN" altLang="zh-CN" sz="2200" dirty="0"/>
              <a:t>某古村落是黄山脚下一个著名的旅游点。目前</a:t>
            </a:r>
            <a:r>
              <a:rPr lang="en-US" altLang="zh-CN" sz="2200" dirty="0"/>
              <a:t>,</a:t>
            </a:r>
            <a:r>
              <a:rPr lang="zh-CN" altLang="zh-CN" sz="2200" dirty="0"/>
              <a:t>旅行社设计的古村落游览线路主要涵盖了村落的一部分</a:t>
            </a:r>
            <a:r>
              <a:rPr lang="en-US" altLang="zh-CN" sz="2200" dirty="0"/>
              <a:t>,</a:t>
            </a:r>
            <a:r>
              <a:rPr lang="zh-CN" altLang="zh-CN" sz="2200" dirty="0"/>
              <a:t>线路上分布有饭店、旅馆</a:t>
            </a:r>
            <a:r>
              <a:rPr lang="en-US" altLang="zh-CN" sz="2200" dirty="0"/>
              <a:t>,</a:t>
            </a:r>
            <a:r>
              <a:rPr lang="zh-CN" altLang="zh-CN" sz="2200" dirty="0"/>
              <a:t>以及手工艺雕刻、茶叶、古董等商铺。其实</a:t>
            </a:r>
            <a:r>
              <a:rPr lang="en-US" altLang="zh-CN" sz="2200" dirty="0"/>
              <a:t>,</a:t>
            </a:r>
            <a:r>
              <a:rPr lang="zh-CN" altLang="zh-CN" sz="2200" dirty="0"/>
              <a:t>村落另一部分还有更具特色的名人名居、田园风光</a:t>
            </a:r>
            <a:r>
              <a:rPr lang="en-US" altLang="zh-CN" sz="2200" dirty="0"/>
              <a:t>,</a:t>
            </a:r>
            <a:r>
              <a:rPr lang="zh-CN" altLang="zh-CN" sz="2200" dirty="0"/>
              <a:t>由于这些景点没有纳入游览线路</a:t>
            </a:r>
            <a:r>
              <a:rPr lang="en-US" altLang="zh-CN" sz="2200" dirty="0"/>
              <a:t>,</a:t>
            </a:r>
            <a:r>
              <a:rPr lang="zh-CN" altLang="zh-CN" sz="2200" dirty="0"/>
              <a:t>这里的街巷年久失修</a:t>
            </a:r>
            <a:r>
              <a:rPr lang="en-US" altLang="zh-CN" sz="2200" dirty="0"/>
              <a:t>,</a:t>
            </a:r>
            <a:r>
              <a:rPr lang="zh-CN" altLang="zh-CN" sz="2200" dirty="0"/>
              <a:t>居民家庭主要经济来源仍然是劳务输出和种植业。</a:t>
            </a:r>
          </a:p>
        </p:txBody>
      </p:sp>
      <p:graphicFrame>
        <p:nvGraphicFramePr>
          <p:cNvPr id="6" name="对象 5"/>
          <p:cNvGraphicFramePr>
            <a:graphicFrameLocks noChangeAspect="1"/>
          </p:cNvGraphicFramePr>
          <p:nvPr>
            <p:extLst>
              <p:ext uri="{D42A27DB-BD31-4B8C-83A1-F6EECF244321}">
                <p14:modId xmlns:p14="http://schemas.microsoft.com/office/powerpoint/2010/main" xmlns="" val="1852601259"/>
              </p:ext>
            </p:extLst>
          </p:nvPr>
        </p:nvGraphicFramePr>
        <p:xfrm>
          <a:off x="508000" y="3323112"/>
          <a:ext cx="8128000" cy="2986208"/>
        </p:xfrm>
        <a:graphic>
          <a:graphicData uri="http://schemas.openxmlformats.org/presentationml/2006/ole">
            <p:oleObj spid="_x0000_s10268" name="文档" r:id="rId5" imgW="3836312" imgH="1408990" progId="Word.Document.12">
              <p:embed/>
            </p:oleObj>
          </a:graphicData>
        </a:graphic>
      </p:graphicFrame>
      <p:sp>
        <p:nvSpPr>
          <p:cNvPr id="7" name="矩形 6"/>
          <p:cNvSpPr>
            <a:spLocks noChangeAspect="1"/>
          </p:cNvSpPr>
          <p:nvPr/>
        </p:nvSpPr>
        <p:spPr>
          <a:xfrm>
            <a:off x="2098986" y="6067142"/>
            <a:ext cx="4777270" cy="458202"/>
          </a:xfrm>
          <a:prstGeom prst="rect">
            <a:avLst/>
          </a:prstGeom>
        </p:spPr>
        <p:txBody>
          <a:bodyPr wrap="none">
            <a:spAutoFit/>
          </a:bodyPr>
          <a:lstStyle/>
          <a:p>
            <a:pPr>
              <a:lnSpc>
                <a:spcPct val="120000"/>
              </a:lnSpc>
            </a:pPr>
            <a:r>
              <a:rPr lang="zh-CN" altLang="zh-CN" sz="2200" dirty="0"/>
              <a:t>某古村落旅游景点分布和游览</a:t>
            </a:r>
            <a:r>
              <a:rPr lang="zh-CN" altLang="zh-CN" sz="2200" dirty="0" smtClean="0"/>
              <a:t>线路图</a:t>
            </a:r>
            <a:r>
              <a:rPr lang="en-US" altLang="zh-CN" sz="2200" dirty="0" smtClean="0"/>
              <a:t> </a:t>
            </a:r>
            <a:endParaRPr lang="zh-CN" altLang="zh-CN" sz="2200" dirty="0"/>
          </a:p>
        </p:txBody>
      </p:sp>
    </p:spTree>
    <p:extLst>
      <p:ext uri="{BB962C8B-B14F-4D97-AF65-F5344CB8AC3E}">
        <p14:creationId xmlns:p14="http://schemas.microsoft.com/office/powerpoint/2010/main" xmlns="" val="2642403995"/>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5373779"/>
          </a:xfrm>
          <a:prstGeom prst="rect">
            <a:avLst/>
          </a:prstGeom>
        </p:spPr>
        <p:txBody>
          <a:bodyPr>
            <a:spAutoFit/>
          </a:bodyPr>
          <a:lstStyle/>
          <a:p>
            <a:pPr>
              <a:lnSpc>
                <a:spcPct val="120000"/>
              </a:lnSpc>
            </a:pPr>
            <a:r>
              <a:rPr lang="en-US" altLang="zh-CN" sz="2200" dirty="0"/>
              <a:t>(1)</a:t>
            </a:r>
            <a:r>
              <a:rPr lang="zh-CN" altLang="zh-CN" sz="2200" dirty="0"/>
              <a:t>根据图文资料</a:t>
            </a:r>
            <a:r>
              <a:rPr lang="en-US" altLang="zh-CN" sz="2200" dirty="0"/>
              <a:t>,</a:t>
            </a:r>
            <a:r>
              <a:rPr lang="zh-CN" altLang="zh-CN" sz="2200" dirty="0"/>
              <a:t>分析该古村落原游览线路存在的问题。</a:t>
            </a:r>
          </a:p>
          <a:p>
            <a:pPr>
              <a:lnSpc>
                <a:spcPct val="120000"/>
              </a:lnSpc>
            </a:pPr>
            <a:r>
              <a:rPr lang="en-US" altLang="zh-CN" sz="2200" dirty="0"/>
              <a:t>(2)</a:t>
            </a:r>
            <a:r>
              <a:rPr lang="zh-CN" altLang="zh-CN" sz="2200" dirty="0"/>
              <a:t>针对原游览线路存在的问题</a:t>
            </a:r>
            <a:r>
              <a:rPr lang="en-US" altLang="zh-CN" sz="2200" dirty="0"/>
              <a:t>,</a:t>
            </a:r>
            <a:r>
              <a:rPr lang="zh-CN" altLang="zh-CN" sz="2200" dirty="0"/>
              <a:t>有关部门重新设计了一条新游览线路</a:t>
            </a:r>
            <a:r>
              <a:rPr lang="en-US" altLang="zh-CN" sz="2200" dirty="0"/>
              <a:t>(</a:t>
            </a:r>
            <a:r>
              <a:rPr lang="zh-CN" altLang="zh-CN" sz="2200" dirty="0"/>
              <a:t>见图</a:t>
            </a:r>
            <a:r>
              <a:rPr lang="en-US" altLang="zh-CN" sz="2200" dirty="0"/>
              <a:t>)</a:t>
            </a:r>
            <a:r>
              <a:rPr lang="zh-CN" altLang="zh-CN" sz="2200" dirty="0"/>
              <a:t>。根据旅游资源开发需要</a:t>
            </a:r>
            <a:r>
              <a:rPr lang="en-US" altLang="zh-CN" sz="2200" dirty="0"/>
              <a:t>“</a:t>
            </a:r>
            <a:r>
              <a:rPr lang="zh-CN" altLang="zh-CN" sz="2200" dirty="0"/>
              <a:t>促进区域经济发展</a:t>
            </a:r>
            <a:r>
              <a:rPr lang="en-US" altLang="zh-CN" sz="2200" dirty="0"/>
              <a:t>”</a:t>
            </a:r>
            <a:r>
              <a:rPr lang="zh-CN" altLang="zh-CN" sz="2200" dirty="0"/>
              <a:t>的原则</a:t>
            </a:r>
            <a:r>
              <a:rPr lang="en-US" altLang="zh-CN" sz="2200" dirty="0"/>
              <a:t>,</a:t>
            </a:r>
            <a:r>
              <a:rPr lang="zh-CN" altLang="zh-CN" sz="2200" dirty="0"/>
              <a:t>阐述新游览线路的意义。</a:t>
            </a:r>
          </a:p>
          <a:p>
            <a:pPr>
              <a:lnSpc>
                <a:spcPct val="120000"/>
              </a:lnSpc>
            </a:pPr>
            <a:r>
              <a:rPr lang="en-US" altLang="zh-CN" sz="2200" dirty="0"/>
              <a:t>(3)</a:t>
            </a:r>
            <a:r>
              <a:rPr lang="zh-CN" altLang="zh-CN" sz="2200" dirty="0"/>
              <a:t>根据旅游资源开发</a:t>
            </a:r>
            <a:r>
              <a:rPr lang="en-US" altLang="zh-CN" sz="2200" dirty="0"/>
              <a:t>“</a:t>
            </a:r>
            <a:r>
              <a:rPr lang="zh-CN" altLang="zh-CN" sz="2200" dirty="0"/>
              <a:t>空间结构合理</a:t>
            </a:r>
            <a:r>
              <a:rPr lang="en-US" altLang="zh-CN" sz="2200" dirty="0"/>
              <a:t>”</a:t>
            </a:r>
            <a:r>
              <a:rPr lang="zh-CN" altLang="zh-CN" sz="2200" dirty="0"/>
              <a:t>的原则中</a:t>
            </a:r>
            <a:r>
              <a:rPr lang="en-US" altLang="zh-CN" sz="2200" dirty="0"/>
              <a:t>“</a:t>
            </a:r>
            <a:r>
              <a:rPr lang="zh-CN" altLang="zh-CN" sz="2200" dirty="0"/>
              <a:t>配套设施齐全</a:t>
            </a:r>
            <a:r>
              <a:rPr lang="en-US" altLang="zh-CN" sz="2200" dirty="0"/>
              <a:t>”</a:t>
            </a:r>
            <a:r>
              <a:rPr lang="zh-CN" altLang="zh-CN" sz="2200" dirty="0"/>
              <a:t>的要求</a:t>
            </a:r>
            <a:r>
              <a:rPr lang="en-US" altLang="zh-CN" sz="2200" dirty="0"/>
              <a:t>,</a:t>
            </a:r>
            <a:r>
              <a:rPr lang="zh-CN" altLang="zh-CN" sz="2200" dirty="0"/>
              <a:t>分析新游览线路存在的问题</a:t>
            </a:r>
            <a:r>
              <a:rPr lang="en-US" altLang="zh-CN" sz="2200" dirty="0"/>
              <a:t>,</a:t>
            </a:r>
            <a:r>
              <a:rPr lang="zh-CN" altLang="zh-CN" sz="2200" dirty="0"/>
              <a:t>并提出解决这些问题的相应措施。</a:t>
            </a:r>
          </a:p>
          <a:p>
            <a:pPr>
              <a:lnSpc>
                <a:spcPct val="120000"/>
              </a:lnSpc>
            </a:pPr>
            <a:r>
              <a:rPr lang="zh-CN" altLang="zh-CN" sz="2200" dirty="0"/>
              <a:t>问题</a:t>
            </a:r>
            <a:r>
              <a:rPr lang="en-US" altLang="zh-CN" sz="2200" dirty="0" smtClean="0"/>
              <a:t>:</a:t>
            </a:r>
            <a:r>
              <a:rPr lang="en-US" altLang="zh-CN" sz="2200" u="sng" dirty="0" smtClean="0"/>
              <a:t> </a:t>
            </a:r>
            <a:r>
              <a:rPr lang="zh-CN" altLang="zh-CN" sz="2200" u="sng" dirty="0" smtClean="0"/>
              <a:t>　</a:t>
            </a:r>
            <a:r>
              <a:rPr lang="zh-CN" altLang="zh-CN" sz="2200" dirty="0" smtClean="0"/>
              <a:t>。</a:t>
            </a:r>
            <a:r>
              <a:rPr lang="en-US" altLang="zh-CN" sz="2200" dirty="0" smtClean="0"/>
              <a:t> </a:t>
            </a:r>
            <a:endParaRPr lang="zh-CN" altLang="zh-CN" sz="2200" dirty="0" smtClean="0"/>
          </a:p>
          <a:p>
            <a:pPr>
              <a:lnSpc>
                <a:spcPct val="120000"/>
              </a:lnSpc>
            </a:pPr>
            <a:r>
              <a:rPr lang="zh-CN" altLang="zh-CN" sz="2200" dirty="0" smtClean="0"/>
              <a:t>措施</a:t>
            </a:r>
            <a:r>
              <a:rPr lang="en-US" altLang="zh-CN" sz="2200" dirty="0"/>
              <a:t>:</a:t>
            </a:r>
            <a:r>
              <a:rPr lang="en-US" altLang="zh-CN" sz="2200" u="sng" dirty="0"/>
              <a:t> </a:t>
            </a:r>
            <a:r>
              <a:rPr lang="zh-CN" altLang="zh-CN" sz="2200" u="sng" dirty="0"/>
              <a:t>　</a:t>
            </a:r>
            <a:r>
              <a:rPr lang="zh-CN" altLang="zh-CN" sz="2200" dirty="0"/>
              <a:t>。</a:t>
            </a:r>
            <a:r>
              <a:rPr lang="en-US" altLang="zh-CN" sz="2200" dirty="0"/>
              <a:t> </a:t>
            </a:r>
            <a:endParaRPr lang="zh-CN" altLang="zh-CN" sz="2200" dirty="0"/>
          </a:p>
          <a:p>
            <a:pPr>
              <a:lnSpc>
                <a:spcPct val="120000"/>
              </a:lnSpc>
            </a:pPr>
            <a:r>
              <a:rPr lang="zh-CN" altLang="zh-CN" sz="2200" dirty="0">
                <a:solidFill>
                  <a:srgbClr val="FF0000"/>
                </a:solidFill>
              </a:rPr>
              <a:t>解析</a:t>
            </a:r>
            <a:r>
              <a:rPr lang="zh-CN" altLang="zh-CN" sz="2200" dirty="0"/>
              <a:t>第</a:t>
            </a:r>
            <a:r>
              <a:rPr lang="en-US" altLang="zh-CN" sz="2200" dirty="0"/>
              <a:t>(1)</a:t>
            </a:r>
            <a:r>
              <a:rPr lang="zh-CN" altLang="zh-CN" sz="2200" dirty="0"/>
              <a:t>题</a:t>
            </a:r>
            <a:r>
              <a:rPr lang="en-US" altLang="zh-CN" sz="2200" dirty="0"/>
              <a:t>,</a:t>
            </a:r>
            <a:r>
              <a:rPr lang="zh-CN" altLang="zh-CN" sz="2200" dirty="0"/>
              <a:t>首先确定合理的游览线路要尽量多地联系各旅游点</a:t>
            </a:r>
            <a:r>
              <a:rPr lang="en-US" altLang="zh-CN" sz="2200" dirty="0"/>
              <a:t>,</a:t>
            </a:r>
            <a:r>
              <a:rPr lang="zh-CN" altLang="zh-CN" sz="2200" dirty="0"/>
              <a:t>又要线路最短</a:t>
            </a:r>
            <a:r>
              <a:rPr lang="en-US" altLang="zh-CN" sz="2200" dirty="0"/>
              <a:t>,</a:t>
            </a:r>
            <a:r>
              <a:rPr lang="zh-CN" altLang="zh-CN" sz="2200" dirty="0"/>
              <a:t>再结合图文资料不难作答。第</a:t>
            </a:r>
            <a:r>
              <a:rPr lang="en-US" altLang="zh-CN" sz="2200" dirty="0"/>
              <a:t>(2)</a:t>
            </a:r>
            <a:r>
              <a:rPr lang="zh-CN" altLang="zh-CN" sz="2200" dirty="0"/>
              <a:t>题</a:t>
            </a:r>
            <a:r>
              <a:rPr lang="en-US" altLang="zh-CN" sz="2200" dirty="0"/>
              <a:t>,</a:t>
            </a:r>
            <a:r>
              <a:rPr lang="zh-CN" altLang="zh-CN" sz="2200" dirty="0"/>
              <a:t>依据新游览线路建设需要</a:t>
            </a:r>
            <a:r>
              <a:rPr lang="en-US" altLang="zh-CN" sz="2200" dirty="0"/>
              <a:t>“</a:t>
            </a:r>
            <a:r>
              <a:rPr lang="zh-CN" altLang="zh-CN" sz="2200" dirty="0"/>
              <a:t>促进区域经济发展</a:t>
            </a:r>
            <a:r>
              <a:rPr lang="en-US" altLang="zh-CN" sz="2200" dirty="0"/>
              <a:t>”</a:t>
            </a:r>
            <a:r>
              <a:rPr lang="zh-CN" altLang="zh-CN" sz="2200" dirty="0"/>
              <a:t>的原则不难作答。第</a:t>
            </a:r>
            <a:r>
              <a:rPr lang="en-US" altLang="zh-CN" sz="2200" dirty="0"/>
              <a:t>(3)</a:t>
            </a:r>
            <a:r>
              <a:rPr lang="zh-CN" altLang="zh-CN" sz="2200" dirty="0"/>
              <a:t>题</a:t>
            </a:r>
            <a:r>
              <a:rPr lang="en-US" altLang="zh-CN" sz="2200" dirty="0"/>
              <a:t>,</a:t>
            </a:r>
            <a:r>
              <a:rPr lang="zh-CN" altLang="zh-CN" sz="2200" dirty="0"/>
              <a:t>结合空间结构合理的原则和配套设施齐全的要求</a:t>
            </a:r>
            <a:r>
              <a:rPr lang="en-US" altLang="zh-CN" sz="2200" dirty="0"/>
              <a:t>,</a:t>
            </a:r>
            <a:r>
              <a:rPr lang="zh-CN" altLang="zh-CN" sz="2200" dirty="0"/>
              <a:t>根据图文资料即可回答。</a:t>
            </a:r>
          </a:p>
        </p:txBody>
      </p:sp>
    </p:spTree>
    <p:extLst>
      <p:ext uri="{BB962C8B-B14F-4D97-AF65-F5344CB8AC3E}">
        <p14:creationId xmlns:p14="http://schemas.microsoft.com/office/powerpoint/2010/main" xmlns="" val="401376928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47945"/>
            <a:ext cx="8128000" cy="5333383"/>
          </a:xfrm>
          <a:prstGeom prst="rect">
            <a:avLst/>
          </a:prstGeom>
        </p:spPr>
        <p:txBody>
          <a:bodyPr>
            <a:spAutoFit/>
          </a:bodyPr>
          <a:lstStyle/>
          <a:p>
            <a:pPr>
              <a:lnSpc>
                <a:spcPct val="120000"/>
              </a:lnSpc>
            </a:pPr>
            <a:r>
              <a:rPr lang="zh-CN" altLang="zh-CN" sz="2200" dirty="0">
                <a:solidFill>
                  <a:srgbClr val="FF0000"/>
                </a:solidFill>
              </a:rPr>
              <a:t>答案</a:t>
            </a:r>
            <a:r>
              <a:rPr lang="en-US" altLang="zh-CN" sz="2200" dirty="0"/>
              <a:t>(1)</a:t>
            </a:r>
            <a:r>
              <a:rPr lang="zh-CN" altLang="zh-CN" sz="2200" dirty="0"/>
              <a:t>未能串联起古村落东、西部各具特色的旅游资源</a:t>
            </a:r>
            <a:r>
              <a:rPr lang="en-US" altLang="zh-CN" sz="2200" dirty="0"/>
              <a:t>;</a:t>
            </a:r>
            <a:r>
              <a:rPr lang="zh-CN" altLang="zh-CN" sz="2200" dirty="0"/>
              <a:t>村内游览线路出现了回头路。</a:t>
            </a:r>
          </a:p>
          <a:p>
            <a:pPr>
              <a:lnSpc>
                <a:spcPct val="120000"/>
              </a:lnSpc>
            </a:pPr>
            <a:r>
              <a:rPr lang="en-US" altLang="zh-CN" sz="2200" dirty="0"/>
              <a:t>(2)</a:t>
            </a:r>
            <a:r>
              <a:rPr lang="zh-CN" altLang="zh-CN" sz="2200" dirty="0"/>
              <a:t>促进了该古村落东部旅游资源的开发</a:t>
            </a:r>
            <a:r>
              <a:rPr lang="en-US" altLang="zh-CN" sz="2200" dirty="0"/>
              <a:t>;</a:t>
            </a:r>
            <a:r>
              <a:rPr lang="zh-CN" altLang="zh-CN" sz="2200" dirty="0"/>
              <a:t>促进了全村产业结构的升级</a:t>
            </a:r>
            <a:r>
              <a:rPr lang="en-US" altLang="zh-CN" sz="2200" dirty="0"/>
              <a:t>;</a:t>
            </a:r>
            <a:r>
              <a:rPr lang="zh-CN" altLang="zh-CN" sz="2200" dirty="0"/>
              <a:t>扩大了村民的就业机会</a:t>
            </a:r>
            <a:r>
              <a:rPr lang="en-US" altLang="zh-CN" sz="2200" dirty="0"/>
              <a:t>;</a:t>
            </a:r>
            <a:r>
              <a:rPr lang="zh-CN" altLang="zh-CN" sz="2200" dirty="0"/>
              <a:t>提高了村民的收入和生活水平。</a:t>
            </a:r>
            <a:r>
              <a:rPr lang="en-US" altLang="zh-CN" sz="2200" dirty="0"/>
              <a:t>(</a:t>
            </a:r>
            <a:r>
              <a:rPr lang="zh-CN" altLang="zh-CN" sz="2200" dirty="0"/>
              <a:t>任答三点即可</a:t>
            </a:r>
            <a:r>
              <a:rPr lang="en-US" altLang="zh-CN" sz="2200" dirty="0"/>
              <a:t>)</a:t>
            </a:r>
            <a:r>
              <a:rPr lang="zh-CN" altLang="zh-CN" sz="2200" dirty="0"/>
              <a:t>。</a:t>
            </a:r>
          </a:p>
          <a:p>
            <a:pPr>
              <a:lnSpc>
                <a:spcPct val="120000"/>
              </a:lnSpc>
            </a:pPr>
            <a:r>
              <a:rPr lang="en-US" altLang="zh-CN" sz="2200" dirty="0"/>
              <a:t>(3)</a:t>
            </a:r>
            <a:r>
              <a:rPr lang="zh-CN" altLang="zh-CN" sz="2200" dirty="0"/>
              <a:t>出入口相距较远</a:t>
            </a:r>
            <a:r>
              <a:rPr lang="en-US" altLang="zh-CN" sz="2200" dirty="0"/>
              <a:t>;</a:t>
            </a:r>
            <a:r>
              <a:rPr lang="zh-CN" altLang="zh-CN" sz="2200" dirty="0"/>
              <a:t>出口没有停车场</a:t>
            </a:r>
            <a:r>
              <a:rPr lang="en-US" altLang="zh-CN" sz="2200" dirty="0"/>
              <a:t>;</a:t>
            </a:r>
            <a:r>
              <a:rPr lang="zh-CN" altLang="zh-CN" sz="2200" dirty="0"/>
              <a:t>东部旅游商业点少</a:t>
            </a:r>
            <a:r>
              <a:rPr lang="en-US" altLang="zh-CN" sz="2200" dirty="0"/>
              <a:t>;</a:t>
            </a:r>
            <a:r>
              <a:rPr lang="zh-CN" altLang="zh-CN" sz="2200" dirty="0"/>
              <a:t>东部部分街巷失修</a:t>
            </a:r>
            <a:r>
              <a:rPr lang="en-US" altLang="zh-CN" sz="2200" dirty="0"/>
              <a:t>;</a:t>
            </a:r>
            <a:r>
              <a:rPr lang="zh-CN" altLang="zh-CN" sz="2200" dirty="0"/>
              <a:t>这些都给游客带来不便　在出入口之间设置内部摆渡车</a:t>
            </a:r>
            <a:r>
              <a:rPr lang="en-US" altLang="zh-CN" sz="2200" dirty="0"/>
              <a:t>;</a:t>
            </a:r>
            <a:r>
              <a:rPr lang="zh-CN" altLang="zh-CN" sz="2200" dirty="0"/>
              <a:t>在出口附近新建停车场</a:t>
            </a:r>
            <a:r>
              <a:rPr lang="en-US" altLang="zh-CN" sz="2200" dirty="0"/>
              <a:t>;</a:t>
            </a:r>
            <a:r>
              <a:rPr lang="zh-CN" altLang="zh-CN" sz="2200" dirty="0"/>
              <a:t>整修街巷</a:t>
            </a:r>
            <a:r>
              <a:rPr lang="en-US" altLang="zh-CN" sz="2200" dirty="0"/>
              <a:t>;</a:t>
            </a:r>
            <a:r>
              <a:rPr lang="zh-CN" altLang="zh-CN" sz="2200" dirty="0"/>
              <a:t>增加商业点</a:t>
            </a:r>
            <a:r>
              <a:rPr lang="en-US" altLang="zh-CN" sz="2200" dirty="0"/>
              <a:t>,</a:t>
            </a:r>
            <a:r>
              <a:rPr lang="zh-CN" altLang="zh-CN" sz="2200" dirty="0"/>
              <a:t>鼓励村民从商</a:t>
            </a:r>
          </a:p>
          <a:p>
            <a:pPr>
              <a:lnSpc>
                <a:spcPct val="120000"/>
              </a:lnSpc>
            </a:pPr>
            <a:r>
              <a:rPr lang="zh-CN" altLang="zh-CN" sz="2200" dirty="0"/>
              <a:t>拓展延伸旅游规划的意义是什么</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旅游规划是旅游发展的纲领和蓝图</a:t>
            </a:r>
            <a:r>
              <a:rPr lang="en-US" altLang="zh-CN" sz="2200" dirty="0"/>
              <a:t>,</a:t>
            </a:r>
            <a:r>
              <a:rPr lang="zh-CN" altLang="zh-CN" sz="2200" dirty="0"/>
              <a:t>它通过旅游资源开发和景点建设来合理发展旅游业</a:t>
            </a:r>
            <a:r>
              <a:rPr lang="en-US" altLang="zh-CN" sz="2200" dirty="0"/>
              <a:t>,</a:t>
            </a:r>
            <a:r>
              <a:rPr lang="zh-CN" altLang="zh-CN" sz="2200" dirty="0"/>
              <a:t>包括对住宿、餐饮、娱乐、交通等设施的开发顺序、发展规模与水平、空间布局等进行合理的规划</a:t>
            </a:r>
            <a:r>
              <a:rPr lang="en-US" altLang="zh-CN" sz="2200" dirty="0"/>
              <a:t>,</a:t>
            </a:r>
            <a:r>
              <a:rPr lang="zh-CN" altLang="zh-CN" sz="2200" dirty="0"/>
              <a:t>可以避免旅游风险</a:t>
            </a:r>
            <a:r>
              <a:rPr lang="en-US" altLang="zh-CN" sz="2200" dirty="0"/>
              <a:t>,</a:t>
            </a:r>
            <a:r>
              <a:rPr lang="zh-CN" altLang="zh-CN" sz="2200" dirty="0"/>
              <a:t>保障旅游业的可持续发展。</a:t>
            </a:r>
          </a:p>
        </p:txBody>
      </p:sp>
    </p:spTree>
    <p:extLst>
      <p:ext uri="{BB962C8B-B14F-4D97-AF65-F5344CB8AC3E}">
        <p14:creationId xmlns:p14="http://schemas.microsoft.com/office/powerpoint/2010/main" xmlns="" val="171439837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6" name="椭圆 5">
            <a:hlinkClick r:id="rId3"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椭圆 6">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8" name="椭圆 7">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9" name="椭圆 8">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0" name="椭圆 9">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1" name="椭圆 10">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4" name="矩形 3"/>
          <p:cNvSpPr>
            <a:spLocks noChangeAspect="1"/>
          </p:cNvSpPr>
          <p:nvPr/>
        </p:nvSpPr>
        <p:spPr>
          <a:xfrm>
            <a:off x="508000" y="1052736"/>
            <a:ext cx="8128000" cy="3748719"/>
          </a:xfrm>
          <a:prstGeom prst="rect">
            <a:avLst/>
          </a:prstGeom>
        </p:spPr>
        <p:txBody>
          <a:bodyPr>
            <a:spAutoFit/>
          </a:bodyPr>
          <a:lstStyle/>
          <a:p>
            <a:pPr>
              <a:lnSpc>
                <a:spcPct val="120000"/>
              </a:lnSpc>
            </a:pPr>
            <a:r>
              <a:rPr lang="en-US" altLang="zh-CN" sz="2200" b="1" dirty="0"/>
              <a:t>1</a:t>
            </a:r>
            <a:r>
              <a:rPr lang="en-US" altLang="zh-CN" sz="2200" dirty="0"/>
              <a:t>.</a:t>
            </a:r>
            <a:r>
              <a:rPr lang="zh-CN" altLang="zh-CN" sz="2200" dirty="0"/>
              <a:t>下列关于旅游规划目标的叙述</a:t>
            </a:r>
            <a:r>
              <a:rPr lang="en-US" altLang="zh-CN" sz="2200" dirty="0"/>
              <a:t>,</a:t>
            </a:r>
            <a:r>
              <a:rPr lang="zh-CN" altLang="zh-CN" sz="2200" dirty="0"/>
              <a:t>不正确的是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smtClean="0"/>
              <a:t>A</a:t>
            </a:r>
            <a:r>
              <a:rPr lang="en-US" altLang="zh-CN" sz="2200" dirty="0"/>
              <a:t>.</a:t>
            </a:r>
            <a:r>
              <a:rPr lang="zh-CN" altLang="zh-CN" sz="2200" dirty="0"/>
              <a:t>确保旅游资源的持续利用</a:t>
            </a:r>
          </a:p>
          <a:p>
            <a:pPr>
              <a:lnSpc>
                <a:spcPct val="120000"/>
              </a:lnSpc>
            </a:pPr>
            <a:r>
              <a:rPr lang="en-US" altLang="zh-CN" sz="2200" dirty="0"/>
              <a:t>B.</a:t>
            </a:r>
            <a:r>
              <a:rPr lang="zh-CN" altLang="zh-CN" sz="2200" dirty="0"/>
              <a:t>确保旅游资源获得最大的经济效益</a:t>
            </a:r>
          </a:p>
          <a:p>
            <a:pPr>
              <a:lnSpc>
                <a:spcPct val="120000"/>
              </a:lnSpc>
            </a:pPr>
            <a:r>
              <a:rPr lang="en-US" altLang="zh-CN" sz="2200" dirty="0"/>
              <a:t>C.</a:t>
            </a:r>
            <a:r>
              <a:rPr lang="zh-CN" altLang="zh-CN" sz="2200" dirty="0"/>
              <a:t>保护和营造旅游资源的个性</a:t>
            </a:r>
          </a:p>
          <a:p>
            <a:pPr>
              <a:lnSpc>
                <a:spcPct val="120000"/>
              </a:lnSpc>
            </a:pPr>
            <a:r>
              <a:rPr lang="en-US" altLang="zh-CN" sz="2200" dirty="0"/>
              <a:t>D.</a:t>
            </a:r>
            <a:r>
              <a:rPr lang="zh-CN" altLang="zh-CN" sz="2200" dirty="0"/>
              <a:t>加强法制建设</a:t>
            </a:r>
            <a:r>
              <a:rPr lang="en-US" altLang="zh-CN" sz="2200" dirty="0"/>
              <a:t>,</a:t>
            </a:r>
            <a:r>
              <a:rPr lang="zh-CN" altLang="zh-CN" sz="2200" dirty="0"/>
              <a:t>提高管理水平</a:t>
            </a:r>
          </a:p>
          <a:p>
            <a:pPr>
              <a:lnSpc>
                <a:spcPct val="120000"/>
              </a:lnSpc>
            </a:pPr>
            <a:r>
              <a:rPr lang="zh-CN" altLang="zh-CN" sz="2200" dirty="0">
                <a:solidFill>
                  <a:srgbClr val="FF0000"/>
                </a:solidFill>
              </a:rPr>
              <a:t>解析</a:t>
            </a:r>
            <a:r>
              <a:rPr lang="zh-CN" altLang="zh-CN" sz="2200" dirty="0"/>
              <a:t>确保旅游资源获得最大的经济效益</a:t>
            </a:r>
            <a:r>
              <a:rPr lang="en-US" altLang="zh-CN" sz="2200" dirty="0"/>
              <a:t>,</a:t>
            </a:r>
            <a:r>
              <a:rPr lang="zh-CN" altLang="zh-CN" sz="2200" dirty="0"/>
              <a:t>往往会导致旅游资源的过度开发使用</a:t>
            </a:r>
            <a:r>
              <a:rPr lang="en-US" altLang="zh-CN" sz="2200" dirty="0"/>
              <a:t>,</a:t>
            </a:r>
            <a:r>
              <a:rPr lang="zh-CN" altLang="zh-CN" sz="2200" dirty="0"/>
              <a:t>不利于旅游资源的持续利用</a:t>
            </a:r>
            <a:r>
              <a:rPr lang="en-US" altLang="zh-CN" sz="2200" dirty="0"/>
              <a:t>,</a:t>
            </a:r>
            <a:r>
              <a:rPr lang="zh-CN" altLang="zh-CN" sz="2200" dirty="0"/>
              <a:t>因而不是旅游规划的目标。</a:t>
            </a:r>
          </a:p>
          <a:p>
            <a:pPr>
              <a:lnSpc>
                <a:spcPct val="120000"/>
              </a:lnSpc>
            </a:pPr>
            <a:r>
              <a:rPr lang="zh-CN" altLang="zh-CN" sz="2200" dirty="0">
                <a:solidFill>
                  <a:srgbClr val="FF0000"/>
                </a:solidFill>
              </a:rPr>
              <a:t>答案</a:t>
            </a:r>
            <a:r>
              <a:rPr lang="en-US" altLang="zh-CN" sz="2200" dirty="0"/>
              <a:t>B</a:t>
            </a:r>
            <a:endParaRPr lang="zh-CN" altLang="zh-CN" sz="2200" dirty="0"/>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4154984"/>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下列旅游区中所营造的旅游资源的个性</a:t>
            </a:r>
            <a:r>
              <a:rPr lang="en-US" altLang="zh-CN" sz="2200" dirty="0"/>
              <a:t>,</a:t>
            </a:r>
            <a:r>
              <a:rPr lang="zh-CN" altLang="zh-CN" sz="2200" dirty="0"/>
              <a:t>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西藏拉萨</a:t>
            </a:r>
            <a:r>
              <a:rPr lang="en-US" altLang="zh-CN" sz="2200" dirty="0"/>
              <a:t>——</a:t>
            </a:r>
            <a:r>
              <a:rPr lang="zh-CN" altLang="zh-CN" sz="2200" dirty="0"/>
              <a:t>冰天雪地</a:t>
            </a:r>
            <a:r>
              <a:rPr lang="en-US" altLang="zh-CN" sz="2200" dirty="0"/>
              <a:t>,</a:t>
            </a:r>
            <a:r>
              <a:rPr lang="zh-CN" altLang="zh-CN" sz="2200" dirty="0"/>
              <a:t>林海雪原</a:t>
            </a:r>
          </a:p>
          <a:p>
            <a:pPr>
              <a:lnSpc>
                <a:spcPct val="120000"/>
              </a:lnSpc>
            </a:pPr>
            <a:r>
              <a:rPr lang="en-US" altLang="zh-CN" sz="2200" dirty="0"/>
              <a:t>B.</a:t>
            </a:r>
            <a:r>
              <a:rPr lang="zh-CN" altLang="zh-CN" sz="2200" dirty="0"/>
              <a:t>内蒙古呼和浩特</a:t>
            </a:r>
            <a:r>
              <a:rPr lang="en-US" altLang="zh-CN" sz="2200" dirty="0"/>
              <a:t>——</a:t>
            </a:r>
            <a:r>
              <a:rPr lang="zh-CN" altLang="zh-CN" sz="2200" dirty="0"/>
              <a:t>大漠探险</a:t>
            </a:r>
            <a:r>
              <a:rPr lang="en-US" altLang="zh-CN" sz="2200" dirty="0"/>
              <a:t>,</a:t>
            </a:r>
            <a:r>
              <a:rPr lang="zh-CN" altLang="zh-CN" sz="2200" dirty="0"/>
              <a:t>草原风情</a:t>
            </a:r>
          </a:p>
          <a:p>
            <a:pPr>
              <a:lnSpc>
                <a:spcPct val="120000"/>
              </a:lnSpc>
            </a:pPr>
            <a:r>
              <a:rPr lang="en-US" altLang="zh-CN" sz="2200" dirty="0"/>
              <a:t>C.</a:t>
            </a:r>
            <a:r>
              <a:rPr lang="zh-CN" altLang="zh-CN" sz="2200" dirty="0"/>
              <a:t>云南西双版纳</a:t>
            </a:r>
            <a:r>
              <a:rPr lang="en-US" altLang="zh-CN" sz="2200" dirty="0"/>
              <a:t>——</a:t>
            </a:r>
            <a:r>
              <a:rPr lang="zh-CN" altLang="zh-CN" sz="2200" dirty="0"/>
              <a:t>热带丛林</a:t>
            </a:r>
            <a:r>
              <a:rPr lang="en-US" altLang="zh-CN" sz="2200" dirty="0"/>
              <a:t>,</a:t>
            </a:r>
            <a:r>
              <a:rPr lang="zh-CN" altLang="zh-CN" sz="2200" dirty="0"/>
              <a:t>民族风情</a:t>
            </a:r>
          </a:p>
          <a:p>
            <a:pPr>
              <a:lnSpc>
                <a:spcPct val="120000"/>
              </a:lnSpc>
            </a:pPr>
            <a:r>
              <a:rPr lang="en-US" altLang="zh-CN" sz="2200" dirty="0"/>
              <a:t>D.</a:t>
            </a:r>
            <a:r>
              <a:rPr lang="zh-CN" altLang="zh-CN" sz="2200" dirty="0"/>
              <a:t>山东青岛</a:t>
            </a:r>
            <a:r>
              <a:rPr lang="en-US" altLang="zh-CN" sz="2200" dirty="0"/>
              <a:t>——</a:t>
            </a:r>
            <a:r>
              <a:rPr lang="zh-CN" altLang="zh-CN" sz="2200" dirty="0"/>
              <a:t>海滨风情</a:t>
            </a:r>
            <a:r>
              <a:rPr lang="en-US" altLang="zh-CN" sz="2200" dirty="0"/>
              <a:t>,</a:t>
            </a:r>
            <a:r>
              <a:rPr lang="zh-CN" altLang="zh-CN" sz="2200" dirty="0"/>
              <a:t>珊瑚之旅</a:t>
            </a:r>
          </a:p>
          <a:p>
            <a:pPr>
              <a:lnSpc>
                <a:spcPct val="120000"/>
              </a:lnSpc>
            </a:pPr>
            <a:r>
              <a:rPr lang="zh-CN" altLang="zh-CN" sz="2200" dirty="0">
                <a:solidFill>
                  <a:srgbClr val="FF0000"/>
                </a:solidFill>
              </a:rPr>
              <a:t>解析</a:t>
            </a:r>
            <a:r>
              <a:rPr lang="zh-CN" altLang="zh-CN" sz="2200" dirty="0"/>
              <a:t>营造旅游资源的个性应该依据当地的自然环境、历史文化、民族特色和地方特色。冬季的东北地区具有冰天雪地</a:t>
            </a:r>
            <a:r>
              <a:rPr lang="en-US" altLang="zh-CN" sz="2200" dirty="0"/>
              <a:t>,</a:t>
            </a:r>
            <a:r>
              <a:rPr lang="zh-CN" altLang="zh-CN" sz="2200" dirty="0"/>
              <a:t>林海雪原的特点</a:t>
            </a:r>
            <a:r>
              <a:rPr lang="en-US" altLang="zh-CN" sz="2200" dirty="0"/>
              <a:t>;</a:t>
            </a:r>
            <a:r>
              <a:rPr lang="zh-CN" altLang="zh-CN" sz="2200" dirty="0"/>
              <a:t>大漠探险在我国新疆最为突出</a:t>
            </a:r>
            <a:r>
              <a:rPr lang="en-US" altLang="zh-CN" sz="2200" dirty="0"/>
              <a:t>;</a:t>
            </a:r>
            <a:r>
              <a:rPr lang="zh-CN" altLang="zh-CN" sz="2200" dirty="0"/>
              <a:t>山东青岛属于温带地区</a:t>
            </a:r>
            <a:r>
              <a:rPr lang="en-US" altLang="zh-CN" sz="2200" dirty="0"/>
              <a:t>,</a:t>
            </a:r>
            <a:r>
              <a:rPr lang="zh-CN" altLang="zh-CN" sz="2200" dirty="0"/>
              <a:t>沿海没有珊瑚的分布。</a:t>
            </a:r>
          </a:p>
          <a:p>
            <a:pPr>
              <a:lnSpc>
                <a:spcPct val="120000"/>
              </a:lnSpc>
            </a:pPr>
            <a:r>
              <a:rPr lang="zh-CN" altLang="zh-CN" sz="2200" dirty="0">
                <a:solidFill>
                  <a:srgbClr val="FF0000"/>
                </a:solidFill>
              </a:rPr>
              <a:t>答案</a:t>
            </a:r>
            <a:r>
              <a:rPr lang="en-US" altLang="zh-CN" sz="2200" dirty="0"/>
              <a:t>C</a:t>
            </a:r>
            <a:endParaRPr lang="zh-CN" altLang="zh-CN" sz="2200" dirty="0"/>
          </a:p>
        </p:txBody>
      </p:sp>
    </p:spTree>
    <p:extLst>
      <p:ext uri="{BB962C8B-B14F-4D97-AF65-F5344CB8AC3E}">
        <p14:creationId xmlns:p14="http://schemas.microsoft.com/office/powerpoint/2010/main" xmlns="" val="2370234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3342453"/>
          </a:xfrm>
          <a:prstGeom prst="rect">
            <a:avLst/>
          </a:prstGeom>
        </p:spPr>
        <p:txBody>
          <a:bodyPr>
            <a:spAutoFit/>
          </a:bodyPr>
          <a:lstStyle/>
          <a:p>
            <a:pPr>
              <a:lnSpc>
                <a:spcPct val="120000"/>
              </a:lnSpc>
            </a:pPr>
            <a:r>
              <a:rPr lang="en-US" altLang="zh-CN" sz="2200" b="1" dirty="0"/>
              <a:t>3</a:t>
            </a:r>
            <a:r>
              <a:rPr lang="en-US" altLang="zh-CN" sz="2200" dirty="0"/>
              <a:t>.</a:t>
            </a:r>
            <a:r>
              <a:rPr lang="zh-CN" altLang="zh-CN" sz="2200" dirty="0"/>
              <a:t>下列不属于旅游规划组成要素的是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旅游吸引物和旅游活动</a:t>
            </a:r>
          </a:p>
          <a:p>
            <a:pPr>
              <a:lnSpc>
                <a:spcPct val="120000"/>
              </a:lnSpc>
            </a:pPr>
            <a:r>
              <a:rPr lang="en-US" altLang="zh-CN" sz="2200" dirty="0"/>
              <a:t>B.</a:t>
            </a:r>
            <a:r>
              <a:rPr lang="zh-CN" altLang="zh-CN" sz="2200" dirty="0"/>
              <a:t>旅游者</a:t>
            </a:r>
          </a:p>
          <a:p>
            <a:pPr>
              <a:lnSpc>
                <a:spcPct val="120000"/>
              </a:lnSpc>
            </a:pPr>
            <a:r>
              <a:rPr lang="en-US" altLang="zh-CN" sz="2200" dirty="0"/>
              <a:t>C.</a:t>
            </a:r>
            <a:r>
              <a:rPr lang="zh-CN" altLang="zh-CN" sz="2200" dirty="0"/>
              <a:t>旅游住宿设施</a:t>
            </a:r>
          </a:p>
          <a:p>
            <a:pPr>
              <a:lnSpc>
                <a:spcPct val="120000"/>
              </a:lnSpc>
            </a:pPr>
            <a:r>
              <a:rPr lang="en-US" altLang="zh-CN" sz="2200" dirty="0"/>
              <a:t>D.</a:t>
            </a:r>
            <a:r>
              <a:rPr lang="zh-CN" altLang="zh-CN" sz="2200" dirty="0"/>
              <a:t>旅游交通条件</a:t>
            </a:r>
          </a:p>
          <a:p>
            <a:pPr>
              <a:lnSpc>
                <a:spcPct val="120000"/>
              </a:lnSpc>
            </a:pPr>
            <a:r>
              <a:rPr lang="zh-CN" altLang="zh-CN" sz="2200" dirty="0">
                <a:solidFill>
                  <a:srgbClr val="FF0000"/>
                </a:solidFill>
              </a:rPr>
              <a:t>解析</a:t>
            </a:r>
            <a:r>
              <a:rPr lang="zh-CN" altLang="zh-CN" sz="2200" dirty="0"/>
              <a:t>旅游规划主要是对旅游地的规划</a:t>
            </a:r>
            <a:r>
              <a:rPr lang="en-US" altLang="zh-CN" sz="2200" dirty="0"/>
              <a:t>,</a:t>
            </a:r>
            <a:r>
              <a:rPr lang="zh-CN" altLang="zh-CN" sz="2200" dirty="0"/>
              <a:t>它的基本组成要素不包括旅游者。</a:t>
            </a:r>
          </a:p>
          <a:p>
            <a:pPr>
              <a:lnSpc>
                <a:spcPct val="120000"/>
              </a:lnSpc>
            </a:pPr>
            <a:r>
              <a:rPr lang="zh-CN" altLang="zh-CN" sz="2200" dirty="0">
                <a:solidFill>
                  <a:srgbClr val="FF0000"/>
                </a:solidFill>
              </a:rPr>
              <a:t>答案</a:t>
            </a:r>
            <a:r>
              <a:rPr lang="en-US" altLang="zh-CN" sz="2200" dirty="0"/>
              <a:t>B</a:t>
            </a:r>
            <a:endParaRPr lang="zh-CN" altLang="zh-CN" sz="2200" dirty="0"/>
          </a:p>
        </p:txBody>
      </p:sp>
    </p:spTree>
    <p:extLst>
      <p:ext uri="{BB962C8B-B14F-4D97-AF65-F5344CB8AC3E}">
        <p14:creationId xmlns:p14="http://schemas.microsoft.com/office/powerpoint/2010/main" xmlns="" val="4067395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2936188"/>
          </a:xfrm>
          <a:prstGeom prst="rect">
            <a:avLst/>
          </a:prstGeom>
        </p:spPr>
        <p:txBody>
          <a:bodyPr>
            <a:spAutoFit/>
          </a:bodyPr>
          <a:lstStyle/>
          <a:p>
            <a:pPr>
              <a:lnSpc>
                <a:spcPct val="120000"/>
              </a:lnSpc>
            </a:pPr>
            <a:r>
              <a:rPr lang="en-US" altLang="zh-CN" sz="2200" b="1" dirty="0"/>
              <a:t>4</a:t>
            </a:r>
            <a:r>
              <a:rPr lang="en-US" altLang="zh-CN" sz="2200" dirty="0"/>
              <a:t>.</a:t>
            </a:r>
            <a:r>
              <a:rPr lang="zh-CN" altLang="zh-CN" sz="2200" dirty="0"/>
              <a:t>下列属于旅游规划组成要素中住宿设施的是</a:t>
            </a:r>
            <a:r>
              <a:rPr lang="en-US" altLang="zh-CN" sz="2200" dirty="0"/>
              <a:t>(</a:t>
            </a:r>
            <a:r>
              <a:rPr lang="zh-CN" altLang="zh-CN" sz="2200" dirty="0"/>
              <a:t>　　</a:t>
            </a:r>
            <a:r>
              <a:rPr lang="en-US" altLang="zh-CN" sz="2200" dirty="0"/>
              <a:t>)</a:t>
            </a:r>
            <a:endParaRPr lang="zh-CN" altLang="zh-CN" sz="2200" dirty="0"/>
          </a:p>
          <a:p>
            <a:pPr>
              <a:lnSpc>
                <a:spcPct val="120000"/>
              </a:lnSpc>
            </a:pPr>
            <a:r>
              <a:rPr lang="zh-CN" altLang="zh-CN" sz="2200" dirty="0"/>
              <a:t>①宾馆　②饭店　③汽车旅馆　④野营地　⑤旅游区内部交通</a:t>
            </a:r>
          </a:p>
          <a:p>
            <a:pPr>
              <a:lnSpc>
                <a:spcPct val="120000"/>
              </a:lnSpc>
            </a:pPr>
            <a:r>
              <a:rPr lang="en-US" altLang="zh-CN" sz="2200" dirty="0"/>
              <a:t>A.</a:t>
            </a:r>
            <a:r>
              <a:rPr lang="zh-CN" altLang="zh-CN" sz="2200" dirty="0"/>
              <a:t>①②④⑤</a:t>
            </a:r>
            <a:r>
              <a:rPr lang="en-US" altLang="zh-CN" sz="2200" dirty="0"/>
              <a:t>	B.</a:t>
            </a:r>
            <a:r>
              <a:rPr lang="zh-CN" altLang="zh-CN" sz="2200" dirty="0"/>
              <a:t>①②③⑤</a:t>
            </a:r>
          </a:p>
          <a:p>
            <a:pPr>
              <a:lnSpc>
                <a:spcPct val="120000"/>
              </a:lnSpc>
            </a:pPr>
            <a:r>
              <a:rPr lang="en-US" altLang="zh-CN" sz="2200" dirty="0"/>
              <a:t>C.</a:t>
            </a:r>
            <a:r>
              <a:rPr lang="zh-CN" altLang="zh-CN" sz="2200" dirty="0"/>
              <a:t>①②③④</a:t>
            </a:r>
            <a:r>
              <a:rPr lang="en-US" altLang="zh-CN" sz="2200" dirty="0"/>
              <a:t>	D.</a:t>
            </a:r>
            <a:r>
              <a:rPr lang="zh-CN" altLang="zh-CN" sz="2200" dirty="0"/>
              <a:t>②③④⑤</a:t>
            </a:r>
          </a:p>
          <a:p>
            <a:pPr>
              <a:lnSpc>
                <a:spcPct val="120000"/>
              </a:lnSpc>
            </a:pPr>
            <a:r>
              <a:rPr lang="zh-CN" altLang="zh-CN" sz="2200" dirty="0">
                <a:solidFill>
                  <a:srgbClr val="FF0000"/>
                </a:solidFill>
              </a:rPr>
              <a:t>解析</a:t>
            </a:r>
            <a:r>
              <a:rPr lang="zh-CN" altLang="zh-CN" sz="2200" dirty="0"/>
              <a:t>旅游区内部交通属于旅游规划组成要素中的交通条件</a:t>
            </a:r>
            <a:r>
              <a:rPr lang="en-US" altLang="zh-CN" sz="2200" dirty="0"/>
              <a:t>,</a:t>
            </a:r>
            <a:r>
              <a:rPr lang="zh-CN" altLang="zh-CN" sz="2200" dirty="0"/>
              <a:t>其他都属于旅游规划组成要素中的住宿设施。</a:t>
            </a:r>
          </a:p>
          <a:p>
            <a:pPr>
              <a:lnSpc>
                <a:spcPct val="120000"/>
              </a:lnSpc>
            </a:pPr>
            <a:r>
              <a:rPr lang="zh-CN" altLang="zh-CN" sz="2200" dirty="0">
                <a:solidFill>
                  <a:srgbClr val="FF0000"/>
                </a:solidFill>
              </a:rPr>
              <a:t>答案</a:t>
            </a:r>
            <a:r>
              <a:rPr lang="en-US" altLang="zh-CN" sz="2200" dirty="0"/>
              <a:t>C</a:t>
            </a:r>
            <a:endParaRPr lang="zh-CN" altLang="zh-CN" sz="2200" dirty="0"/>
          </a:p>
        </p:txBody>
      </p:sp>
    </p:spTree>
    <p:extLst>
      <p:ext uri="{BB962C8B-B14F-4D97-AF65-F5344CB8AC3E}">
        <p14:creationId xmlns:p14="http://schemas.microsoft.com/office/powerpoint/2010/main" xmlns="" val="174182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2936188"/>
          </a:xfrm>
          <a:prstGeom prst="rect">
            <a:avLst/>
          </a:prstGeom>
        </p:spPr>
        <p:txBody>
          <a:bodyPr>
            <a:spAutoFit/>
          </a:bodyPr>
          <a:lstStyle/>
          <a:p>
            <a:pPr>
              <a:lnSpc>
                <a:spcPct val="120000"/>
              </a:lnSpc>
            </a:pPr>
            <a:r>
              <a:rPr lang="en-US" altLang="zh-CN" sz="2200" b="1" dirty="0"/>
              <a:t>5</a:t>
            </a:r>
            <a:r>
              <a:rPr lang="en-US" altLang="zh-CN" sz="2200" dirty="0"/>
              <a:t>.</a:t>
            </a:r>
            <a:r>
              <a:rPr lang="zh-CN" altLang="zh-CN" sz="2200" dirty="0"/>
              <a:t>下列不属于旅游规划中市场策划的是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形象设计</a:t>
            </a:r>
          </a:p>
          <a:p>
            <a:pPr>
              <a:lnSpc>
                <a:spcPct val="120000"/>
              </a:lnSpc>
            </a:pPr>
            <a:r>
              <a:rPr lang="en-US" altLang="zh-CN" sz="2200" dirty="0"/>
              <a:t>B.</a:t>
            </a:r>
            <a:r>
              <a:rPr lang="zh-CN" altLang="zh-CN" sz="2200" dirty="0"/>
              <a:t>宣传营销</a:t>
            </a:r>
          </a:p>
          <a:p>
            <a:pPr>
              <a:lnSpc>
                <a:spcPct val="120000"/>
              </a:lnSpc>
            </a:pPr>
            <a:r>
              <a:rPr lang="en-US" altLang="zh-CN" sz="2200" dirty="0"/>
              <a:t>C.</a:t>
            </a:r>
            <a:r>
              <a:rPr lang="zh-CN" altLang="zh-CN" sz="2200" dirty="0"/>
              <a:t>路线设计</a:t>
            </a:r>
          </a:p>
          <a:p>
            <a:pPr>
              <a:lnSpc>
                <a:spcPct val="120000"/>
              </a:lnSpc>
            </a:pPr>
            <a:r>
              <a:rPr lang="en-US" altLang="zh-CN" sz="2200" dirty="0"/>
              <a:t>D.</a:t>
            </a:r>
            <a:r>
              <a:rPr lang="zh-CN" altLang="zh-CN" sz="2200" dirty="0"/>
              <a:t>景观设计</a:t>
            </a:r>
          </a:p>
          <a:p>
            <a:pPr>
              <a:lnSpc>
                <a:spcPct val="120000"/>
              </a:lnSpc>
            </a:pPr>
            <a:r>
              <a:rPr lang="zh-CN" altLang="zh-CN" sz="2200" dirty="0">
                <a:solidFill>
                  <a:srgbClr val="FF0000"/>
                </a:solidFill>
              </a:rPr>
              <a:t>解析</a:t>
            </a:r>
            <a:r>
              <a:rPr lang="zh-CN" altLang="zh-CN" sz="2200" dirty="0"/>
              <a:t>景观设计属于旅游规划中的景区建设。</a:t>
            </a:r>
          </a:p>
          <a:p>
            <a:pPr>
              <a:lnSpc>
                <a:spcPct val="120000"/>
              </a:lnSpc>
            </a:pPr>
            <a:r>
              <a:rPr lang="zh-CN" altLang="zh-CN" sz="2200" dirty="0">
                <a:solidFill>
                  <a:srgbClr val="FF0000"/>
                </a:solidFill>
              </a:rPr>
              <a:t>答案</a:t>
            </a:r>
            <a:r>
              <a:rPr lang="en-US" altLang="zh-CN" sz="2200" dirty="0"/>
              <a:t>D</a:t>
            </a:r>
            <a:endParaRPr lang="zh-CN" altLang="zh-CN" sz="2200" dirty="0"/>
          </a:p>
        </p:txBody>
      </p:sp>
    </p:spTree>
    <p:extLst>
      <p:ext uri="{BB962C8B-B14F-4D97-AF65-F5344CB8AC3E}">
        <p14:creationId xmlns:p14="http://schemas.microsoft.com/office/powerpoint/2010/main" xmlns="" val="3283538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zh-CN"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523760094"/>
              </p:ext>
            </p:extLst>
          </p:nvPr>
        </p:nvGraphicFramePr>
        <p:xfrm>
          <a:off x="1477399" y="1026368"/>
          <a:ext cx="6189203" cy="5715000"/>
        </p:xfrm>
        <a:graphic>
          <a:graphicData uri="http://schemas.openxmlformats.org/presentationml/2006/ole">
            <p:oleObj spid="_x0000_s1053" name="文档" r:id="rId3" imgW="3998243" imgH="3693109" progId="Word.Document.12">
              <p:embed/>
            </p:oleObj>
          </a:graphicData>
        </a:graphic>
      </p:graphicFrame>
    </p:spTree>
    <p:extLst>
      <p:ext uri="{BB962C8B-B14F-4D97-AF65-F5344CB8AC3E}">
        <p14:creationId xmlns:p14="http://schemas.microsoft.com/office/powerpoint/2010/main" xmlns="" val="25015056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4"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5"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6"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7"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8"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9"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864467"/>
          </a:xfrm>
          <a:prstGeom prst="rect">
            <a:avLst/>
          </a:prstGeom>
        </p:spPr>
        <p:txBody>
          <a:bodyPr>
            <a:spAutoFit/>
          </a:bodyPr>
          <a:lstStyle/>
          <a:p>
            <a:pPr>
              <a:lnSpc>
                <a:spcPct val="120000"/>
              </a:lnSpc>
            </a:pPr>
            <a:r>
              <a:rPr lang="en-US" altLang="zh-CN" sz="2200" b="1" dirty="0"/>
              <a:t>6</a:t>
            </a:r>
            <a:r>
              <a:rPr lang="en-US" altLang="zh-CN" sz="2200" dirty="0"/>
              <a:t>.</a:t>
            </a:r>
            <a:r>
              <a:rPr lang="zh-CN" altLang="zh-CN" sz="2200" dirty="0"/>
              <a:t>读广东省旅游交通图</a:t>
            </a:r>
            <a:r>
              <a:rPr lang="en-US" altLang="zh-CN" sz="2200" dirty="0"/>
              <a:t>(</a:t>
            </a:r>
            <a:r>
              <a:rPr lang="zh-CN" altLang="zh-CN" sz="2200" dirty="0"/>
              <a:t>图甲</a:t>
            </a:r>
            <a:r>
              <a:rPr lang="en-US" altLang="zh-CN" sz="2200" dirty="0"/>
              <a:t>)</a:t>
            </a:r>
            <a:r>
              <a:rPr lang="zh-CN" altLang="zh-CN" sz="2200" dirty="0"/>
              <a:t>和广东省某城市景观图</a:t>
            </a:r>
            <a:r>
              <a:rPr lang="en-US" altLang="zh-CN" sz="2200" dirty="0"/>
              <a:t>(</a:t>
            </a:r>
            <a:r>
              <a:rPr lang="zh-CN" altLang="zh-CN" sz="2200" dirty="0"/>
              <a:t>图乙</a:t>
            </a:r>
            <a:r>
              <a:rPr lang="en-US" altLang="zh-CN" sz="2200" dirty="0"/>
              <a:t>),</a:t>
            </a:r>
            <a:r>
              <a:rPr lang="zh-CN" altLang="zh-CN" sz="2200" dirty="0"/>
              <a:t>完成下列问题。</a:t>
            </a:r>
          </a:p>
        </p:txBody>
      </p:sp>
      <p:graphicFrame>
        <p:nvGraphicFramePr>
          <p:cNvPr id="11" name="对象 10"/>
          <p:cNvGraphicFramePr>
            <a:graphicFrameLocks noChangeAspect="1"/>
          </p:cNvGraphicFramePr>
          <p:nvPr>
            <p:extLst>
              <p:ext uri="{D42A27DB-BD31-4B8C-83A1-F6EECF244321}">
                <p14:modId xmlns:p14="http://schemas.microsoft.com/office/powerpoint/2010/main" xmlns="" val="1460808703"/>
              </p:ext>
            </p:extLst>
          </p:nvPr>
        </p:nvGraphicFramePr>
        <p:xfrm>
          <a:off x="-1755800" y="2060848"/>
          <a:ext cx="8128000" cy="2986208"/>
        </p:xfrm>
        <a:graphic>
          <a:graphicData uri="http://schemas.openxmlformats.org/presentationml/2006/ole">
            <p:oleObj spid="_x0000_s11314" name="文档" r:id="rId10" imgW="3836312" imgH="1408990" progId="Word.Document.12">
              <p:embed/>
            </p:oleObj>
          </a:graphicData>
        </a:graphic>
      </p:graphicFrame>
      <p:sp>
        <p:nvSpPr>
          <p:cNvPr id="12" name="矩形 11"/>
          <p:cNvSpPr>
            <a:spLocks noChangeAspect="1"/>
          </p:cNvSpPr>
          <p:nvPr/>
        </p:nvSpPr>
        <p:spPr>
          <a:xfrm>
            <a:off x="1656297" y="4843006"/>
            <a:ext cx="827471" cy="458202"/>
          </a:xfrm>
          <a:prstGeom prst="rect">
            <a:avLst/>
          </a:prstGeom>
        </p:spPr>
        <p:txBody>
          <a:bodyPr wrap="none">
            <a:spAutoFit/>
          </a:bodyPr>
          <a:lstStyle/>
          <a:p>
            <a:pPr>
              <a:lnSpc>
                <a:spcPct val="120000"/>
              </a:lnSpc>
            </a:pPr>
            <a:r>
              <a:rPr lang="zh-CN" altLang="zh-CN" sz="2200" dirty="0"/>
              <a:t>图</a:t>
            </a:r>
            <a:r>
              <a:rPr lang="zh-CN" altLang="zh-CN" sz="2200" dirty="0" smtClean="0"/>
              <a:t>甲</a:t>
            </a:r>
            <a:r>
              <a:rPr lang="en-US" altLang="zh-CN" sz="2200" dirty="0" smtClean="0"/>
              <a:t> </a:t>
            </a:r>
            <a:endParaRPr lang="zh-CN" altLang="zh-CN" sz="2200" dirty="0"/>
          </a:p>
        </p:txBody>
      </p:sp>
      <p:graphicFrame>
        <p:nvGraphicFramePr>
          <p:cNvPr id="13" name="对象 12"/>
          <p:cNvGraphicFramePr>
            <a:graphicFrameLocks noChangeAspect="1"/>
          </p:cNvGraphicFramePr>
          <p:nvPr>
            <p:extLst>
              <p:ext uri="{D42A27DB-BD31-4B8C-83A1-F6EECF244321}">
                <p14:modId xmlns:p14="http://schemas.microsoft.com/office/powerpoint/2010/main" xmlns="" val="3730158356"/>
              </p:ext>
            </p:extLst>
          </p:nvPr>
        </p:nvGraphicFramePr>
        <p:xfrm>
          <a:off x="2627784" y="1988840"/>
          <a:ext cx="8128000" cy="2986208"/>
        </p:xfrm>
        <a:graphic>
          <a:graphicData uri="http://schemas.openxmlformats.org/presentationml/2006/ole">
            <p:oleObj spid="_x0000_s11315" name="文档" r:id="rId11" imgW="3836312" imgH="1408990" progId="Word.Document.12">
              <p:embed/>
            </p:oleObj>
          </a:graphicData>
        </a:graphic>
      </p:graphicFrame>
      <p:sp>
        <p:nvSpPr>
          <p:cNvPr id="14" name="矩形 13"/>
          <p:cNvSpPr>
            <a:spLocks noChangeAspect="1"/>
          </p:cNvSpPr>
          <p:nvPr/>
        </p:nvSpPr>
        <p:spPr>
          <a:xfrm>
            <a:off x="6408825" y="4725144"/>
            <a:ext cx="827471" cy="458202"/>
          </a:xfrm>
          <a:prstGeom prst="rect">
            <a:avLst/>
          </a:prstGeom>
        </p:spPr>
        <p:txBody>
          <a:bodyPr wrap="none">
            <a:spAutoFit/>
          </a:bodyPr>
          <a:lstStyle/>
          <a:p>
            <a:pPr>
              <a:lnSpc>
                <a:spcPct val="120000"/>
              </a:lnSpc>
            </a:pPr>
            <a:r>
              <a:rPr lang="zh-CN" altLang="zh-CN" sz="2200" dirty="0"/>
              <a:t>图</a:t>
            </a:r>
            <a:r>
              <a:rPr lang="zh-CN" altLang="zh-CN" sz="2200" dirty="0" smtClean="0"/>
              <a:t>乙</a:t>
            </a:r>
            <a:r>
              <a:rPr lang="en-US" altLang="zh-CN" sz="2200" dirty="0" smtClean="0"/>
              <a:t> </a:t>
            </a:r>
            <a:endParaRPr lang="zh-CN" altLang="zh-CN" sz="2200" dirty="0"/>
          </a:p>
        </p:txBody>
      </p:sp>
    </p:spTree>
    <p:extLst>
      <p:ext uri="{BB962C8B-B14F-4D97-AF65-F5344CB8AC3E}">
        <p14:creationId xmlns:p14="http://schemas.microsoft.com/office/powerpoint/2010/main" xmlns="" val="26966780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1" name="矩形 10"/>
          <p:cNvSpPr>
            <a:spLocks noChangeAspect="1"/>
          </p:cNvSpPr>
          <p:nvPr/>
        </p:nvSpPr>
        <p:spPr>
          <a:xfrm>
            <a:off x="508000" y="1052736"/>
            <a:ext cx="8128000" cy="5333383"/>
          </a:xfrm>
          <a:prstGeom prst="rect">
            <a:avLst/>
          </a:prstGeom>
        </p:spPr>
        <p:txBody>
          <a:bodyPr>
            <a:spAutoFit/>
          </a:bodyPr>
          <a:lstStyle/>
          <a:p>
            <a:pPr>
              <a:lnSpc>
                <a:spcPct val="120000"/>
              </a:lnSpc>
            </a:pPr>
            <a:r>
              <a:rPr lang="en-US" altLang="zh-CN" sz="2200" dirty="0"/>
              <a:t>(1)(</a:t>
            </a:r>
            <a:r>
              <a:rPr lang="zh-CN" altLang="zh-CN" sz="2200" dirty="0"/>
              <a:t>多选</a:t>
            </a:r>
            <a:r>
              <a:rPr lang="en-US" altLang="zh-CN" sz="2200" dirty="0"/>
              <a:t>)</a:t>
            </a:r>
            <a:r>
              <a:rPr lang="zh-CN" altLang="zh-CN" sz="2200" dirty="0"/>
              <a:t>下列关于广东省旅游资源及其发展条件的说法</a:t>
            </a:r>
            <a:r>
              <a:rPr lang="en-US" altLang="zh-CN" sz="2200" dirty="0"/>
              <a:t>,</a:t>
            </a:r>
            <a:r>
              <a:rPr lang="zh-CN" altLang="zh-CN" sz="2200" dirty="0"/>
              <a:t>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广东地貌复杂、奇特优美</a:t>
            </a:r>
            <a:r>
              <a:rPr lang="en-US" altLang="zh-CN" sz="2200" dirty="0"/>
              <a:t>,</a:t>
            </a:r>
            <a:r>
              <a:rPr lang="zh-CN" altLang="zh-CN" sz="2200" dirty="0"/>
              <a:t>同时拥有世界地质公园和世界文化遗产</a:t>
            </a:r>
          </a:p>
          <a:p>
            <a:pPr>
              <a:lnSpc>
                <a:spcPct val="120000"/>
              </a:lnSpc>
            </a:pPr>
            <a:r>
              <a:rPr lang="en-US" altLang="zh-CN" sz="2200" dirty="0"/>
              <a:t>B.</a:t>
            </a:r>
            <a:r>
              <a:rPr lang="zh-CN" altLang="zh-CN" sz="2200" dirty="0"/>
              <a:t>广东海岸线绵长</a:t>
            </a:r>
            <a:r>
              <a:rPr lang="en-US" altLang="zh-CN" sz="2200" dirty="0"/>
              <a:t>,</a:t>
            </a:r>
            <a:r>
              <a:rPr lang="zh-CN" altLang="zh-CN" sz="2200" dirty="0"/>
              <a:t>气候温暖</a:t>
            </a:r>
            <a:r>
              <a:rPr lang="en-US" altLang="zh-CN" sz="2200" dirty="0"/>
              <a:t>,</a:t>
            </a:r>
            <a:r>
              <a:rPr lang="zh-CN" altLang="zh-CN" sz="2200" dirty="0"/>
              <a:t>四季适合旅游</a:t>
            </a:r>
            <a:r>
              <a:rPr lang="en-US" altLang="zh-CN" sz="2200" dirty="0"/>
              <a:t>,</a:t>
            </a:r>
            <a:r>
              <a:rPr lang="zh-CN" altLang="zh-CN" sz="2200" dirty="0"/>
              <a:t>可大力发展滨海旅游项目</a:t>
            </a:r>
          </a:p>
          <a:p>
            <a:pPr>
              <a:lnSpc>
                <a:spcPct val="120000"/>
              </a:lnSpc>
            </a:pPr>
            <a:r>
              <a:rPr lang="en-US" altLang="zh-CN" sz="2200" dirty="0"/>
              <a:t>C.</a:t>
            </a:r>
            <a:r>
              <a:rPr lang="zh-CN" altLang="zh-CN" sz="2200" dirty="0"/>
              <a:t>广东文化景观旅游资源丰富</a:t>
            </a:r>
            <a:r>
              <a:rPr lang="en-US" altLang="zh-CN" sz="2200" dirty="0"/>
              <a:t>,</a:t>
            </a:r>
            <a:r>
              <a:rPr lang="zh-CN" altLang="zh-CN" sz="2200" dirty="0"/>
              <a:t>尤其是近现代历史遗迹众多</a:t>
            </a:r>
            <a:r>
              <a:rPr lang="en-US" altLang="zh-CN" sz="2200" dirty="0"/>
              <a:t>,</a:t>
            </a:r>
            <a:r>
              <a:rPr lang="zh-CN" altLang="zh-CN" sz="2200" dirty="0"/>
              <a:t>红色旅游成为新亮点</a:t>
            </a:r>
          </a:p>
          <a:p>
            <a:pPr>
              <a:lnSpc>
                <a:spcPct val="120000"/>
              </a:lnSpc>
            </a:pPr>
            <a:r>
              <a:rPr lang="en-US" altLang="zh-CN" sz="2200" dirty="0"/>
              <a:t>D.</a:t>
            </a:r>
            <a:r>
              <a:rPr lang="zh-CN" altLang="zh-CN" sz="2200" dirty="0"/>
              <a:t>广东地理区位优越</a:t>
            </a:r>
            <a:r>
              <a:rPr lang="en-US" altLang="zh-CN" sz="2200" dirty="0"/>
              <a:t>,</a:t>
            </a:r>
            <a:r>
              <a:rPr lang="zh-CN" altLang="zh-CN" sz="2200" dirty="0"/>
              <a:t>可进入性强</a:t>
            </a:r>
            <a:r>
              <a:rPr lang="en-US" altLang="zh-CN" sz="2200" dirty="0"/>
              <a:t>,</a:t>
            </a:r>
            <a:r>
              <a:rPr lang="zh-CN" altLang="zh-CN" sz="2200" dirty="0"/>
              <a:t>经济距离短</a:t>
            </a:r>
            <a:r>
              <a:rPr lang="en-US" altLang="zh-CN" sz="2200" dirty="0"/>
              <a:t>,</a:t>
            </a:r>
            <a:r>
              <a:rPr lang="zh-CN" altLang="zh-CN" sz="2200" dirty="0"/>
              <a:t>客源市场广</a:t>
            </a:r>
            <a:r>
              <a:rPr lang="en-US" altLang="zh-CN" sz="2200" dirty="0"/>
              <a:t>,</a:t>
            </a:r>
            <a:r>
              <a:rPr lang="zh-CN" altLang="zh-CN" sz="2200" dirty="0"/>
              <a:t>接待能力强</a:t>
            </a:r>
          </a:p>
          <a:p>
            <a:pPr>
              <a:lnSpc>
                <a:spcPct val="120000"/>
              </a:lnSpc>
            </a:pPr>
            <a:r>
              <a:rPr lang="en-US" altLang="zh-CN" sz="2200" dirty="0"/>
              <a:t>(2)</a:t>
            </a:r>
            <a:r>
              <a:rPr lang="zh-CN" altLang="zh-CN" sz="2200" dirty="0"/>
              <a:t>在图甲中</a:t>
            </a:r>
            <a:r>
              <a:rPr lang="en-US" altLang="zh-CN" sz="2200" dirty="0"/>
              <a:t>,M</a:t>
            </a:r>
            <a:r>
              <a:rPr lang="zh-CN" altLang="zh-CN" sz="2200" dirty="0"/>
              <a:t>表示</a:t>
            </a:r>
            <a:r>
              <a:rPr lang="zh-CN" altLang="zh-CN" sz="2200" u="sng" dirty="0"/>
              <a:t>　　　　</a:t>
            </a:r>
            <a:r>
              <a:rPr lang="zh-CN" altLang="zh-CN" sz="2200" dirty="0"/>
              <a:t>山</a:t>
            </a:r>
            <a:r>
              <a:rPr lang="en-US" altLang="zh-CN" sz="2200" dirty="0"/>
              <a:t>,P</a:t>
            </a:r>
            <a:r>
              <a:rPr lang="zh-CN" altLang="zh-CN" sz="2200" dirty="0"/>
              <a:t>表示</a:t>
            </a:r>
            <a:r>
              <a:rPr lang="zh-CN" altLang="zh-CN" sz="2200" u="sng" dirty="0"/>
              <a:t>　　　</a:t>
            </a:r>
            <a:r>
              <a:rPr lang="zh-CN" altLang="zh-CN" sz="2200" dirty="0"/>
              <a:t>山。在对</a:t>
            </a:r>
            <a:r>
              <a:rPr lang="en-US" altLang="zh-CN" sz="2200" dirty="0"/>
              <a:t>M</a:t>
            </a:r>
            <a:r>
              <a:rPr lang="zh-CN" altLang="zh-CN" sz="2200" dirty="0"/>
              <a:t>、</a:t>
            </a:r>
            <a:r>
              <a:rPr lang="en-US" altLang="zh-CN" sz="2200" dirty="0"/>
              <a:t>P</a:t>
            </a:r>
            <a:r>
              <a:rPr lang="zh-CN" altLang="zh-CN" sz="2200" dirty="0"/>
              <a:t>两景区进行规划设计时</a:t>
            </a:r>
            <a:r>
              <a:rPr lang="en-US" altLang="zh-CN" sz="2200" dirty="0"/>
              <a:t>,M</a:t>
            </a:r>
            <a:r>
              <a:rPr lang="zh-CN" altLang="zh-CN" sz="2200" dirty="0"/>
              <a:t>应着重突出</a:t>
            </a:r>
            <a:r>
              <a:rPr lang="zh-CN" altLang="zh-CN" sz="2200" u="sng" dirty="0"/>
              <a:t>　　　　</a:t>
            </a:r>
            <a:r>
              <a:rPr lang="zh-CN" altLang="zh-CN" sz="2200" dirty="0"/>
              <a:t>特色</a:t>
            </a:r>
            <a:r>
              <a:rPr lang="en-US" altLang="zh-CN" sz="2200" dirty="0"/>
              <a:t>,P</a:t>
            </a:r>
            <a:r>
              <a:rPr lang="zh-CN" altLang="zh-CN" sz="2200" dirty="0"/>
              <a:t>应着重突出</a:t>
            </a:r>
            <a:r>
              <a:rPr lang="zh-CN" altLang="zh-CN" sz="2200" u="sng" dirty="0"/>
              <a:t>　　　　</a:t>
            </a:r>
            <a:r>
              <a:rPr lang="zh-CN" altLang="zh-CN" sz="2200" dirty="0"/>
              <a:t>特色。</a:t>
            </a:r>
            <a:r>
              <a:rPr lang="en-US" altLang="zh-CN" sz="2200" dirty="0"/>
              <a:t> </a:t>
            </a:r>
            <a:endParaRPr lang="zh-CN" altLang="zh-CN" sz="2200" dirty="0"/>
          </a:p>
        </p:txBody>
      </p:sp>
    </p:spTree>
    <p:extLst>
      <p:ext uri="{BB962C8B-B14F-4D97-AF65-F5344CB8AC3E}">
        <p14:creationId xmlns:p14="http://schemas.microsoft.com/office/powerpoint/2010/main" xmlns="" val="16993462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4154984"/>
          </a:xfrm>
          <a:prstGeom prst="rect">
            <a:avLst/>
          </a:prstGeom>
        </p:spPr>
        <p:txBody>
          <a:bodyPr>
            <a:spAutoFit/>
          </a:bodyPr>
          <a:lstStyle/>
          <a:p>
            <a:pPr>
              <a:lnSpc>
                <a:spcPct val="120000"/>
              </a:lnSpc>
            </a:pPr>
            <a:r>
              <a:rPr lang="en-US" altLang="zh-CN" sz="2200" dirty="0"/>
              <a:t>(3)</a:t>
            </a:r>
            <a:r>
              <a:rPr lang="zh-CN" altLang="zh-CN" sz="2200" dirty="0"/>
              <a:t>请你就</a:t>
            </a:r>
            <a:r>
              <a:rPr lang="en-US" altLang="zh-CN" sz="2200" dirty="0"/>
              <a:t>M</a:t>
            </a:r>
            <a:r>
              <a:rPr lang="zh-CN" altLang="zh-CN" sz="2200" dirty="0"/>
              <a:t>或</a:t>
            </a:r>
            <a:r>
              <a:rPr lang="en-US" altLang="zh-CN" sz="2200" dirty="0"/>
              <a:t>P</a:t>
            </a:r>
            <a:r>
              <a:rPr lang="zh-CN" altLang="zh-CN" sz="2200" dirty="0"/>
              <a:t>景区的形象设计</a:t>
            </a:r>
            <a:r>
              <a:rPr lang="en-US" altLang="zh-CN" sz="2200" dirty="0"/>
              <a:t>,</a:t>
            </a:r>
            <a:r>
              <a:rPr lang="zh-CN" altLang="zh-CN" sz="2200" dirty="0"/>
              <a:t>拟定一句宣传口号。</a:t>
            </a:r>
            <a:r>
              <a:rPr lang="en-US" altLang="zh-CN" sz="2200" dirty="0"/>
              <a:t>	</a:t>
            </a:r>
            <a:endParaRPr lang="zh-CN" altLang="zh-CN" sz="2200" dirty="0"/>
          </a:p>
          <a:p>
            <a:pPr>
              <a:lnSpc>
                <a:spcPct val="120000"/>
              </a:lnSpc>
            </a:pPr>
            <a:r>
              <a:rPr lang="zh-CN" altLang="zh-CN" sz="2200" dirty="0">
                <a:solidFill>
                  <a:srgbClr val="FF0000"/>
                </a:solidFill>
              </a:rPr>
              <a:t>解析</a:t>
            </a:r>
            <a:r>
              <a:rPr lang="zh-CN" altLang="zh-CN" sz="2200" dirty="0"/>
              <a:t>广东省地貌类型多样</a:t>
            </a:r>
            <a:r>
              <a:rPr lang="en-US" altLang="zh-CN" sz="2200" dirty="0"/>
              <a:t>,</a:t>
            </a:r>
            <a:r>
              <a:rPr lang="zh-CN" altLang="zh-CN" sz="2200" dirty="0"/>
              <a:t>丹霞地貌、海蚀地貌等奇特优美</a:t>
            </a:r>
            <a:r>
              <a:rPr lang="en-US" altLang="zh-CN" sz="2200" dirty="0"/>
              <a:t>,</a:t>
            </a:r>
            <a:r>
              <a:rPr lang="zh-CN" altLang="zh-CN" sz="2200" dirty="0"/>
              <a:t>丹霞山为世界地质公园</a:t>
            </a:r>
            <a:r>
              <a:rPr lang="en-US" altLang="zh-CN" sz="2200" dirty="0"/>
              <a:t>,</a:t>
            </a:r>
            <a:r>
              <a:rPr lang="zh-CN" altLang="zh-CN" sz="2200" dirty="0"/>
              <a:t>开平碉楼与古村落为世界文化遗产。掌握对旅游景区规划的基础知识</a:t>
            </a:r>
            <a:r>
              <a:rPr lang="en-US" altLang="zh-CN" sz="2200" dirty="0"/>
              <a:t>,</a:t>
            </a:r>
            <a:r>
              <a:rPr lang="zh-CN" altLang="zh-CN" sz="2200" dirty="0"/>
              <a:t>抓住地理事物的特征进行描述</a:t>
            </a:r>
            <a:r>
              <a:rPr lang="en-US" altLang="zh-CN" sz="2200" dirty="0"/>
              <a:t>,</a:t>
            </a:r>
            <a:r>
              <a:rPr lang="zh-CN" altLang="zh-CN" sz="2200" dirty="0"/>
              <a:t>是解答本题的能力要求。</a:t>
            </a:r>
          </a:p>
          <a:p>
            <a:pPr>
              <a:lnSpc>
                <a:spcPct val="120000"/>
              </a:lnSpc>
            </a:pPr>
            <a:r>
              <a:rPr lang="zh-CN" altLang="zh-CN" sz="2200" dirty="0">
                <a:solidFill>
                  <a:srgbClr val="FF0000"/>
                </a:solidFill>
              </a:rPr>
              <a:t>答案</a:t>
            </a:r>
            <a:r>
              <a:rPr lang="en-US" altLang="zh-CN" sz="2200" dirty="0"/>
              <a:t>(1)ABCD</a:t>
            </a:r>
            <a:endParaRPr lang="zh-CN" altLang="zh-CN" sz="2200" dirty="0"/>
          </a:p>
          <a:p>
            <a:pPr>
              <a:lnSpc>
                <a:spcPct val="120000"/>
              </a:lnSpc>
            </a:pPr>
            <a:r>
              <a:rPr lang="en-US" altLang="zh-CN" sz="2200" dirty="0"/>
              <a:t>(2)</a:t>
            </a:r>
            <a:r>
              <a:rPr lang="zh-CN" altLang="zh-CN" sz="2200" dirty="0"/>
              <a:t>丹霞　鼎湖　地质</a:t>
            </a:r>
            <a:r>
              <a:rPr lang="en-US" altLang="zh-CN" sz="2200" dirty="0"/>
              <a:t>(</a:t>
            </a:r>
            <a:r>
              <a:rPr lang="zh-CN" altLang="zh-CN" sz="2200" dirty="0"/>
              <a:t>世界地质公园</a:t>
            </a:r>
            <a:r>
              <a:rPr lang="en-US" altLang="zh-CN" sz="2200" dirty="0"/>
              <a:t>)</a:t>
            </a:r>
            <a:r>
              <a:rPr lang="zh-CN" altLang="zh-CN" sz="2200" dirty="0"/>
              <a:t>　生态</a:t>
            </a:r>
            <a:r>
              <a:rPr lang="en-US" altLang="zh-CN" sz="2200" dirty="0"/>
              <a:t>(</a:t>
            </a:r>
            <a:r>
              <a:rPr lang="zh-CN" altLang="zh-CN" sz="2200" dirty="0"/>
              <a:t>北回归线上的绿宝石</a:t>
            </a:r>
            <a:r>
              <a:rPr lang="en-US" altLang="zh-CN" sz="2200" dirty="0"/>
              <a:t>)</a:t>
            </a:r>
            <a:endParaRPr lang="zh-CN" altLang="zh-CN" sz="2200" dirty="0"/>
          </a:p>
          <a:p>
            <a:pPr>
              <a:lnSpc>
                <a:spcPct val="120000"/>
              </a:lnSpc>
            </a:pPr>
            <a:r>
              <a:rPr lang="en-US" altLang="zh-CN" sz="2200" dirty="0"/>
              <a:t>(3)</a:t>
            </a:r>
            <a:r>
              <a:rPr lang="zh-CN" altLang="zh-CN" sz="2200" dirty="0"/>
              <a:t>丹霞山</a:t>
            </a:r>
            <a:r>
              <a:rPr lang="en-US" altLang="zh-CN" sz="2200" dirty="0"/>
              <a:t>:“</a:t>
            </a:r>
            <a:r>
              <a:rPr lang="zh-CN" altLang="zh-CN" sz="2200" dirty="0"/>
              <a:t>粤北悠闲何处是</a:t>
            </a:r>
            <a:r>
              <a:rPr lang="en-US" altLang="zh-CN" sz="2200" dirty="0"/>
              <a:t>,</a:t>
            </a:r>
            <a:r>
              <a:rPr lang="zh-CN" altLang="zh-CN" sz="2200" dirty="0"/>
              <a:t>放逐丹霞山水间</a:t>
            </a:r>
            <a:r>
              <a:rPr lang="en-US" altLang="zh-CN" sz="2200" dirty="0"/>
              <a:t>”</a:t>
            </a:r>
            <a:r>
              <a:rPr lang="zh-CN" altLang="zh-CN" sz="2200" dirty="0"/>
              <a:t>或</a:t>
            </a:r>
            <a:r>
              <a:rPr lang="en-US" altLang="zh-CN" sz="2200" dirty="0"/>
              <a:t>“</a:t>
            </a:r>
            <a:r>
              <a:rPr lang="zh-CN" altLang="zh-CN" sz="2200" dirty="0"/>
              <a:t>访丹霞胜景</a:t>
            </a:r>
            <a:r>
              <a:rPr lang="en-US" altLang="zh-CN" sz="2200" dirty="0"/>
              <a:t>,</a:t>
            </a:r>
            <a:r>
              <a:rPr lang="zh-CN" altLang="zh-CN" sz="2200" dirty="0"/>
              <a:t>览红石奇观</a:t>
            </a:r>
            <a:r>
              <a:rPr lang="en-US" altLang="zh-CN" sz="2200" dirty="0"/>
              <a:t>”</a:t>
            </a:r>
            <a:r>
              <a:rPr lang="zh-CN" altLang="zh-CN" sz="2200" dirty="0"/>
              <a:t>等。鼎湖山</a:t>
            </a:r>
            <a:r>
              <a:rPr lang="en-US" altLang="zh-CN" sz="2200" dirty="0"/>
              <a:t>:“</a:t>
            </a:r>
            <a:r>
              <a:rPr lang="zh-CN" altLang="zh-CN" sz="2200" dirty="0"/>
              <a:t>观绿色宝石</a:t>
            </a:r>
            <a:r>
              <a:rPr lang="en-US" altLang="zh-CN" sz="2200" dirty="0"/>
              <a:t>,</a:t>
            </a:r>
            <a:r>
              <a:rPr lang="zh-CN" altLang="zh-CN" sz="2200" dirty="0"/>
              <a:t>浴天然氧吧</a:t>
            </a:r>
            <a:r>
              <a:rPr lang="en-US" altLang="zh-CN" sz="2200" dirty="0"/>
              <a:t>”</a:t>
            </a:r>
            <a:r>
              <a:rPr lang="zh-CN" altLang="zh-CN" sz="2200" dirty="0"/>
              <a:t>或</a:t>
            </a:r>
            <a:r>
              <a:rPr lang="en-US" altLang="zh-CN" sz="2200" dirty="0"/>
              <a:t>“</a:t>
            </a:r>
            <a:r>
              <a:rPr lang="zh-CN" altLang="zh-CN" sz="2200" dirty="0"/>
              <a:t>寻千年宝鼎</a:t>
            </a:r>
            <a:r>
              <a:rPr lang="en-US" altLang="zh-CN" sz="2200" dirty="0"/>
              <a:t>,</a:t>
            </a:r>
            <a:r>
              <a:rPr lang="zh-CN" altLang="zh-CN" sz="2200" dirty="0"/>
              <a:t>探原始森林</a:t>
            </a:r>
            <a:r>
              <a:rPr lang="en-US" altLang="zh-CN" sz="2200" dirty="0"/>
              <a:t>”</a:t>
            </a:r>
            <a:r>
              <a:rPr lang="zh-CN" altLang="zh-CN" sz="2200" dirty="0"/>
              <a:t>等。</a:t>
            </a:r>
            <a:r>
              <a:rPr lang="en-US" altLang="zh-CN" sz="2200" dirty="0"/>
              <a:t>(</a:t>
            </a:r>
            <a:r>
              <a:rPr lang="zh-CN" altLang="zh-CN" sz="2200" dirty="0"/>
              <a:t>只要符合景区自然或人文特色均可</a:t>
            </a:r>
            <a:r>
              <a:rPr lang="en-US" altLang="zh-CN" sz="2200" dirty="0"/>
              <a:t>)</a:t>
            </a:r>
            <a:endParaRPr lang="zh-CN" altLang="zh-CN" sz="2200" dirty="0"/>
          </a:p>
        </p:txBody>
      </p:sp>
    </p:spTree>
    <p:extLst>
      <p:ext uri="{BB962C8B-B14F-4D97-AF65-F5344CB8AC3E}">
        <p14:creationId xmlns:p14="http://schemas.microsoft.com/office/powerpoint/2010/main" xmlns="" val="1119545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508000" y="1052736"/>
            <a:ext cx="8128000" cy="458202"/>
          </a:xfrm>
          <a:prstGeom prst="rect">
            <a:avLst/>
          </a:prstGeom>
        </p:spPr>
        <p:txBody>
          <a:bodyPr>
            <a:spAutoFit/>
          </a:bodyPr>
          <a:lstStyle/>
          <a:p>
            <a:pPr>
              <a:lnSpc>
                <a:spcPct val="120000"/>
              </a:lnSpc>
            </a:pPr>
            <a:r>
              <a:rPr lang="zh-CN" altLang="zh-CN" sz="2200" dirty="0"/>
              <a:t>一、旅游规划的</a:t>
            </a:r>
            <a:r>
              <a:rPr lang="zh-CN" altLang="zh-CN" sz="2200" dirty="0" smtClean="0"/>
              <a:t>目标</a:t>
            </a:r>
            <a:endParaRPr lang="zh-CN" altLang="zh-CN" sz="2200" dirty="0"/>
          </a:p>
        </p:txBody>
      </p:sp>
      <p:graphicFrame>
        <p:nvGraphicFramePr>
          <p:cNvPr id="7" name="对象 6"/>
          <p:cNvGraphicFramePr>
            <a:graphicFrameLocks noChangeAspect="1"/>
          </p:cNvGraphicFramePr>
          <p:nvPr>
            <p:extLst>
              <p:ext uri="{D42A27DB-BD31-4B8C-83A1-F6EECF244321}">
                <p14:modId xmlns:p14="http://schemas.microsoft.com/office/powerpoint/2010/main" xmlns="" val="4184210304"/>
              </p:ext>
            </p:extLst>
          </p:nvPr>
        </p:nvGraphicFramePr>
        <p:xfrm>
          <a:off x="10918" y="1628800"/>
          <a:ext cx="11113810" cy="4176464"/>
        </p:xfrm>
        <a:graphic>
          <a:graphicData uri="http://schemas.openxmlformats.org/presentationml/2006/ole">
            <p:oleObj spid="_x0000_s2078" name="文档" r:id="rId4" imgW="5272095" imgH="1981010" progId="Word.Document.12">
              <p:embed/>
            </p:oleObj>
          </a:graphicData>
        </a:graphic>
      </p:graphicFrame>
      <p:sp>
        <p:nvSpPr>
          <p:cNvPr id="8" name="矩形 7"/>
          <p:cNvSpPr/>
          <p:nvPr/>
        </p:nvSpPr>
        <p:spPr>
          <a:xfrm>
            <a:off x="5792317" y="1805706"/>
            <a:ext cx="1103673"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7164288" y="2780928"/>
            <a:ext cx="115212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6034303" y="3344186"/>
            <a:ext cx="115920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6895990" y="3893938"/>
            <a:ext cx="115920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a:off x="5768877" y="4869160"/>
            <a:ext cx="115920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p:cNvSpPr>
            <a:spLocks noChangeAspect="1"/>
          </p:cNvSpPr>
          <p:nvPr/>
        </p:nvSpPr>
        <p:spPr>
          <a:xfrm>
            <a:off x="508000" y="1052736"/>
            <a:ext cx="8128000" cy="1676998"/>
          </a:xfrm>
          <a:prstGeom prst="rect">
            <a:avLst/>
          </a:prstGeom>
        </p:spPr>
        <p:txBody>
          <a:bodyPr>
            <a:spAutoFit/>
          </a:bodyPr>
          <a:lstStyle/>
          <a:p>
            <a:pPr>
              <a:lnSpc>
                <a:spcPct val="120000"/>
              </a:lnSpc>
            </a:pPr>
            <a:r>
              <a:rPr lang="zh-CN" altLang="zh-CN" sz="2200" dirty="0"/>
              <a:t>思考讨论旅游景区规划设计中的重中之重是什么</a:t>
            </a:r>
            <a:r>
              <a:rPr lang="en-US" altLang="zh-CN" sz="2200" dirty="0"/>
              <a:t>?</a:t>
            </a:r>
            <a:endParaRPr lang="zh-CN" altLang="zh-CN" sz="2200" dirty="0"/>
          </a:p>
          <a:p>
            <a:pPr>
              <a:lnSpc>
                <a:spcPct val="120000"/>
              </a:lnSpc>
            </a:pPr>
            <a:r>
              <a:rPr lang="zh-CN" altLang="zh-CN" sz="2200" dirty="0"/>
              <a:t>提示对景区中景点的规划设计最为重要</a:t>
            </a:r>
            <a:r>
              <a:rPr lang="en-US" altLang="zh-CN" sz="2200" dirty="0"/>
              <a:t>,</a:t>
            </a:r>
            <a:r>
              <a:rPr lang="zh-CN" altLang="zh-CN" sz="2200" dirty="0"/>
              <a:t>根据景点区位、开发性质和规律</a:t>
            </a:r>
            <a:r>
              <a:rPr lang="en-US" altLang="zh-CN" sz="2200" dirty="0"/>
              <a:t>,</a:t>
            </a:r>
            <a:r>
              <a:rPr lang="zh-CN" altLang="zh-CN" sz="2200" dirty="0"/>
              <a:t>规划设计旅游交通和各项服务设施。</a:t>
            </a:r>
          </a:p>
          <a:p>
            <a:pPr>
              <a:lnSpc>
                <a:spcPct val="120000"/>
              </a:lnSpc>
            </a:pPr>
            <a:r>
              <a:rPr lang="zh-CN" altLang="zh-CN" sz="2200" dirty="0"/>
              <a:t>二、旅游规划的组成要素</a:t>
            </a:r>
          </a:p>
        </p:txBody>
      </p:sp>
      <p:graphicFrame>
        <p:nvGraphicFramePr>
          <p:cNvPr id="6" name="对象 5"/>
          <p:cNvGraphicFramePr>
            <a:graphicFrameLocks noChangeAspect="1"/>
          </p:cNvGraphicFramePr>
          <p:nvPr>
            <p:extLst>
              <p:ext uri="{D42A27DB-BD31-4B8C-83A1-F6EECF244321}">
                <p14:modId xmlns:p14="http://schemas.microsoft.com/office/powerpoint/2010/main" xmlns="" val="2895112318"/>
              </p:ext>
            </p:extLst>
          </p:nvPr>
        </p:nvGraphicFramePr>
        <p:xfrm>
          <a:off x="508000" y="2840746"/>
          <a:ext cx="8128000" cy="2748494"/>
        </p:xfrm>
        <a:graphic>
          <a:graphicData uri="http://schemas.openxmlformats.org/presentationml/2006/ole">
            <p:oleObj spid="_x0000_s3101" name="文档" r:id="rId4" imgW="5272095" imgH="1783017" progId="Word.Document.12">
              <p:embed/>
            </p:oleObj>
          </a:graphicData>
        </a:graphic>
      </p:graphicFrame>
    </p:spTree>
    <p:extLst>
      <p:ext uri="{BB962C8B-B14F-4D97-AF65-F5344CB8AC3E}">
        <p14:creationId xmlns:p14="http://schemas.microsoft.com/office/powerpoint/2010/main" xmlns="" val="4035045951"/>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p:cNvSpPr>
            <a:spLocks noChangeAspect="1"/>
          </p:cNvSpPr>
          <p:nvPr/>
        </p:nvSpPr>
        <p:spPr>
          <a:xfrm>
            <a:off x="508000" y="2457470"/>
            <a:ext cx="748923" cy="2123658"/>
          </a:xfrm>
          <a:prstGeom prst="rect">
            <a:avLst/>
          </a:prstGeom>
        </p:spPr>
        <p:txBody>
          <a:bodyPr wrap="none">
            <a:spAutoFit/>
          </a:bodyPr>
          <a:lstStyle/>
          <a:p>
            <a:pPr>
              <a:lnSpc>
                <a:spcPct val="120000"/>
              </a:lnSpc>
            </a:pPr>
            <a:r>
              <a:rPr lang="zh-CN" altLang="zh-CN" sz="2200" dirty="0" smtClean="0"/>
              <a:t>旅游</a:t>
            </a:r>
            <a:endParaRPr lang="en-US" altLang="zh-CN" sz="2200" dirty="0" smtClean="0"/>
          </a:p>
          <a:p>
            <a:pPr>
              <a:lnSpc>
                <a:spcPct val="120000"/>
              </a:lnSpc>
            </a:pPr>
            <a:r>
              <a:rPr lang="zh-CN" altLang="zh-CN" sz="2200" dirty="0" smtClean="0"/>
              <a:t>规划</a:t>
            </a:r>
            <a:endParaRPr lang="en-US" altLang="zh-CN" sz="2200" dirty="0" smtClean="0"/>
          </a:p>
          <a:p>
            <a:pPr>
              <a:lnSpc>
                <a:spcPct val="120000"/>
              </a:lnSpc>
            </a:pPr>
            <a:r>
              <a:rPr lang="zh-CN" altLang="zh-CN" sz="2200" dirty="0" smtClean="0"/>
              <a:t>的主</a:t>
            </a:r>
            <a:endParaRPr lang="en-US" altLang="zh-CN" sz="2200" dirty="0" smtClean="0"/>
          </a:p>
          <a:p>
            <a:pPr>
              <a:lnSpc>
                <a:spcPct val="120000"/>
              </a:lnSpc>
            </a:pPr>
            <a:r>
              <a:rPr lang="zh-CN" altLang="zh-CN" sz="2200" dirty="0" smtClean="0"/>
              <a:t>要内</a:t>
            </a:r>
            <a:endParaRPr lang="en-US" altLang="zh-CN" sz="2200" dirty="0" smtClean="0"/>
          </a:p>
          <a:p>
            <a:pPr>
              <a:lnSpc>
                <a:spcPct val="120000"/>
              </a:lnSpc>
            </a:pPr>
            <a:r>
              <a:rPr lang="en-US" altLang="zh-CN" sz="2200" dirty="0" smtClean="0"/>
              <a:t>   </a:t>
            </a:r>
            <a:r>
              <a:rPr lang="zh-CN" altLang="zh-CN" sz="2200" dirty="0" smtClean="0"/>
              <a:t>容</a:t>
            </a:r>
            <a:endParaRPr lang="zh-CN" altLang="en-US" sz="2200" dirty="0"/>
          </a:p>
        </p:txBody>
      </p:sp>
      <p:sp>
        <p:nvSpPr>
          <p:cNvPr id="4" name="矩形 3"/>
          <p:cNvSpPr>
            <a:spLocks noChangeAspect="1"/>
          </p:cNvSpPr>
          <p:nvPr/>
        </p:nvSpPr>
        <p:spPr>
          <a:xfrm>
            <a:off x="508000" y="1072207"/>
            <a:ext cx="3366627" cy="458202"/>
          </a:xfrm>
          <a:prstGeom prst="rect">
            <a:avLst/>
          </a:prstGeom>
        </p:spPr>
        <p:txBody>
          <a:bodyPr wrap="none">
            <a:spAutoFit/>
          </a:bodyPr>
          <a:lstStyle/>
          <a:p>
            <a:pPr>
              <a:lnSpc>
                <a:spcPct val="120000"/>
              </a:lnSpc>
            </a:pPr>
            <a:r>
              <a:rPr lang="zh-CN" altLang="zh-CN" sz="2200" dirty="0"/>
              <a:t>三、旅游规划的主要</a:t>
            </a:r>
            <a:r>
              <a:rPr lang="zh-CN" altLang="zh-CN" sz="2200" dirty="0" smtClean="0"/>
              <a:t>内容</a:t>
            </a:r>
            <a:r>
              <a:rPr lang="en-US" altLang="zh-CN" sz="2200" dirty="0" smtClean="0"/>
              <a:t> </a:t>
            </a:r>
            <a:endParaRPr lang="zh-CN" altLang="zh-CN"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1113592408"/>
              </p:ext>
            </p:extLst>
          </p:nvPr>
        </p:nvGraphicFramePr>
        <p:xfrm>
          <a:off x="1144144" y="2276872"/>
          <a:ext cx="7898724" cy="2808312"/>
        </p:xfrm>
        <a:graphic>
          <a:graphicData uri="http://schemas.openxmlformats.org/presentationml/2006/ole">
            <p:oleObj spid="_x0000_s4125" name="文档" r:id="rId4" imgW="4526855" imgH="1610223" progId="Word.Document.12">
              <p:embed/>
            </p:oleObj>
          </a:graphicData>
        </a:graphic>
      </p:graphicFrame>
      <p:sp>
        <p:nvSpPr>
          <p:cNvPr id="6" name="矩形 5"/>
          <p:cNvSpPr/>
          <p:nvPr/>
        </p:nvSpPr>
        <p:spPr>
          <a:xfrm>
            <a:off x="1259632" y="3256258"/>
            <a:ext cx="990997"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6257188" y="2368614"/>
            <a:ext cx="45360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5685010" y="2813818"/>
            <a:ext cx="57606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1528280" y="3710454"/>
            <a:ext cx="93610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6948264" y="4149080"/>
            <a:ext cx="93610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4572000" y="4581128"/>
            <a:ext cx="1008112"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51886726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3445174" cy="458202"/>
          </a:xfrm>
          <a:prstGeom prst="rect">
            <a:avLst/>
          </a:prstGeom>
        </p:spPr>
        <p:txBody>
          <a:bodyPr wrap="none">
            <a:spAutoFit/>
          </a:bodyPr>
          <a:lstStyle/>
          <a:p>
            <a:pPr>
              <a:lnSpc>
                <a:spcPct val="120000"/>
              </a:lnSpc>
            </a:pPr>
            <a:r>
              <a:rPr lang="zh-CN" altLang="zh-CN" sz="2200" dirty="0"/>
              <a:t>探究点一 旅游规划的</a:t>
            </a:r>
            <a:r>
              <a:rPr lang="zh-CN" altLang="zh-CN" sz="2200" dirty="0" smtClean="0"/>
              <a:t>目标</a:t>
            </a:r>
            <a:r>
              <a:rPr lang="en-US" altLang="zh-CN" sz="2200" dirty="0" smtClean="0"/>
              <a:t> </a:t>
            </a:r>
            <a:endParaRPr lang="zh-CN" altLang="zh-CN"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3622042827"/>
              </p:ext>
            </p:extLst>
          </p:nvPr>
        </p:nvGraphicFramePr>
        <p:xfrm>
          <a:off x="508000" y="1278693"/>
          <a:ext cx="8128000" cy="854163"/>
        </p:xfrm>
        <a:graphic>
          <a:graphicData uri="http://schemas.openxmlformats.org/presentationml/2006/ole">
            <p:oleObj spid="_x0000_s5149" name="文档" r:id="rId5" imgW="3836312" imgH="402466" progId="Word.Document.12">
              <p:embed/>
            </p:oleObj>
          </a:graphicData>
        </a:graphic>
      </p:graphicFrame>
      <p:sp>
        <p:nvSpPr>
          <p:cNvPr id="6" name="矩形 5"/>
          <p:cNvSpPr>
            <a:spLocks noChangeAspect="1"/>
          </p:cNvSpPr>
          <p:nvPr/>
        </p:nvSpPr>
        <p:spPr>
          <a:xfrm>
            <a:off x="508000" y="1844824"/>
            <a:ext cx="8128000" cy="2895793"/>
          </a:xfrm>
          <a:prstGeom prst="rect">
            <a:avLst/>
          </a:prstGeom>
        </p:spPr>
        <p:txBody>
          <a:bodyPr>
            <a:spAutoFit/>
          </a:bodyPr>
          <a:lstStyle/>
          <a:p>
            <a:pPr>
              <a:lnSpc>
                <a:spcPct val="120000"/>
              </a:lnSpc>
            </a:pPr>
            <a:r>
              <a:rPr lang="zh-CN" altLang="zh-CN" sz="2200" dirty="0"/>
              <a:t>旅游规划</a:t>
            </a:r>
            <a:r>
              <a:rPr lang="en-US" altLang="zh-CN" sz="2200" dirty="0"/>
              <a:t>,</a:t>
            </a:r>
            <a:r>
              <a:rPr lang="zh-CN" altLang="zh-CN" sz="2200" dirty="0"/>
              <a:t>是一个地域综合体内旅游系统的发展目标和实现方式的整体部署过程。旅游规划经相关政府审批后</a:t>
            </a:r>
            <a:r>
              <a:rPr lang="en-US" altLang="zh-CN" sz="2200" dirty="0"/>
              <a:t>,</a:t>
            </a:r>
            <a:r>
              <a:rPr lang="zh-CN" altLang="zh-CN" sz="2200" dirty="0"/>
              <a:t>是该区各类部门进行旅游开发、建设的法律依据。旅游规划要求从系统全局和整体出发</a:t>
            </a:r>
            <a:r>
              <a:rPr lang="en-US" altLang="zh-CN" sz="2200" dirty="0"/>
              <a:t>,</a:t>
            </a:r>
            <a:r>
              <a:rPr lang="zh-CN" altLang="zh-CN" sz="2200" dirty="0"/>
              <a:t>着眼于旅游规划对象的综合整体优化</a:t>
            </a:r>
            <a:r>
              <a:rPr lang="en-US" altLang="zh-CN" sz="2200" dirty="0"/>
              <a:t>,</a:t>
            </a:r>
            <a:r>
              <a:rPr lang="zh-CN" altLang="zh-CN" sz="2200" dirty="0"/>
              <a:t>正确处理旅游系统的复杂结构</a:t>
            </a:r>
            <a:r>
              <a:rPr lang="en-US" altLang="zh-CN" sz="2200" dirty="0"/>
              <a:t>,</a:t>
            </a:r>
            <a:r>
              <a:rPr lang="zh-CN" altLang="zh-CN" sz="2200" dirty="0"/>
              <a:t>从发展和立体的视角来考虑和处理问题。因此</a:t>
            </a:r>
            <a:r>
              <a:rPr lang="en-US" altLang="zh-CN" sz="2200" dirty="0"/>
              <a:t>,</a:t>
            </a:r>
            <a:r>
              <a:rPr lang="zh-CN" altLang="zh-CN" sz="2200" dirty="0"/>
              <a:t>旅游规划必然要站在高屋建瓴的角度统筹全局</a:t>
            </a:r>
            <a:r>
              <a:rPr lang="en-US" altLang="zh-CN" sz="2200" dirty="0"/>
              <a:t>,</a:t>
            </a:r>
            <a:r>
              <a:rPr lang="zh-CN" altLang="zh-CN" sz="2200" dirty="0"/>
              <a:t>为旅游实现提供指导性的方针。</a:t>
            </a:r>
          </a:p>
        </p:txBody>
      </p:sp>
      <p:sp>
        <p:nvSpPr>
          <p:cNvPr id="7" name="矩形 6"/>
          <p:cNvSpPr>
            <a:spLocks noChangeAspect="1"/>
          </p:cNvSpPr>
          <p:nvPr/>
        </p:nvSpPr>
        <p:spPr>
          <a:xfrm>
            <a:off x="508000" y="4632322"/>
            <a:ext cx="8128000" cy="1676998"/>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旅游规划的目标是什么</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确保旅游资源的持续利用</a:t>
            </a:r>
            <a:r>
              <a:rPr lang="en-US" altLang="zh-CN" sz="2200" dirty="0"/>
              <a:t>;</a:t>
            </a:r>
            <a:r>
              <a:rPr lang="zh-CN" altLang="zh-CN" sz="2200" dirty="0"/>
              <a:t>保护和营造旅游资源的个性</a:t>
            </a:r>
            <a:r>
              <a:rPr lang="en-US" altLang="zh-CN" sz="2200" dirty="0"/>
              <a:t>;</a:t>
            </a:r>
            <a:r>
              <a:rPr lang="zh-CN" altLang="zh-CN" sz="2200" dirty="0"/>
              <a:t>加强法制建设</a:t>
            </a:r>
            <a:r>
              <a:rPr lang="en-US" altLang="zh-CN" sz="2200" dirty="0"/>
              <a:t>,</a:t>
            </a:r>
            <a:r>
              <a:rPr lang="zh-CN" altLang="zh-CN" sz="2200" dirty="0"/>
              <a:t>提高管理水平。</a:t>
            </a:r>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8" name="矩形 7"/>
          <p:cNvSpPr>
            <a:spLocks noChangeAspect="1"/>
          </p:cNvSpPr>
          <p:nvPr/>
        </p:nvSpPr>
        <p:spPr>
          <a:xfrm>
            <a:off x="508000" y="1052736"/>
            <a:ext cx="8128000" cy="1270732"/>
          </a:xfrm>
          <a:prstGeom prst="rect">
            <a:avLst/>
          </a:prstGeom>
        </p:spPr>
        <p:txBody>
          <a:bodyPr>
            <a:spAutoFit/>
          </a:bodyPr>
          <a:lstStyle/>
          <a:p>
            <a:pPr>
              <a:lnSpc>
                <a:spcPct val="120000"/>
              </a:lnSpc>
            </a:pPr>
            <a:r>
              <a:rPr lang="en-US" altLang="zh-CN" sz="2200" dirty="0"/>
              <a:t>(2)</a:t>
            </a:r>
            <a:r>
              <a:rPr lang="zh-CN" altLang="zh-CN" sz="2200" dirty="0"/>
              <a:t>在进行旅游景区规划的过程中</a:t>
            </a:r>
            <a:r>
              <a:rPr lang="en-US" altLang="zh-CN" sz="2200" dirty="0"/>
              <a:t>,</a:t>
            </a:r>
            <a:r>
              <a:rPr lang="zh-CN" altLang="zh-CN" sz="2200" dirty="0"/>
              <a:t>应做好哪些方面的工作</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研究旅游区的历史文化格局</a:t>
            </a:r>
            <a:r>
              <a:rPr lang="en-US" altLang="zh-CN" sz="2200" dirty="0"/>
              <a:t>;</a:t>
            </a:r>
            <a:r>
              <a:rPr lang="zh-CN" altLang="zh-CN" sz="2200" dirty="0"/>
              <a:t>设计保护民族特色和地方特色的可行性方案</a:t>
            </a:r>
            <a:r>
              <a:rPr lang="en-US" altLang="zh-CN" sz="2200" dirty="0"/>
              <a:t>;</a:t>
            </a:r>
            <a:r>
              <a:rPr lang="zh-CN" altLang="zh-CN" sz="2200" dirty="0"/>
              <a:t>营建高雅的旅游环境。</a:t>
            </a:r>
          </a:p>
        </p:txBody>
      </p:sp>
      <p:graphicFrame>
        <p:nvGraphicFramePr>
          <p:cNvPr id="9" name="对象 8"/>
          <p:cNvGraphicFramePr>
            <a:graphicFrameLocks noChangeAspect="1"/>
          </p:cNvGraphicFramePr>
          <p:nvPr>
            <p:extLst>
              <p:ext uri="{D42A27DB-BD31-4B8C-83A1-F6EECF244321}">
                <p14:modId xmlns:p14="http://schemas.microsoft.com/office/powerpoint/2010/main" xmlns="" val="586238145"/>
              </p:ext>
            </p:extLst>
          </p:nvPr>
        </p:nvGraphicFramePr>
        <p:xfrm>
          <a:off x="508000" y="2132856"/>
          <a:ext cx="8128000" cy="854163"/>
        </p:xfrm>
        <a:graphic>
          <a:graphicData uri="http://schemas.openxmlformats.org/presentationml/2006/ole">
            <p:oleObj spid="_x0000_s6200" name="文档" r:id="rId5" imgW="3836312" imgH="402466" progId="Word.Document.12">
              <p:embed/>
            </p:oleObj>
          </a:graphicData>
        </a:graphic>
      </p:graphicFrame>
      <p:sp>
        <p:nvSpPr>
          <p:cNvPr id="10" name="矩形 9"/>
          <p:cNvSpPr>
            <a:spLocks noChangeAspect="1"/>
          </p:cNvSpPr>
          <p:nvPr/>
        </p:nvSpPr>
        <p:spPr>
          <a:xfrm>
            <a:off x="508000" y="2708920"/>
            <a:ext cx="8128000" cy="900785"/>
          </a:xfrm>
          <a:prstGeom prst="rect">
            <a:avLst/>
          </a:prstGeom>
        </p:spPr>
        <p:txBody>
          <a:bodyPr wrap="none">
            <a:spAutoFit/>
          </a:bodyPr>
          <a:lstStyle/>
          <a:p>
            <a:pPr>
              <a:lnSpc>
                <a:spcPct val="120000"/>
              </a:lnSpc>
            </a:pPr>
            <a:r>
              <a:rPr lang="zh-CN" altLang="zh-CN" sz="2200" dirty="0"/>
              <a:t>旅游规划的目标及其内在关联性</a:t>
            </a:r>
          </a:p>
        </p:txBody>
      </p:sp>
      <p:graphicFrame>
        <p:nvGraphicFramePr>
          <p:cNvPr id="11" name="对象 10"/>
          <p:cNvGraphicFramePr>
            <a:graphicFrameLocks noChangeAspect="1"/>
          </p:cNvGraphicFramePr>
          <p:nvPr>
            <p:extLst>
              <p:ext uri="{D42A27DB-BD31-4B8C-83A1-F6EECF244321}">
                <p14:modId xmlns:p14="http://schemas.microsoft.com/office/powerpoint/2010/main" xmlns="" val="604049181"/>
              </p:ext>
            </p:extLst>
          </p:nvPr>
        </p:nvGraphicFramePr>
        <p:xfrm>
          <a:off x="508000" y="3115417"/>
          <a:ext cx="8128000" cy="3409927"/>
        </p:xfrm>
        <a:graphic>
          <a:graphicData uri="http://schemas.openxmlformats.org/presentationml/2006/ole">
            <p:oleObj spid="_x0000_s6201" name="文档" r:id="rId6" imgW="3836312" imgH="1610223" progId="Word.Document.12">
              <p:embed/>
            </p:oleObj>
          </a:graphicData>
        </a:graphic>
      </p:graphicFrame>
    </p:spTree>
    <p:extLst>
      <p:ext uri="{BB962C8B-B14F-4D97-AF65-F5344CB8AC3E}">
        <p14:creationId xmlns:p14="http://schemas.microsoft.com/office/powerpoint/2010/main" xmlns="" val="182859498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4114588"/>
          </a:xfrm>
          <a:prstGeom prst="rect">
            <a:avLst/>
          </a:prstGeom>
        </p:spPr>
        <p:txBody>
          <a:bodyPr>
            <a:spAutoFit/>
          </a:bodyPr>
          <a:lstStyle/>
          <a:p>
            <a:pPr>
              <a:lnSpc>
                <a:spcPct val="120000"/>
              </a:lnSpc>
            </a:pPr>
            <a:r>
              <a:rPr lang="zh-CN" altLang="zh-CN" sz="2200" dirty="0"/>
              <a:t>【例</a:t>
            </a:r>
            <a:r>
              <a:rPr lang="en-US" altLang="zh-CN" sz="2200" b="1" dirty="0"/>
              <a:t>1</a:t>
            </a:r>
            <a:r>
              <a:rPr lang="zh-CN" altLang="zh-CN" sz="2200" dirty="0"/>
              <a:t>】 山西平遥古城是我国首批加入《世界遗产名录》的城市</a:t>
            </a:r>
            <a:r>
              <a:rPr lang="en-US" altLang="zh-CN" sz="2200" dirty="0"/>
              <a:t>,</a:t>
            </a:r>
            <a:r>
              <a:rPr lang="zh-CN" altLang="zh-CN" sz="2200" dirty="0"/>
              <a:t>目前人口达</a:t>
            </a:r>
            <a:r>
              <a:rPr lang="en-US" altLang="zh-CN" sz="2200" dirty="0"/>
              <a:t>4.5</a:t>
            </a:r>
            <a:r>
              <a:rPr lang="zh-CN" altLang="zh-CN" sz="2200" dirty="0"/>
              <a:t>万多</a:t>
            </a:r>
            <a:r>
              <a:rPr lang="en-US" altLang="zh-CN" sz="2200" dirty="0"/>
              <a:t>,</a:t>
            </a:r>
            <a:r>
              <a:rPr lang="zh-CN" altLang="zh-CN" sz="2200" dirty="0"/>
              <a:t>但为保护古城</a:t>
            </a:r>
            <a:r>
              <a:rPr lang="en-US" altLang="zh-CN" sz="2200" dirty="0"/>
              <a:t>,</a:t>
            </a:r>
            <a:r>
              <a:rPr lang="zh-CN" altLang="zh-CN" sz="2200" dirty="0"/>
              <a:t>专家计算它最多容纳</a:t>
            </a:r>
            <a:r>
              <a:rPr lang="en-US" altLang="zh-CN" sz="2200" dirty="0"/>
              <a:t>2</a:t>
            </a:r>
            <a:r>
              <a:rPr lang="zh-CN" altLang="zh-CN" sz="2200" dirty="0"/>
              <a:t>万人</a:t>
            </a:r>
            <a:r>
              <a:rPr lang="en-US" altLang="zh-CN" sz="2200" dirty="0"/>
              <a:t>,</a:t>
            </a:r>
            <a:r>
              <a:rPr lang="zh-CN" altLang="zh-CN" sz="2200" dirty="0"/>
              <a:t>因此有一半人要迁走。下列关于平遥古城的发展规划</a:t>
            </a:r>
            <a:r>
              <a:rPr lang="en-US" altLang="zh-CN" sz="2200" dirty="0"/>
              <a:t>,</a:t>
            </a:r>
            <a:r>
              <a:rPr lang="zh-CN" altLang="zh-CN" sz="2200" dirty="0"/>
              <a:t>叙述正确的是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抓住机遇</a:t>
            </a:r>
            <a:r>
              <a:rPr lang="en-US" altLang="zh-CN" sz="2200" dirty="0"/>
              <a:t>,</a:t>
            </a:r>
            <a:r>
              <a:rPr lang="zh-CN" altLang="zh-CN" sz="2200" dirty="0"/>
              <a:t>积极建设宾馆</a:t>
            </a:r>
            <a:r>
              <a:rPr lang="en-US" altLang="zh-CN" sz="2200" dirty="0"/>
              <a:t>,</a:t>
            </a:r>
            <a:r>
              <a:rPr lang="zh-CN" altLang="zh-CN" sz="2200" dirty="0"/>
              <a:t>迎接八方来客</a:t>
            </a:r>
          </a:p>
          <a:p>
            <a:pPr>
              <a:lnSpc>
                <a:spcPct val="120000"/>
              </a:lnSpc>
            </a:pPr>
            <a:r>
              <a:rPr lang="en-US" altLang="zh-CN" sz="2200" dirty="0"/>
              <a:t>B.</a:t>
            </a:r>
            <a:r>
              <a:rPr lang="zh-CN" altLang="zh-CN" sz="2200" dirty="0"/>
              <a:t>大力开发旅游资源</a:t>
            </a:r>
            <a:r>
              <a:rPr lang="en-US" altLang="zh-CN" sz="2200" dirty="0"/>
              <a:t>,</a:t>
            </a:r>
            <a:r>
              <a:rPr lang="zh-CN" altLang="zh-CN" sz="2200" dirty="0"/>
              <a:t>增加古城收入</a:t>
            </a:r>
          </a:p>
          <a:p>
            <a:pPr>
              <a:lnSpc>
                <a:spcPct val="120000"/>
              </a:lnSpc>
            </a:pPr>
            <a:r>
              <a:rPr lang="en-US" altLang="zh-CN" sz="2200" dirty="0"/>
              <a:t>C.</a:t>
            </a:r>
            <a:r>
              <a:rPr lang="zh-CN" altLang="zh-CN" sz="2200" dirty="0"/>
              <a:t>保持原有古城风貌</a:t>
            </a:r>
            <a:r>
              <a:rPr lang="en-US" altLang="zh-CN" sz="2200" dirty="0"/>
              <a:t>,</a:t>
            </a:r>
            <a:r>
              <a:rPr lang="zh-CN" altLang="zh-CN" sz="2200" dirty="0"/>
              <a:t>突出古城特色</a:t>
            </a:r>
          </a:p>
          <a:p>
            <a:pPr>
              <a:lnSpc>
                <a:spcPct val="120000"/>
              </a:lnSpc>
            </a:pPr>
            <a:r>
              <a:rPr lang="en-US" altLang="zh-CN" sz="2200" dirty="0"/>
              <a:t>D.</a:t>
            </a:r>
            <a:r>
              <a:rPr lang="zh-CN" altLang="zh-CN" sz="2200" dirty="0"/>
              <a:t>市场经济时代</a:t>
            </a:r>
            <a:r>
              <a:rPr lang="en-US" altLang="zh-CN" sz="2200" dirty="0"/>
              <a:t>,</a:t>
            </a:r>
            <a:r>
              <a:rPr lang="zh-CN" altLang="zh-CN" sz="2200" dirty="0"/>
              <a:t>就应将古城建成商业城市</a:t>
            </a:r>
          </a:p>
          <a:p>
            <a:pPr>
              <a:lnSpc>
                <a:spcPct val="120000"/>
              </a:lnSpc>
            </a:pPr>
            <a:r>
              <a:rPr lang="zh-CN" altLang="zh-CN" sz="2200" dirty="0">
                <a:solidFill>
                  <a:srgbClr val="FF0000"/>
                </a:solidFill>
              </a:rPr>
              <a:t>解析</a:t>
            </a:r>
            <a:r>
              <a:rPr lang="zh-CN" altLang="zh-CN" sz="2200" dirty="0"/>
              <a:t>平遥古城是世界文化遗产</a:t>
            </a:r>
            <a:r>
              <a:rPr lang="en-US" altLang="zh-CN" sz="2200" dirty="0"/>
              <a:t>,</a:t>
            </a:r>
            <a:r>
              <a:rPr lang="zh-CN" altLang="zh-CN" sz="2200" dirty="0"/>
              <a:t>其发展应以保护古城原貌为前提。</a:t>
            </a:r>
          </a:p>
          <a:p>
            <a:pPr>
              <a:lnSpc>
                <a:spcPct val="120000"/>
              </a:lnSpc>
            </a:pPr>
            <a:r>
              <a:rPr lang="zh-CN" altLang="zh-CN" sz="2200" dirty="0">
                <a:solidFill>
                  <a:srgbClr val="FF0000"/>
                </a:solidFill>
              </a:rPr>
              <a:t>答案</a:t>
            </a:r>
            <a:r>
              <a:rPr lang="en-US" altLang="zh-CN" sz="2200" dirty="0"/>
              <a:t>C</a:t>
            </a:r>
            <a:endParaRPr lang="zh-CN" altLang="zh-CN" sz="2200" dirty="0"/>
          </a:p>
        </p:txBody>
      </p:sp>
    </p:spTree>
    <p:extLst>
      <p:ext uri="{BB962C8B-B14F-4D97-AF65-F5344CB8AC3E}">
        <p14:creationId xmlns:p14="http://schemas.microsoft.com/office/powerpoint/2010/main" xmlns="" val="232228952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697229"/>
          </a:xfrm>
          <a:prstGeom prst="rect">
            <a:avLst/>
          </a:prstGeom>
        </p:spPr>
        <p:txBody>
          <a:bodyPr wrap="none">
            <a:spAutoFit/>
          </a:bodyPr>
          <a:lstStyle/>
          <a:p>
            <a:pPr>
              <a:lnSpc>
                <a:spcPct val="120000"/>
              </a:lnSpc>
            </a:pPr>
            <a:r>
              <a:rPr lang="zh-CN" altLang="zh-CN" sz="2200" dirty="0"/>
              <a:t>探究点二 旅游规划的组成要素和主要内容</a:t>
            </a:r>
          </a:p>
        </p:txBody>
      </p:sp>
      <p:graphicFrame>
        <p:nvGraphicFramePr>
          <p:cNvPr id="5" name="对象 4"/>
          <p:cNvGraphicFramePr>
            <a:graphicFrameLocks noChangeAspect="1"/>
          </p:cNvGraphicFramePr>
          <p:nvPr>
            <p:extLst>
              <p:ext uri="{D42A27DB-BD31-4B8C-83A1-F6EECF244321}">
                <p14:modId xmlns:p14="http://schemas.microsoft.com/office/powerpoint/2010/main" xmlns="" val="1454967919"/>
              </p:ext>
            </p:extLst>
          </p:nvPr>
        </p:nvGraphicFramePr>
        <p:xfrm>
          <a:off x="508000" y="1340768"/>
          <a:ext cx="8128000" cy="854163"/>
        </p:xfrm>
        <a:graphic>
          <a:graphicData uri="http://schemas.openxmlformats.org/presentationml/2006/ole">
            <p:oleObj spid="_x0000_s7222" name="文档" r:id="rId5" imgW="3836312" imgH="402466" progId="Word.Document.12">
              <p:embed/>
            </p:oleObj>
          </a:graphicData>
        </a:graphic>
      </p:graphicFrame>
      <p:sp>
        <p:nvSpPr>
          <p:cNvPr id="6" name="矩形 5"/>
          <p:cNvSpPr>
            <a:spLocks noChangeAspect="1"/>
          </p:cNvSpPr>
          <p:nvPr/>
        </p:nvSpPr>
        <p:spPr>
          <a:xfrm>
            <a:off x="508000" y="1916832"/>
            <a:ext cx="8128000" cy="843244"/>
          </a:xfrm>
          <a:prstGeom prst="rect">
            <a:avLst/>
          </a:prstGeom>
        </p:spPr>
        <p:txBody>
          <a:bodyPr wrap="none">
            <a:spAutoFit/>
          </a:bodyPr>
          <a:lstStyle/>
          <a:p>
            <a:pPr>
              <a:lnSpc>
                <a:spcPct val="120000"/>
              </a:lnSpc>
            </a:pPr>
            <a:r>
              <a:rPr lang="zh-CN" altLang="zh-CN" sz="2200" dirty="0"/>
              <a:t>重庆市武隆县旅游发展总体规划图</a:t>
            </a:r>
          </a:p>
        </p:txBody>
      </p:sp>
      <p:graphicFrame>
        <p:nvGraphicFramePr>
          <p:cNvPr id="7" name="对象 6"/>
          <p:cNvGraphicFramePr>
            <a:graphicFrameLocks noChangeAspect="1"/>
          </p:cNvGraphicFramePr>
          <p:nvPr>
            <p:extLst>
              <p:ext uri="{D42A27DB-BD31-4B8C-83A1-F6EECF244321}">
                <p14:modId xmlns:p14="http://schemas.microsoft.com/office/powerpoint/2010/main" xmlns="" val="2564227653"/>
              </p:ext>
            </p:extLst>
          </p:nvPr>
        </p:nvGraphicFramePr>
        <p:xfrm>
          <a:off x="508000" y="2611361"/>
          <a:ext cx="8128000" cy="3409927"/>
        </p:xfrm>
        <a:graphic>
          <a:graphicData uri="http://schemas.openxmlformats.org/presentationml/2006/ole">
            <p:oleObj spid="_x0000_s7223" name="文档" r:id="rId6" imgW="3836312" imgH="1610223" progId="Word.Document.12">
              <p:embed/>
            </p:oleObj>
          </a:graphicData>
        </a:graphic>
      </p:graphicFrame>
    </p:spTree>
    <p:extLst>
      <p:ext uri="{BB962C8B-B14F-4D97-AF65-F5344CB8AC3E}">
        <p14:creationId xmlns:p14="http://schemas.microsoft.com/office/powerpoint/2010/main" xmlns="" val="53342386"/>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金牌学案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金牌学案模板.potx" id="{252A278A-1B80-4140-B762-F29CC5781A2A}" vid="{4CA23C7E-FE44-4C84-BC6D-3C01CB0FC459}"/>
    </a:ext>
  </a:extLst>
</a:theme>
</file>

<file path=docProps/app.xml><?xml version="1.0" encoding="utf-8"?>
<Properties xmlns="http://schemas.openxmlformats.org/officeDocument/2006/extended-properties" xmlns:vt="http://schemas.openxmlformats.org/officeDocument/2006/docPropsVTypes">
  <Template>金牌学案模板</Template>
  <TotalTime>32</TotalTime>
  <Words>1072</Words>
  <Application>Microsoft Office PowerPoint</Application>
  <PresentationFormat>全屏显示(4:3)</PresentationFormat>
  <Paragraphs>182</Paragraphs>
  <Slides>22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金牌学案模板</vt:lpstr>
      <vt:lpstr>文档</vt:lpstr>
      <vt:lpstr>第三节　旅游规划</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第三章　旅游规划</dc:title>
  <dc:creator>123</dc:creator>
  <cp:lastModifiedBy>Administrator</cp:lastModifiedBy>
  <cp:revision>6</cp:revision>
  <dcterms:created xsi:type="dcterms:W3CDTF">2017-08-02T03:41:47Z</dcterms:created>
  <dcterms:modified xsi:type="dcterms:W3CDTF">2017-09-05T01:06:45Z</dcterms:modified>
</cp:coreProperties>
</file>