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9" r:id="rId3"/>
    <p:sldId id="260" r:id="rId4"/>
    <p:sldId id="274" r:id="rId5"/>
    <p:sldId id="273" r:id="rId6"/>
    <p:sldId id="272" r:id="rId7"/>
    <p:sldId id="277" r:id="rId8"/>
    <p:sldId id="276" r:id="rId9"/>
    <p:sldId id="275" r:id="rId10"/>
    <p:sldId id="280" r:id="rId11"/>
    <p:sldId id="279" r:id="rId12"/>
    <p:sldId id="278" r:id="rId13"/>
    <p:sldId id="282" r:id="rId14"/>
    <p:sldId id="281" r:id="rId15"/>
    <p:sldId id="284" r:id="rId16"/>
    <p:sldId id="283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 autoAdjust="0"/>
  </p:normalViewPr>
  <p:slideViewPr>
    <p:cSldViewPr>
      <p:cViewPr varScale="1">
        <p:scale>
          <a:sx n="46" d="100"/>
          <a:sy n="46" d="100"/>
        </p:scale>
        <p:origin x="-90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EE0CC-3638-4F4A-9C98-BE97961DBD24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1DC22-96CA-4535-B6F6-D051893B88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1277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2824-0940-41DE-88B8-4BE58EB1F117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5C15E-2595-4E0B-BB86-EE8BF1B28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5222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64288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知识整合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网络建构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知识整合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五边形 5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网络建构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知识整合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网络建构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知识整合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网络建构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89548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22C42-7695-40B1-8403-BF80393CDB01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5276A-390C-4DFE-8576-6A85E317E8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6754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50" r:id="rId3"/>
    <p:sldLayoutId id="2147483839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  <p:sldLayoutId id="2147483849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03210639"/>
              </p:ext>
            </p:extLst>
          </p:nvPr>
        </p:nvGraphicFramePr>
        <p:xfrm>
          <a:off x="508000" y="3112104"/>
          <a:ext cx="8128000" cy="887792"/>
        </p:xfrm>
        <a:graphic>
          <a:graphicData uri="http://schemas.openxmlformats.org/presentationml/2006/ole">
            <p:oleObj spid="_x0000_s1036" name="Document" r:id="rId3" imgW="3837473" imgH="41881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33020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</a:t>
            </a:r>
            <a:r>
              <a:rPr lang="zh-CN" altLang="zh-CN" sz="2200" dirty="0"/>
              <a:t>延安是革命圣地</a:t>
            </a:r>
            <a:r>
              <a:rPr lang="en-US" altLang="zh-CN" sz="2200" dirty="0"/>
              <a:t>,</a:t>
            </a:r>
            <a:r>
              <a:rPr lang="zh-CN" altLang="zh-CN" sz="2200" dirty="0"/>
              <a:t>具有较高的历史文化价值</a:t>
            </a:r>
            <a:r>
              <a:rPr lang="en-US" altLang="zh-CN" sz="2200" dirty="0"/>
              <a:t>;</a:t>
            </a:r>
            <a:r>
              <a:rPr lang="zh-CN" altLang="zh-CN" sz="2200" dirty="0"/>
              <a:t>旅游景点多</a:t>
            </a:r>
            <a:r>
              <a:rPr lang="en-US" altLang="zh-CN" sz="2200" dirty="0"/>
              <a:t>,</a:t>
            </a:r>
            <a:r>
              <a:rPr lang="zh-CN" altLang="zh-CN" sz="2200" dirty="0"/>
              <a:t>集群状况好</a:t>
            </a:r>
            <a:r>
              <a:rPr lang="en-US" altLang="zh-CN" sz="2200" dirty="0"/>
              <a:t>;</a:t>
            </a:r>
            <a:r>
              <a:rPr lang="zh-CN" altLang="zh-CN" sz="2200" dirty="0"/>
              <a:t>既有革命旧址、安塞腰鼓等人文景观旅游资源</a:t>
            </a:r>
            <a:r>
              <a:rPr lang="en-US" altLang="zh-CN" sz="2200" dirty="0"/>
              <a:t>,</a:t>
            </a:r>
            <a:r>
              <a:rPr lang="zh-CN" altLang="zh-CN" sz="2200" dirty="0"/>
              <a:t>又有壶口瀑布、黄土高原等自然景观旅游资源</a:t>
            </a:r>
            <a:r>
              <a:rPr lang="en-US" altLang="zh-CN" sz="2200" dirty="0"/>
              <a:t>,</a:t>
            </a:r>
            <a:r>
              <a:rPr lang="zh-CN" altLang="zh-CN" sz="2200" dirty="0"/>
              <a:t>地域组合状况好</a:t>
            </a:r>
            <a:r>
              <a:rPr lang="en-US" altLang="zh-CN" sz="2200" dirty="0"/>
              <a:t>;</a:t>
            </a:r>
            <a:r>
              <a:rPr lang="zh-CN" altLang="zh-CN" sz="2200" dirty="0"/>
              <a:t>交通便利</a:t>
            </a:r>
            <a:r>
              <a:rPr lang="en-US" altLang="zh-CN" sz="2200" dirty="0"/>
              <a:t>,</a:t>
            </a:r>
            <a:r>
              <a:rPr lang="zh-CN" altLang="zh-CN" sz="2200" dirty="0"/>
              <a:t>有铁路、国道和航空港</a:t>
            </a:r>
            <a:r>
              <a:rPr lang="en-US" altLang="zh-CN" sz="2200" dirty="0"/>
              <a:t>;</a:t>
            </a:r>
            <a:r>
              <a:rPr lang="zh-CN" altLang="zh-CN" sz="2200" dirty="0"/>
              <a:t>基础设施完善。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江苏经济较发达</a:t>
            </a:r>
            <a:r>
              <a:rPr lang="en-US" altLang="zh-CN" sz="2200" dirty="0"/>
              <a:t>,</a:t>
            </a:r>
            <a:r>
              <a:rPr lang="zh-CN" altLang="zh-CN" sz="2200" dirty="0"/>
              <a:t>旅游消费需求大。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①增加外汇、回笼货币</a:t>
            </a:r>
            <a:r>
              <a:rPr lang="en-US" altLang="zh-CN" sz="2200" dirty="0"/>
              <a:t>;</a:t>
            </a:r>
            <a:r>
              <a:rPr lang="zh-CN" altLang="zh-CN" sz="2200" dirty="0"/>
              <a:t>②促进本地区交通运输业、建筑业的兴旺</a:t>
            </a:r>
            <a:r>
              <a:rPr lang="en-US" altLang="zh-CN" sz="2200" dirty="0"/>
              <a:t>,</a:t>
            </a:r>
            <a:r>
              <a:rPr lang="zh-CN" altLang="zh-CN" sz="2200" dirty="0"/>
              <a:t>并带动电信、饮食服务、商业、文教、卫生等相关行业的发展</a:t>
            </a:r>
            <a:r>
              <a:rPr lang="en-US" altLang="zh-CN" sz="2200" dirty="0"/>
              <a:t>;</a:t>
            </a:r>
            <a:r>
              <a:rPr lang="zh-CN" altLang="zh-CN" sz="2200" dirty="0"/>
              <a:t>③为本地区提供就业的机会和岗位</a:t>
            </a:r>
            <a:r>
              <a:rPr lang="en-US" altLang="zh-CN" sz="2200" dirty="0"/>
              <a:t>,</a:t>
            </a:r>
            <a:r>
              <a:rPr lang="zh-CN" altLang="zh-CN" sz="2200" dirty="0"/>
              <a:t>促进区域经济发展。</a:t>
            </a:r>
          </a:p>
        </p:txBody>
      </p:sp>
    </p:spTree>
    <p:extLst>
      <p:ext uri="{BB962C8B-B14F-4D97-AF65-F5344CB8AC3E}">
        <p14:creationId xmlns:p14="http://schemas.microsoft.com/office/powerpoint/2010/main" xmlns="" val="207106303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696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3</a:t>
            </a:r>
            <a:r>
              <a:rPr lang="en-US" altLang="zh-CN" sz="2200" dirty="0"/>
              <a:t>.</a:t>
            </a:r>
            <a:r>
              <a:rPr lang="zh-CN" altLang="zh-CN" sz="2200" dirty="0"/>
              <a:t>区域旅游开发与规划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区域旅游开发与规划的主要步骤。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32918669"/>
              </p:ext>
            </p:extLst>
          </p:nvPr>
        </p:nvGraphicFramePr>
        <p:xfrm>
          <a:off x="508000" y="1963289"/>
          <a:ext cx="8128000" cy="3409927"/>
        </p:xfrm>
        <a:graphic>
          <a:graphicData uri="http://schemas.openxmlformats.org/presentationml/2006/ole">
            <p:oleObj spid="_x0000_s7179" name="文档" r:id="rId3" imgW="3836312" imgH="161022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3543622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33020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旅游规划的答题思路。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旅游规划包括以下几方面内容</a:t>
            </a:r>
            <a:r>
              <a:rPr lang="en-US" altLang="zh-CN" sz="2200" dirty="0"/>
              <a:t>:</a:t>
            </a:r>
            <a:r>
              <a:rPr lang="zh-CN" altLang="zh-CN" sz="2200" dirty="0"/>
              <a:t>旅游开发条件评价、旅游目标定位与发展战略规划、旅游空间布局与旅游产品规划、旅游服务设施规划和旅游实施与保障体系规划。其中</a:t>
            </a:r>
            <a:r>
              <a:rPr lang="en-US" altLang="zh-CN" sz="2200" dirty="0"/>
              <a:t>,</a:t>
            </a:r>
            <a:r>
              <a:rPr lang="zh-CN" altLang="zh-CN" sz="2200" dirty="0"/>
              <a:t>旅游开发条件评价是基础</a:t>
            </a:r>
            <a:r>
              <a:rPr lang="en-US" altLang="zh-CN" sz="2200" dirty="0"/>
              <a:t>,</a:t>
            </a:r>
            <a:r>
              <a:rPr lang="zh-CN" altLang="zh-CN" sz="2200" dirty="0"/>
              <a:t>是进行旅游规划的前提和依据。旅游活动设计就是在充分收集旅游信息、恰当选择旅游地的基础上制定出一个内容详尽、实用可行的旅游活动计划</a:t>
            </a:r>
            <a:r>
              <a:rPr lang="en-US" altLang="zh-CN" sz="2200" dirty="0"/>
              <a:t>(</a:t>
            </a:r>
            <a:r>
              <a:rPr lang="zh-CN" altLang="zh-CN" sz="2200" dirty="0"/>
              <a:t>方案</a:t>
            </a:r>
            <a:r>
              <a:rPr lang="en-US" altLang="zh-CN" sz="2200" dirty="0"/>
              <a:t>),</a:t>
            </a:r>
            <a:r>
              <a:rPr lang="zh-CN" altLang="zh-CN" sz="2200" dirty="0"/>
              <a:t>主要包括根据旅游资源状况</a:t>
            </a:r>
            <a:r>
              <a:rPr lang="en-US" altLang="zh-CN" sz="2200" dirty="0"/>
              <a:t>,</a:t>
            </a:r>
            <a:r>
              <a:rPr lang="zh-CN" altLang="zh-CN" sz="2200" dirty="0"/>
              <a:t>确定旅游点</a:t>
            </a:r>
            <a:r>
              <a:rPr lang="en-US" altLang="zh-CN" sz="2200" dirty="0"/>
              <a:t>,</a:t>
            </a:r>
            <a:r>
              <a:rPr lang="zh-CN" altLang="zh-CN" sz="2200" dirty="0"/>
              <a:t>选择合理的旅游路线。</a:t>
            </a:r>
          </a:p>
        </p:txBody>
      </p:sp>
    </p:spTree>
    <p:extLst>
      <p:ext uri="{BB962C8B-B14F-4D97-AF65-F5344CB8AC3E}">
        <p14:creationId xmlns:p14="http://schemas.microsoft.com/office/powerpoint/2010/main" xmlns="" val="37996617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696"/>
            <a:ext cx="343074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旅游规划的基本要求</a:t>
            </a:r>
            <a:r>
              <a:rPr lang="zh-CN" altLang="zh-CN" sz="2200" dirty="0" smtClean="0"/>
              <a:t>。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81324491"/>
              </p:ext>
            </p:extLst>
          </p:nvPr>
        </p:nvGraphicFramePr>
        <p:xfrm>
          <a:off x="560388" y="1352550"/>
          <a:ext cx="8097837" cy="4833938"/>
        </p:xfrm>
        <a:graphic>
          <a:graphicData uri="http://schemas.openxmlformats.org/presentationml/2006/ole">
            <p:oleObj spid="_x0000_s8203" name="文档" r:id="rId3" imgW="4674515" imgH="279156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2565646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696"/>
            <a:ext cx="781816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/>
              <a:t>                                                                                          </a:t>
            </a:r>
            <a:r>
              <a:rPr lang="zh-CN" altLang="zh-CN" sz="2200" dirty="0" smtClean="0"/>
              <a:t>续</a:t>
            </a:r>
            <a:r>
              <a:rPr lang="zh-CN" altLang="zh-CN" sz="2200" dirty="0"/>
              <a:t>表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52342426"/>
              </p:ext>
            </p:extLst>
          </p:nvPr>
        </p:nvGraphicFramePr>
        <p:xfrm>
          <a:off x="971600" y="1844824"/>
          <a:ext cx="7477477" cy="4547071"/>
        </p:xfrm>
        <a:graphic>
          <a:graphicData uri="http://schemas.openxmlformats.org/presentationml/2006/ole">
            <p:oleObj spid="_x0000_s9227" name="文档" r:id="rId3" imgW="3601693" imgH="218872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060706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696"/>
            <a:ext cx="8128000" cy="2083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【例</a:t>
            </a:r>
            <a:r>
              <a:rPr lang="en-US" altLang="zh-CN" sz="2200" b="1" dirty="0"/>
              <a:t>3</a:t>
            </a:r>
            <a:r>
              <a:rPr lang="zh-CN" altLang="zh-CN" sz="2200" dirty="0"/>
              <a:t>】 阅读图文材料</a:t>
            </a:r>
            <a:r>
              <a:rPr lang="en-US" altLang="zh-CN" sz="2200" dirty="0"/>
              <a:t>,</a:t>
            </a:r>
            <a:r>
              <a:rPr lang="zh-CN" altLang="zh-CN" sz="2200" dirty="0"/>
              <a:t>完成下列问题。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有这样一个地方</a:t>
            </a:r>
            <a:r>
              <a:rPr lang="en-US" altLang="zh-CN" sz="2200" dirty="0"/>
              <a:t>,</a:t>
            </a:r>
            <a:r>
              <a:rPr lang="zh-CN" altLang="zh-CN" sz="2200" dirty="0"/>
              <a:t>即使是经验最丰富的旅行家也希望前往那里</a:t>
            </a:r>
            <a:r>
              <a:rPr lang="en-US" altLang="zh-CN" sz="2200" dirty="0"/>
              <a:t>,</a:t>
            </a:r>
            <a:r>
              <a:rPr lang="zh-CN" altLang="zh-CN" sz="2200" dirty="0"/>
              <a:t>享受终极旅行体验。这里虽然被评为全球热门的旅游目的地之一</a:t>
            </a:r>
            <a:r>
              <a:rPr lang="en-US" altLang="zh-CN" sz="2200" dirty="0"/>
              <a:t>,</a:t>
            </a:r>
            <a:r>
              <a:rPr lang="zh-CN" altLang="zh-CN" sz="2200" dirty="0"/>
              <a:t>但真正能够前往旅游的人却不多</a:t>
            </a:r>
            <a:r>
              <a:rPr lang="en-US" altLang="zh-CN" sz="2200" dirty="0"/>
              <a:t>,</a:t>
            </a:r>
            <a:r>
              <a:rPr lang="zh-CN" altLang="zh-CN" sz="2200" dirty="0"/>
              <a:t>因为该国政府实行严格的限制性旅游政策。这里就是不丹</a:t>
            </a:r>
            <a:r>
              <a:rPr lang="en-US" altLang="zh-CN" sz="2200" dirty="0"/>
              <a:t>——</a:t>
            </a:r>
            <a:r>
              <a:rPr lang="zh-CN" altLang="zh-CN" sz="2200" dirty="0"/>
              <a:t>亚洲幸福指数最高的国家。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36394814"/>
              </p:ext>
            </p:extLst>
          </p:nvPr>
        </p:nvGraphicFramePr>
        <p:xfrm>
          <a:off x="474531" y="2775959"/>
          <a:ext cx="8128000" cy="3409927"/>
        </p:xfrm>
        <a:graphic>
          <a:graphicData uri="http://schemas.openxmlformats.org/presentationml/2006/ole">
            <p:oleObj spid="_x0000_s10251" name="文档" r:id="rId3" imgW="3836312" imgH="161022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3432039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33020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该国成为全球最热门旅游目的地的优势旅游资源条件有哪些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该国实行严格的限制性旅游政策的目的是什么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</a:t>
            </a:r>
            <a:r>
              <a:rPr lang="zh-CN" altLang="zh-CN" sz="2200" dirty="0"/>
              <a:t>①良好的生态环境</a:t>
            </a:r>
            <a:r>
              <a:rPr lang="en-US" altLang="zh-CN" sz="2200" dirty="0"/>
              <a:t>,</a:t>
            </a:r>
            <a:r>
              <a:rPr lang="zh-CN" altLang="zh-CN" sz="2200" dirty="0"/>
              <a:t>清新美丽的自然风光</a:t>
            </a:r>
            <a:r>
              <a:rPr lang="en-US" altLang="zh-CN" sz="2200" dirty="0"/>
              <a:t>:</a:t>
            </a:r>
            <a:r>
              <a:rPr lang="zh-CN" altLang="zh-CN" sz="2200" dirty="0"/>
              <a:t>北部险峻的山峦</a:t>
            </a:r>
            <a:r>
              <a:rPr lang="en-US" altLang="zh-CN" sz="2200" dirty="0"/>
              <a:t>;</a:t>
            </a:r>
            <a:r>
              <a:rPr lang="zh-CN" altLang="zh-CN" sz="2200" dirty="0"/>
              <a:t>河流数量较多</a:t>
            </a:r>
            <a:r>
              <a:rPr lang="en-US" altLang="zh-CN" sz="2200" dirty="0"/>
              <a:t>,</a:t>
            </a:r>
            <a:r>
              <a:rPr lang="zh-CN" altLang="zh-CN" sz="2200" dirty="0"/>
              <a:t>南北纵列分布</a:t>
            </a:r>
            <a:r>
              <a:rPr lang="en-US" altLang="zh-CN" sz="2200" dirty="0"/>
              <a:t>;</a:t>
            </a:r>
            <a:r>
              <a:rPr lang="zh-CN" altLang="zh-CN" sz="2200" dirty="0"/>
              <a:t>森林分布面积广。②独特的建筑</a:t>
            </a:r>
            <a:r>
              <a:rPr lang="en-US" altLang="zh-CN" sz="2200" dirty="0"/>
              <a:t>(</a:t>
            </a:r>
            <a:r>
              <a:rPr lang="zh-CN" altLang="zh-CN" sz="2200" dirty="0"/>
              <a:t>宗堡、宗堡遗址</a:t>
            </a:r>
            <a:r>
              <a:rPr lang="en-US" altLang="zh-CN" sz="2200" dirty="0"/>
              <a:t>),</a:t>
            </a:r>
            <a:r>
              <a:rPr lang="zh-CN" altLang="zh-CN" sz="2200" dirty="0"/>
              <a:t>古老的文化</a:t>
            </a:r>
            <a:r>
              <a:rPr lang="en-US" altLang="zh-CN" sz="2200" dirty="0"/>
              <a:t>;</a:t>
            </a:r>
            <a:r>
              <a:rPr lang="zh-CN" altLang="zh-CN" sz="2200" dirty="0"/>
              <a:t>与世隔绝的神秘感。③国民幸福指数高</a:t>
            </a:r>
            <a:r>
              <a:rPr lang="en-US" altLang="zh-CN" sz="2200" dirty="0"/>
              <a:t>(</a:t>
            </a:r>
            <a:r>
              <a:rPr lang="zh-CN" altLang="zh-CN" sz="2200" dirty="0"/>
              <a:t>淳朴的不丹人民</a:t>
            </a:r>
            <a:r>
              <a:rPr lang="en-US" altLang="zh-CN" sz="2200" dirty="0"/>
              <a:t>,</a:t>
            </a:r>
            <a:r>
              <a:rPr lang="zh-CN" altLang="zh-CN" sz="2200" dirty="0"/>
              <a:t>独特的民风</a:t>
            </a:r>
            <a:r>
              <a:rPr lang="en-US" altLang="zh-CN" sz="2200" dirty="0"/>
              <a:t>),</a:t>
            </a:r>
            <a:r>
              <a:rPr lang="zh-CN" altLang="zh-CN" sz="2200" dirty="0"/>
              <a:t>国家和谐稳定。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为了保护该国的环境和生态资源</a:t>
            </a:r>
            <a:r>
              <a:rPr lang="en-US" altLang="zh-CN" sz="2200" dirty="0"/>
              <a:t>;</a:t>
            </a:r>
            <a:r>
              <a:rPr lang="zh-CN" altLang="zh-CN" sz="2200" dirty="0"/>
              <a:t>为了最大程度地保留自身生活习惯和文化传统</a:t>
            </a:r>
            <a:r>
              <a:rPr lang="en-US" altLang="zh-CN" sz="2200" dirty="0"/>
              <a:t>,</a:t>
            </a:r>
            <a:r>
              <a:rPr lang="zh-CN" altLang="zh-CN" sz="2200" dirty="0"/>
              <a:t>免受过度开放带来的环境与文化污染。</a:t>
            </a:r>
          </a:p>
        </p:txBody>
      </p:sp>
    </p:spTree>
    <p:extLst>
      <p:ext uri="{BB962C8B-B14F-4D97-AF65-F5344CB8AC3E}">
        <p14:creationId xmlns:p14="http://schemas.microsoft.com/office/powerpoint/2010/main" xmlns="" val="129797437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707904" y="692696"/>
            <a:ext cx="1398140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i="1" dirty="0"/>
              <a:t>知识</a:t>
            </a:r>
            <a:r>
              <a:rPr lang="zh-CN" altLang="zh-CN" sz="2200" b="1" i="1" dirty="0" smtClean="0"/>
              <a:t>网络</a:t>
            </a:r>
            <a:r>
              <a:rPr lang="en-US" altLang="zh-CN" sz="2200" b="1" i="1" dirty="0" smtClean="0"/>
              <a:t> </a:t>
            </a:r>
            <a:endParaRPr lang="zh-CN" altLang="zh-CN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09803845"/>
              </p:ext>
            </p:extLst>
          </p:nvPr>
        </p:nvGraphicFramePr>
        <p:xfrm>
          <a:off x="508000" y="1772816"/>
          <a:ext cx="8128000" cy="3409927"/>
        </p:xfrm>
        <a:graphic>
          <a:graphicData uri="http://schemas.openxmlformats.org/presentationml/2006/ole">
            <p:oleObj spid="_x0000_s2059" name="文档" r:id="rId3" imgW="3836312" imgH="161022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707904" y="692696"/>
            <a:ext cx="1398140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i="1" dirty="0"/>
              <a:t>核心</a:t>
            </a:r>
            <a:r>
              <a:rPr lang="zh-CN" altLang="zh-CN" sz="2200" b="1" i="1" dirty="0" smtClean="0"/>
              <a:t>归纳</a:t>
            </a:r>
            <a:r>
              <a:rPr lang="en-US" altLang="zh-CN" sz="2200" b="1" i="1" dirty="0" smtClean="0"/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1520" y="1150898"/>
            <a:ext cx="3602268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旅游活动带来的环境</a:t>
            </a:r>
            <a:r>
              <a:rPr lang="zh-CN" altLang="zh-CN" sz="2200" dirty="0" smtClean="0"/>
              <a:t>问题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76681605"/>
              </p:ext>
            </p:extLst>
          </p:nvPr>
        </p:nvGraphicFramePr>
        <p:xfrm>
          <a:off x="326231" y="1628800"/>
          <a:ext cx="8491538" cy="5373687"/>
        </p:xfrm>
        <a:graphic>
          <a:graphicData uri="http://schemas.openxmlformats.org/presentationml/2006/ole">
            <p:oleObj spid="_x0000_s3083" name="文档" r:id="rId3" imgW="6065382" imgH="384100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68573"/>
            <a:ext cx="8128000" cy="45208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【例</a:t>
            </a:r>
            <a:r>
              <a:rPr lang="en-US" altLang="zh-CN" sz="2200" b="1" dirty="0"/>
              <a:t>1</a:t>
            </a:r>
            <a:r>
              <a:rPr lang="zh-CN" altLang="zh-CN" sz="2200" dirty="0"/>
              <a:t>】 阅读材料</a:t>
            </a:r>
            <a:r>
              <a:rPr lang="en-US" altLang="zh-CN" sz="2200" dirty="0"/>
              <a:t>,</a:t>
            </a:r>
            <a:r>
              <a:rPr lang="zh-CN" altLang="zh-CN" sz="2200" dirty="0"/>
              <a:t>完成下列问题。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“</a:t>
            </a:r>
            <a:r>
              <a:rPr lang="zh-CN" altLang="zh-CN" sz="2200" dirty="0"/>
              <a:t>末日游</a:t>
            </a:r>
            <a:r>
              <a:rPr lang="en-US" altLang="zh-CN" sz="2200" dirty="0"/>
              <a:t>”</a:t>
            </a:r>
            <a:r>
              <a:rPr lang="zh-CN" altLang="zh-CN" sz="2200" dirty="0"/>
              <a:t>最先是由美国人提出的</a:t>
            </a:r>
            <a:r>
              <a:rPr lang="en-US" altLang="zh-CN" sz="2200" dirty="0"/>
              <a:t>,</a:t>
            </a:r>
            <a:r>
              <a:rPr lang="zh-CN" altLang="zh-CN" sz="2200" dirty="0"/>
              <a:t>他们以这种新方式感受地球旅游资源正面临的危险</a:t>
            </a:r>
            <a:r>
              <a:rPr lang="en-US" altLang="zh-CN" sz="2200" dirty="0"/>
              <a:t>,</a:t>
            </a:r>
            <a:r>
              <a:rPr lang="zh-CN" altLang="zh-CN" sz="2200" dirty="0"/>
              <a:t>他们率先前往阿拉斯加州感受正在融化的冰山</a:t>
            </a:r>
            <a:r>
              <a:rPr lang="en-US" altLang="zh-CN" sz="2200" dirty="0"/>
              <a:t>,</a:t>
            </a:r>
            <a:r>
              <a:rPr lang="zh-CN" altLang="zh-CN" sz="2200" dirty="0"/>
              <a:t>因此阿拉斯加地区冻土地带留下机动雪橇的条条印迹</a:t>
            </a:r>
            <a:r>
              <a:rPr lang="en-US" altLang="zh-CN" sz="2200" dirty="0"/>
              <a:t>,</a:t>
            </a:r>
            <a:r>
              <a:rPr lang="zh-CN" altLang="zh-CN" sz="2200" dirty="0"/>
              <a:t>可能要</a:t>
            </a:r>
            <a:r>
              <a:rPr lang="en-US" altLang="zh-CN" sz="2200" dirty="0"/>
              <a:t>50</a:t>
            </a:r>
            <a:r>
              <a:rPr lang="zh-CN" altLang="zh-CN" sz="2200" dirty="0"/>
              <a:t>年才会消失。阿拉斯加州首府朱诺平常只有</a:t>
            </a:r>
            <a:r>
              <a:rPr lang="en-US" altLang="zh-CN" sz="2200" dirty="0"/>
              <a:t>31 000</a:t>
            </a:r>
            <a:r>
              <a:rPr lang="zh-CN" altLang="zh-CN" sz="2200" dirty="0"/>
              <a:t>人生活</a:t>
            </a:r>
            <a:r>
              <a:rPr lang="en-US" altLang="zh-CN" sz="2200" dirty="0"/>
              <a:t>,</a:t>
            </a:r>
            <a:r>
              <a:rPr lang="zh-CN" altLang="zh-CN" sz="2200" dirty="0"/>
              <a:t>但夏天每周游轮靠岸时人口骤增至</a:t>
            </a:r>
            <a:r>
              <a:rPr lang="en-US" altLang="zh-CN" sz="2200" dirty="0"/>
              <a:t>10</a:t>
            </a:r>
            <a:r>
              <a:rPr lang="zh-CN" altLang="zh-CN" sz="2200" dirty="0"/>
              <a:t>万。原住居民已换上西服</a:t>
            </a:r>
            <a:r>
              <a:rPr lang="en-US" altLang="zh-CN" sz="2200" dirty="0"/>
              <a:t>,</a:t>
            </a:r>
            <a:r>
              <a:rPr lang="zh-CN" altLang="zh-CN" sz="2200" dirty="0"/>
              <a:t>住进固定居所</a:t>
            </a:r>
            <a:r>
              <a:rPr lang="en-US" altLang="zh-CN" sz="2200" dirty="0"/>
              <a:t>,</a:t>
            </a:r>
            <a:r>
              <a:rPr lang="zh-CN" altLang="zh-CN" sz="2200" dirty="0"/>
              <a:t>直升机的轰鸣声惊扰着居民和动物。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环北冰洋地区发展旅游业带来哪些环境问题</a:t>
            </a:r>
            <a:r>
              <a:rPr lang="en-US" altLang="zh-CN" sz="2200" dirty="0"/>
              <a:t>?</a:t>
            </a:r>
            <a:r>
              <a:rPr lang="zh-CN" altLang="zh-CN" sz="2200" dirty="0"/>
              <a:t>试从自然环境和社会环境两方面加以分析。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阿拉斯加州地广人稀</a:t>
            </a:r>
            <a:r>
              <a:rPr lang="en-US" altLang="zh-CN" sz="2200" dirty="0"/>
              <a:t>,</a:t>
            </a:r>
            <a:r>
              <a:rPr lang="zh-CN" altLang="zh-CN" sz="2200" dirty="0"/>
              <a:t>为何大批游客到来时还会产生环境问题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你认为应采取什么措施解决环北冰洋地区的旅游环境问题。</a:t>
            </a:r>
          </a:p>
        </p:txBody>
      </p:sp>
    </p:spTree>
    <p:extLst>
      <p:ext uri="{BB962C8B-B14F-4D97-AF65-F5344CB8AC3E}">
        <p14:creationId xmlns:p14="http://schemas.microsoft.com/office/powerpoint/2010/main" xmlns="" val="105078855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77971"/>
            <a:ext cx="8128000" cy="33020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本题主要考查旅游活动带来的环境问题。旅游环境问题包括环境破坏、环境污染和对传统社区文化的强力冲击等。旅游业的发展要与旅游承载能力相适应。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</a:t>
            </a:r>
            <a:r>
              <a:rPr lang="zh-CN" altLang="zh-CN" sz="2200" dirty="0"/>
              <a:t>自然环境</a:t>
            </a:r>
            <a:r>
              <a:rPr lang="en-US" altLang="zh-CN" sz="2200" dirty="0"/>
              <a:t>:</a:t>
            </a:r>
            <a:r>
              <a:rPr lang="zh-CN" altLang="zh-CN" sz="2200" dirty="0"/>
              <a:t>破坏地表环境、动物栖息地被挤占等。社会环境</a:t>
            </a:r>
            <a:r>
              <a:rPr lang="en-US" altLang="zh-CN" sz="2200" dirty="0"/>
              <a:t>:</a:t>
            </a:r>
            <a:r>
              <a:rPr lang="zh-CN" altLang="zh-CN" sz="2200" dirty="0"/>
              <a:t>对当地文化产生冲击。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环北冰洋地区生态环境脆弱</a:t>
            </a:r>
            <a:r>
              <a:rPr lang="en-US" altLang="zh-CN" sz="2200" dirty="0"/>
              <a:t>,</a:t>
            </a:r>
            <a:r>
              <a:rPr lang="zh-CN" altLang="zh-CN" sz="2200" dirty="0"/>
              <a:t>旅游承载能力小</a:t>
            </a:r>
            <a:r>
              <a:rPr lang="en-US" altLang="zh-CN" sz="2200" dirty="0"/>
              <a:t>,</a:t>
            </a:r>
            <a:r>
              <a:rPr lang="zh-CN" altLang="zh-CN" sz="2200" dirty="0"/>
              <a:t>游客过多超过其承载能力</a:t>
            </a:r>
            <a:r>
              <a:rPr lang="en-US" altLang="zh-CN" sz="2200" dirty="0"/>
              <a:t>,</a:t>
            </a:r>
            <a:r>
              <a:rPr lang="zh-CN" altLang="zh-CN" sz="2200" dirty="0"/>
              <a:t>易产生旅游环境问题。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环境立法</a:t>
            </a:r>
            <a:r>
              <a:rPr lang="en-US" altLang="zh-CN" sz="2200" dirty="0"/>
              <a:t>,</a:t>
            </a:r>
            <a:r>
              <a:rPr lang="zh-CN" altLang="zh-CN" sz="2200" dirty="0"/>
              <a:t>限制游客数量</a:t>
            </a:r>
            <a:r>
              <a:rPr lang="en-US" altLang="zh-CN" sz="2200" dirty="0"/>
              <a:t>,</a:t>
            </a:r>
            <a:r>
              <a:rPr lang="zh-CN" altLang="zh-CN" sz="2200" dirty="0"/>
              <a:t>加强环保教育</a:t>
            </a:r>
            <a:r>
              <a:rPr lang="en-US" altLang="zh-CN" sz="2200" dirty="0"/>
              <a:t>,</a:t>
            </a:r>
            <a:r>
              <a:rPr lang="zh-CN" altLang="zh-CN" sz="2200" dirty="0"/>
              <a:t>禁止违法建设等。</a:t>
            </a:r>
          </a:p>
        </p:txBody>
      </p:sp>
    </p:spTree>
    <p:extLst>
      <p:ext uri="{BB962C8B-B14F-4D97-AF65-F5344CB8AC3E}">
        <p14:creationId xmlns:p14="http://schemas.microsoft.com/office/powerpoint/2010/main" xmlns="" val="337311880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692696"/>
            <a:ext cx="4730782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旅游资源开发条件评价的基本</a:t>
            </a:r>
            <a:r>
              <a:rPr lang="zh-CN" altLang="zh-CN" sz="2200" dirty="0" smtClean="0"/>
              <a:t>内容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94832499"/>
              </p:ext>
            </p:extLst>
          </p:nvPr>
        </p:nvGraphicFramePr>
        <p:xfrm>
          <a:off x="508000" y="1628800"/>
          <a:ext cx="8088313" cy="4422775"/>
        </p:xfrm>
        <a:graphic>
          <a:graphicData uri="http://schemas.openxmlformats.org/presentationml/2006/ole">
            <p:oleObj spid="_x0000_s4107" name="文档" r:id="rId3" imgW="4748297" imgH="25986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9382016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696"/>
            <a:ext cx="773961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/>
              <a:t>                                                                                        </a:t>
            </a:r>
            <a:r>
              <a:rPr lang="zh-CN" altLang="zh-CN" sz="2200" dirty="0" smtClean="0"/>
              <a:t>续</a:t>
            </a:r>
            <a:r>
              <a:rPr lang="zh-CN" altLang="zh-CN" sz="2200" dirty="0"/>
              <a:t>表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86888697"/>
              </p:ext>
            </p:extLst>
          </p:nvPr>
        </p:nvGraphicFramePr>
        <p:xfrm>
          <a:off x="481012" y="1209753"/>
          <a:ext cx="8181975" cy="4862513"/>
        </p:xfrm>
        <a:graphic>
          <a:graphicData uri="http://schemas.openxmlformats.org/presentationml/2006/ole">
            <p:oleObj spid="_x0000_s5131" name="文档" r:id="rId3" imgW="4773850" imgH="28398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9551089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696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【例</a:t>
            </a:r>
            <a:r>
              <a:rPr lang="en-US" altLang="zh-CN" sz="2200" b="1" dirty="0"/>
              <a:t>2</a:t>
            </a:r>
            <a:r>
              <a:rPr lang="zh-CN" altLang="zh-CN" sz="2200" dirty="0"/>
              <a:t>】 读图和材料</a:t>
            </a:r>
            <a:r>
              <a:rPr lang="en-US" altLang="zh-CN" sz="2200" dirty="0"/>
              <a:t>,</a:t>
            </a:r>
            <a:r>
              <a:rPr lang="zh-CN" altLang="zh-CN" sz="2200" dirty="0"/>
              <a:t>完成下列问题。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材料　红色延安已成为海内外游客向往的旅游胜地</a:t>
            </a:r>
            <a:r>
              <a:rPr lang="en-US" altLang="zh-CN" sz="2200" dirty="0"/>
              <a:t>,2016</a:t>
            </a:r>
            <a:r>
              <a:rPr lang="zh-CN" altLang="zh-CN" sz="2200" dirty="0"/>
              <a:t>年全市共接待海内外游客</a:t>
            </a:r>
            <a:r>
              <a:rPr lang="en-US" altLang="zh-CN" sz="2200" dirty="0"/>
              <a:t>4 000</a:t>
            </a:r>
            <a:r>
              <a:rPr lang="zh-CN" altLang="zh-CN" sz="2200" dirty="0"/>
              <a:t>万人次</a:t>
            </a:r>
            <a:r>
              <a:rPr lang="en-US" altLang="zh-CN" sz="2200" dirty="0"/>
              <a:t>,</a:t>
            </a:r>
            <a:r>
              <a:rPr lang="zh-CN" altLang="zh-CN" sz="2200" dirty="0"/>
              <a:t>创旅游综合收入</a:t>
            </a:r>
            <a:r>
              <a:rPr lang="en-US" altLang="zh-CN" sz="2200" dirty="0"/>
              <a:t>225</a:t>
            </a:r>
            <a:r>
              <a:rPr lang="zh-CN" altLang="zh-CN" sz="2200" dirty="0"/>
              <a:t>亿元人民币</a:t>
            </a:r>
            <a:r>
              <a:rPr lang="en-US" altLang="zh-CN" sz="2200" dirty="0"/>
              <a:t>,</a:t>
            </a:r>
            <a:r>
              <a:rPr lang="zh-CN" altLang="zh-CN" sz="2200" dirty="0"/>
              <a:t>分别较去年同期增长</a:t>
            </a:r>
            <a:r>
              <a:rPr lang="en-US" altLang="zh-CN" sz="2200" dirty="0"/>
              <a:t>14.26%</a:t>
            </a:r>
            <a:r>
              <a:rPr lang="zh-CN" altLang="zh-CN" sz="2200" dirty="0"/>
              <a:t>和</a:t>
            </a:r>
            <a:r>
              <a:rPr lang="en-US" altLang="zh-CN" sz="2200" dirty="0"/>
              <a:t>16.82</a:t>
            </a:r>
            <a:r>
              <a:rPr lang="en-US" altLang="zh-CN" sz="2200"/>
              <a:t>%</a:t>
            </a:r>
            <a:r>
              <a:rPr lang="zh-CN" altLang="zh-CN" sz="2200" smtClean="0"/>
              <a:t>。</a:t>
            </a:r>
            <a:endParaRPr lang="zh-CN" altLang="zh-CN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49346523"/>
              </p:ext>
            </p:extLst>
          </p:nvPr>
        </p:nvGraphicFramePr>
        <p:xfrm>
          <a:off x="508000" y="2276872"/>
          <a:ext cx="8128000" cy="2559125"/>
        </p:xfrm>
        <a:graphic>
          <a:graphicData uri="http://schemas.openxmlformats.org/presentationml/2006/ole">
            <p:oleObj spid="_x0000_s6155" name="文档" r:id="rId3" imgW="3836312" imgH="1207757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743175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/>
              <a:t>(1)</a:t>
            </a:r>
            <a:r>
              <a:rPr lang="zh-CN" altLang="zh-CN" sz="2200"/>
              <a:t>根据上述材料</a:t>
            </a:r>
            <a:r>
              <a:rPr lang="en-US" altLang="zh-CN" sz="2200"/>
              <a:t>,</a:t>
            </a:r>
            <a:r>
              <a:rPr lang="zh-CN" altLang="zh-CN" sz="2200"/>
              <a:t>评价延安发展旅游业的有利条件。</a:t>
            </a:r>
          </a:p>
          <a:p>
            <a:pPr>
              <a:lnSpc>
                <a:spcPct val="120000"/>
              </a:lnSpc>
            </a:pPr>
            <a:r>
              <a:rPr lang="en-US" altLang="zh-CN" sz="2200"/>
              <a:t>(2)</a:t>
            </a:r>
            <a:r>
              <a:rPr lang="zh-CN" altLang="zh-CN" sz="2200"/>
              <a:t>江苏省的人口少于河南省的人口</a:t>
            </a:r>
            <a:r>
              <a:rPr lang="en-US" altLang="zh-CN" sz="2200"/>
              <a:t>,</a:t>
            </a:r>
            <a:r>
              <a:rPr lang="zh-CN" altLang="zh-CN" sz="2200"/>
              <a:t>与延安的距离长于河南省</a:t>
            </a:r>
            <a:r>
              <a:rPr lang="en-US" altLang="zh-CN" sz="2200"/>
              <a:t>,</a:t>
            </a:r>
            <a:r>
              <a:rPr lang="zh-CN" altLang="zh-CN" sz="2200"/>
              <a:t>而到延安旅游的人数却多于河南省</a:t>
            </a:r>
            <a:r>
              <a:rPr lang="en-US" altLang="zh-CN" sz="2200"/>
              <a:t>,</a:t>
            </a:r>
            <a:r>
              <a:rPr lang="zh-CN" altLang="zh-CN" sz="2200"/>
              <a:t>其原因是什么</a:t>
            </a:r>
            <a:r>
              <a:rPr lang="en-US" altLang="zh-CN" sz="2200"/>
              <a:t>?</a:t>
            </a:r>
            <a:endParaRPr lang="zh-CN" altLang="zh-CN" sz="2200"/>
          </a:p>
          <a:p>
            <a:pPr>
              <a:lnSpc>
                <a:spcPct val="120000"/>
              </a:lnSpc>
            </a:pPr>
            <a:r>
              <a:rPr lang="en-US" altLang="zh-CN" sz="2200"/>
              <a:t>(3)</a:t>
            </a:r>
            <a:r>
              <a:rPr lang="zh-CN" altLang="zh-CN" sz="2200"/>
              <a:t>试分析延安旅游业的发展对本地区经济的积极作用。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298774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39552" y="2387368"/>
            <a:ext cx="8128000" cy="2083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smtClean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第</a:t>
            </a:r>
            <a:r>
              <a:rPr lang="en-US" altLang="zh-CN" sz="2200" dirty="0"/>
              <a:t>(1)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从旅游点的集群状况、自然景观的地域组合状况、交通、基础设施等方面分析。第</a:t>
            </a:r>
            <a:r>
              <a:rPr lang="en-US" altLang="zh-CN" sz="2200" dirty="0"/>
              <a:t>(2)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从旅游消费需求和游客经济能力的角度分析。第</a:t>
            </a:r>
            <a:r>
              <a:rPr lang="en-US" altLang="zh-CN" sz="2200" dirty="0"/>
              <a:t>(3)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发展旅游业能够增加外汇、回笼货币</a:t>
            </a:r>
            <a:r>
              <a:rPr lang="en-US" altLang="zh-CN" sz="2200" dirty="0"/>
              <a:t>,</a:t>
            </a:r>
            <a:r>
              <a:rPr lang="zh-CN" altLang="zh-CN" sz="2200" dirty="0"/>
              <a:t>提供就业</a:t>
            </a:r>
            <a:r>
              <a:rPr lang="en-US" altLang="zh-CN" sz="2200" dirty="0"/>
              <a:t>,</a:t>
            </a:r>
            <a:r>
              <a:rPr lang="zh-CN" altLang="zh-CN" sz="2200" dirty="0"/>
              <a:t>促进交通运输业、建筑业的兴旺</a:t>
            </a:r>
            <a:r>
              <a:rPr lang="en-US" altLang="zh-CN" sz="2200" dirty="0"/>
              <a:t>,</a:t>
            </a:r>
            <a:r>
              <a:rPr lang="zh-CN" altLang="zh-CN" sz="2200" dirty="0"/>
              <a:t>带动相关产业的发展</a:t>
            </a:r>
            <a:r>
              <a:rPr lang="en-US" altLang="zh-CN" sz="2200" dirty="0"/>
              <a:t>,</a:t>
            </a:r>
            <a:r>
              <a:rPr lang="zh-CN" altLang="zh-CN" sz="2200" dirty="0"/>
              <a:t>促进区域经济发展</a:t>
            </a:r>
            <a:r>
              <a:rPr lang="zh-CN" altLang="zh-CN" sz="2200" dirty="0" smtClean="0"/>
              <a:t>。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324055517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金牌学案整合模板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整合模板.potx" id="{B098191F-732E-451E-87D2-5820F64E309B}" vid="{CC0ADD20-F80E-4D89-8200-17971E39651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金牌学案整合模板</Template>
  <TotalTime>12</TotalTime>
  <Words>955</Words>
  <Application>Microsoft Office PowerPoint</Application>
  <PresentationFormat>全屏显示(4:3)</PresentationFormat>
  <Paragraphs>35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金牌学案整合模板</vt:lpstr>
      <vt:lpstr>Document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Administrator</cp:lastModifiedBy>
  <cp:revision>5</cp:revision>
  <dcterms:created xsi:type="dcterms:W3CDTF">2017-08-02T08:02:12Z</dcterms:created>
  <dcterms:modified xsi:type="dcterms:W3CDTF">2017-09-05T01:07:50Z</dcterms:modified>
</cp:coreProperties>
</file>