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83" r:id="rId3"/>
    <p:sldId id="282" r:id="rId4"/>
    <p:sldId id="259" r:id="rId5"/>
    <p:sldId id="285" r:id="rId6"/>
    <p:sldId id="284" r:id="rId7"/>
    <p:sldId id="286" r:id="rId8"/>
    <p:sldId id="294" r:id="rId9"/>
    <p:sldId id="293" r:id="rId10"/>
    <p:sldId id="287" r:id="rId11"/>
    <p:sldId id="292" r:id="rId12"/>
    <p:sldId id="291" r:id="rId13"/>
    <p:sldId id="290" r:id="rId14"/>
    <p:sldId id="289" r:id="rId15"/>
    <p:sldId id="288" r:id="rId16"/>
    <p:sldId id="265" r:id="rId17"/>
    <p:sldId id="277" r:id="rId18"/>
    <p:sldId id="278" r:id="rId19"/>
    <p:sldId id="279" r:id="rId20"/>
    <p:sldId id="280" r:id="rId21"/>
    <p:sldId id="281" r:id="rId22"/>
    <p:sldId id="295" r:id="rId2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52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8873" autoAdjust="0"/>
  </p:normalViewPr>
  <p:slideViewPr>
    <p:cSldViewPr>
      <p:cViewPr varScale="1">
        <p:scale>
          <a:sx n="46" d="100"/>
          <a:sy n="46" d="100"/>
        </p:scale>
        <p:origin x="-90" y="-678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2" action="ppaction://hlinksldjump"/>
          </p:cNvPr>
          <p:cNvSpPr/>
          <p:nvPr userDrawn="1"/>
        </p:nvSpPr>
        <p:spPr>
          <a:xfrm>
            <a:off x="615617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2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" action="ppaction://noaction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当堂检测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>
            <a:hlinkClick r:id="rId2" action="ppaction://hlinksldjump"/>
          </p:cNvPr>
          <p:cNvSpPr/>
          <p:nvPr userDrawn="1"/>
        </p:nvSpPr>
        <p:spPr>
          <a:xfrm>
            <a:off x="4744992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五边形 6">
            <a:hlinkClick r:id="rId2" action="ppaction://hlinksldjump"/>
          </p:cNvPr>
          <p:cNvSpPr/>
          <p:nvPr userDrawn="1"/>
        </p:nvSpPr>
        <p:spPr>
          <a:xfrm>
            <a:off x="352085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50" r:id="rId3"/>
    <p:sldLayoutId id="2147483839" r:id="rId4"/>
    <p:sldLayoutId id="2147483842" r:id="rId5"/>
    <p:sldLayoutId id="2147483844" r:id="rId6"/>
    <p:sldLayoutId id="2147483843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7.docx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8.docx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slide" Target="slide4.xml"/><Relationship Id="rId7" Type="http://schemas.openxmlformats.org/officeDocument/2006/relationships/slide" Target="slide19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10" Type="http://schemas.openxmlformats.org/officeDocument/2006/relationships/package" Target="../embeddings/Microsoft_Office_Word___9.docx"/><Relationship Id="rId4" Type="http://schemas.openxmlformats.org/officeDocument/2006/relationships/slide" Target="slide16.xml"/><Relationship Id="rId9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slide" Target="slide16.xml"/><Relationship Id="rId7" Type="http://schemas.openxmlformats.org/officeDocument/2006/relationships/slide" Target="slide20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4.docx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第四章　文明</a:t>
            </a:r>
            <a:r>
              <a:rPr lang="zh-CN" altLang="zh-CN" sz="2200" dirty="0" smtClean="0"/>
              <a:t>旅游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53785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05273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拓展延伸不同的身体状况对旅游目的地的选择有何影响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不同的旅游目的地对身体条件的要求不同。年轻人身强力壮</a:t>
            </a:r>
            <a:r>
              <a:rPr lang="en-US" altLang="zh-CN" sz="2200" dirty="0"/>
              <a:t>,</a:t>
            </a:r>
            <a:r>
              <a:rPr lang="zh-CN" altLang="zh-CN" sz="2200" dirty="0"/>
              <a:t>可以考虑爬山涉险或长途旅游</a:t>
            </a:r>
            <a:r>
              <a:rPr lang="en-US" altLang="zh-CN" sz="2200" dirty="0"/>
              <a:t>;</a:t>
            </a:r>
            <a:r>
              <a:rPr lang="zh-CN" altLang="zh-CN" sz="2200" dirty="0"/>
              <a:t>老年人在考虑旅游目的地时应该注意到身体状况</a:t>
            </a:r>
            <a:r>
              <a:rPr lang="en-US" altLang="zh-CN" sz="2200" dirty="0"/>
              <a:t>,</a:t>
            </a:r>
            <a:r>
              <a:rPr lang="zh-CN" altLang="zh-CN" sz="2200" dirty="0"/>
              <a:t>选择地势相对平坦</a:t>
            </a:r>
            <a:r>
              <a:rPr lang="en-US" altLang="zh-CN" sz="2200" dirty="0"/>
              <a:t>,</a:t>
            </a:r>
            <a:r>
              <a:rPr lang="zh-CN" altLang="zh-CN" sz="2200" dirty="0"/>
              <a:t>消耗体力较少的旅游地最佳。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 </a:t>
            </a:r>
            <a:endParaRPr lang="zh-CN" altLang="zh-CN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913611"/>
            <a:ext cx="8128000" cy="94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探究点二 中国古代著名旅游者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57923348"/>
              </p:ext>
            </p:extLst>
          </p:nvPr>
        </p:nvGraphicFramePr>
        <p:xfrm>
          <a:off x="508000" y="3212976"/>
          <a:ext cx="8128000" cy="854163"/>
        </p:xfrm>
        <a:graphic>
          <a:graphicData uri="http://schemas.openxmlformats.org/presentationml/2006/ole">
            <p:oleObj spid="_x0000_s4128" name="文档" r:id="rId5" imgW="3836312" imgH="402466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819792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徐霞客是中国明代末年的旅行家、地理学家。《徐霞客游记》是部日记体裁的地理名著</a:t>
            </a:r>
            <a:r>
              <a:rPr lang="en-US" altLang="zh-CN" sz="2200" dirty="0"/>
              <a:t>,</a:t>
            </a:r>
            <a:r>
              <a:rPr lang="zh-CN" altLang="zh-CN" sz="2200" dirty="0"/>
              <a:t>它是世界上第一部广泛系统地记载和探索喀斯特地貌的巨著</a:t>
            </a:r>
            <a:r>
              <a:rPr lang="en-US" altLang="zh-CN" sz="2200" dirty="0"/>
              <a:t>,</a:t>
            </a:r>
            <a:r>
              <a:rPr lang="zh-CN" altLang="zh-CN" sz="2200" dirty="0"/>
              <a:t>对喀斯特地貌的类型、分布和各地间的差异</a:t>
            </a:r>
            <a:r>
              <a:rPr lang="en-US" altLang="zh-CN" sz="2200" dirty="0"/>
              <a:t>,</a:t>
            </a:r>
            <a:r>
              <a:rPr lang="zh-CN" altLang="zh-CN" sz="2200" dirty="0"/>
              <a:t>尤其是喀斯特洞穴的特征、类型及成因</a:t>
            </a:r>
            <a:r>
              <a:rPr lang="en-US" altLang="zh-CN" sz="2200" dirty="0"/>
              <a:t>,</a:t>
            </a:r>
            <a:r>
              <a:rPr lang="zh-CN" altLang="zh-CN" sz="2200" dirty="0"/>
              <a:t>有详细和科学的记述。徐霞客对中国古代地理学史上超越前人的贡献</a:t>
            </a:r>
            <a:r>
              <a:rPr lang="en-US" altLang="zh-CN" sz="2200" dirty="0"/>
              <a:t>,</a:t>
            </a:r>
            <a:r>
              <a:rPr lang="zh-CN" altLang="zh-CN" sz="2200" dirty="0"/>
              <a:t>为他成为中国和世界上广泛考察喀斯特地貌的先驱奠定了基础。</a:t>
            </a:r>
          </a:p>
        </p:txBody>
      </p:sp>
    </p:spTree>
    <p:extLst>
      <p:ext uri="{BB962C8B-B14F-4D97-AF65-F5344CB8AC3E}">
        <p14:creationId xmlns:p14="http://schemas.microsoft.com/office/powerpoint/2010/main" xmlns="" val="22064319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1844824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徐霞客对自然奥秘探索的主要成就有哪些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一是探寻山川源流和风土文物</a:t>
            </a:r>
            <a:r>
              <a:rPr lang="en-US" altLang="zh-CN" sz="2200" dirty="0"/>
              <a:t>,</a:t>
            </a:r>
            <a:r>
              <a:rPr lang="zh-CN" altLang="zh-CN" sz="2200" dirty="0"/>
              <a:t>二是考察了喀斯特地貌的分布及其发育规律。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我国古代还有哪些著名的旅游者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我国古代著名的旅游者还有汉代的张骞、北魏时期的郦道元、唐代的玄奘、宋代的沈括、明代的郑和等。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13145579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763871959"/>
              </p:ext>
            </p:extLst>
          </p:nvPr>
        </p:nvGraphicFramePr>
        <p:xfrm>
          <a:off x="447675" y="2201863"/>
          <a:ext cx="8304213" cy="4600575"/>
        </p:xfrm>
        <a:graphic>
          <a:graphicData uri="http://schemas.openxmlformats.org/presentationml/2006/ole">
            <p:oleObj spid="_x0000_s6205" name="文档" r:id="rId5" imgW="5507211" imgH="3058888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56262110"/>
              </p:ext>
            </p:extLst>
          </p:nvPr>
        </p:nvGraphicFramePr>
        <p:xfrm>
          <a:off x="508000" y="990749"/>
          <a:ext cx="8128000" cy="854075"/>
        </p:xfrm>
        <a:graphic>
          <a:graphicData uri="http://schemas.openxmlformats.org/presentationml/2006/ole">
            <p:oleObj spid="_x0000_s6206" name="文档" r:id="rId6" imgW="8127469" imgH="854250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288091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中国古代著名</a:t>
            </a:r>
            <a:r>
              <a:rPr lang="zh-CN" altLang="zh-CN" sz="2200" dirty="0" smtClean="0"/>
              <a:t>旅游者</a:t>
            </a:r>
            <a:r>
              <a:rPr lang="en-US" altLang="zh-CN" sz="2200" dirty="0" smtClean="0"/>
              <a:t>  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4128668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阅读材料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材料一　大型电视连续剧《西游记》</a:t>
            </a:r>
            <a:r>
              <a:rPr lang="en-US" altLang="zh-CN" sz="2200" dirty="0"/>
              <a:t>,</a:t>
            </a:r>
            <a:r>
              <a:rPr lang="zh-CN" altLang="zh-CN" sz="2200" dirty="0"/>
              <a:t>年年岁岁播放</a:t>
            </a:r>
            <a:r>
              <a:rPr lang="en-US" altLang="zh-CN" sz="2200" dirty="0"/>
              <a:t>,</a:t>
            </a:r>
            <a:r>
              <a:rPr lang="zh-CN" altLang="zh-CN" sz="2200" dirty="0"/>
              <a:t>老老少少百看不厌</a:t>
            </a:r>
            <a:r>
              <a:rPr lang="en-US" altLang="zh-CN" sz="2200" dirty="0"/>
              <a:t>,“</a:t>
            </a:r>
            <a:r>
              <a:rPr lang="zh-CN" altLang="zh-CN" sz="2200" dirty="0"/>
              <a:t>唐三藏</a:t>
            </a:r>
            <a:r>
              <a:rPr lang="en-US" altLang="zh-CN" sz="2200" dirty="0"/>
              <a:t>”</a:t>
            </a:r>
            <a:r>
              <a:rPr lang="zh-CN" altLang="zh-CN" sz="2200" dirty="0"/>
              <a:t>西天取经的故事广为流传。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材料二　玄奘西游图。</a:t>
            </a: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45641974"/>
              </p:ext>
            </p:extLst>
          </p:nvPr>
        </p:nvGraphicFramePr>
        <p:xfrm>
          <a:off x="508000" y="2755377"/>
          <a:ext cx="8128000" cy="3409927"/>
        </p:xfrm>
        <a:graphic>
          <a:graphicData uri="http://schemas.openxmlformats.org/presentationml/2006/ole">
            <p:oleObj spid="_x0000_s7200" name="文档" r:id="rId5" imgW="3836312" imgH="161022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8376123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唐玄奘从当时唐朝首都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出发</a:t>
            </a:r>
            <a:r>
              <a:rPr lang="en-US" altLang="zh-CN" sz="2200" dirty="0"/>
              <a:t>,</a:t>
            </a:r>
            <a:r>
              <a:rPr lang="zh-CN" altLang="zh-CN" sz="2200" dirty="0"/>
              <a:t>最终到达古代</a:t>
            </a:r>
            <a:r>
              <a:rPr lang="en-US" altLang="zh-CN" sz="2200" dirty="0"/>
              <a:t>“</a:t>
            </a:r>
            <a:r>
              <a:rPr lang="zh-CN" altLang="zh-CN" sz="2200" dirty="0"/>
              <a:t>天竺</a:t>
            </a:r>
            <a:r>
              <a:rPr lang="en-US" altLang="zh-CN" sz="2200" dirty="0"/>
              <a:t>”</a:t>
            </a:r>
            <a:r>
              <a:rPr lang="zh-CN" altLang="zh-CN" sz="2200" dirty="0"/>
              <a:t>即现在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地区。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说明唐玄奘西游古印度时所经历的艰难险阻。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地形方面</a:t>
            </a:r>
            <a:r>
              <a:rPr lang="en-US" altLang="zh-CN" sz="2200" dirty="0"/>
              <a:t>:</a:t>
            </a:r>
            <a:r>
              <a:rPr lang="zh-CN" altLang="zh-CN" sz="2200" u="sng" dirty="0"/>
              <a:t>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气候方面</a:t>
            </a:r>
            <a:r>
              <a:rPr lang="en-US" altLang="zh-CN" sz="2200" dirty="0"/>
              <a:t>:</a:t>
            </a:r>
            <a:r>
              <a:rPr lang="zh-CN" altLang="zh-CN" sz="2200" u="sng" dirty="0"/>
              <a:t>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简述唐玄奘西游古印度的历史意义。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本题主要考查唐玄奘西游的情况。第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唐玄奘于</a:t>
            </a:r>
            <a:r>
              <a:rPr lang="en-US" altLang="zh-CN" sz="2200" dirty="0"/>
              <a:t>627</a:t>
            </a:r>
            <a:r>
              <a:rPr lang="zh-CN" altLang="zh-CN" sz="2200" dirty="0"/>
              <a:t>年从当时的长安开始了他人生最壮伟的西行</a:t>
            </a:r>
            <a:r>
              <a:rPr lang="en-US" altLang="zh-CN" sz="2200" dirty="0"/>
              <a:t>,</a:t>
            </a:r>
            <a:r>
              <a:rPr lang="zh-CN" altLang="zh-CN" sz="2200" dirty="0"/>
              <a:t>最终到达现在的南亚地区。第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从图中可以看出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西行要经过多种多样的地形区</a:t>
            </a:r>
            <a:r>
              <a:rPr lang="en-US" altLang="zh-CN" sz="2200" dirty="0"/>
              <a:t>,</a:t>
            </a:r>
            <a:r>
              <a:rPr lang="zh-CN" altLang="zh-CN" sz="2200" dirty="0"/>
              <a:t>如中国西北内陆、中亚、南亚的高山、高原、沙漠等人迹罕至之处。从图中可以看出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西行要经过多种气候区</a:t>
            </a:r>
            <a:r>
              <a:rPr lang="en-US" altLang="zh-CN" sz="2200" dirty="0"/>
              <a:t>,</a:t>
            </a:r>
            <a:r>
              <a:rPr lang="zh-CN" altLang="zh-CN" sz="2200" dirty="0"/>
              <a:t>这些气候区对唐玄奘的旅行有许多障碍</a:t>
            </a:r>
            <a:r>
              <a:rPr lang="en-US" altLang="zh-CN" sz="2200" dirty="0"/>
              <a:t>,</a:t>
            </a:r>
            <a:r>
              <a:rPr lang="zh-CN" altLang="zh-CN" sz="2200" dirty="0"/>
              <a:t>如沙漠气候区等。第</a:t>
            </a:r>
            <a:r>
              <a:rPr lang="en-US" altLang="zh-CN" sz="2200" dirty="0"/>
              <a:t>(3)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唐玄奘于</a:t>
            </a:r>
            <a:r>
              <a:rPr lang="en-US" altLang="zh-CN" sz="2200" dirty="0"/>
              <a:t>645</a:t>
            </a:r>
            <a:r>
              <a:rPr lang="zh-CN" altLang="zh-CN" sz="2200" dirty="0"/>
              <a:t>年回到长安</a:t>
            </a:r>
            <a:r>
              <a:rPr lang="en-US" altLang="zh-CN" sz="2200" dirty="0"/>
              <a:t>,</a:t>
            </a:r>
            <a:r>
              <a:rPr lang="zh-CN" altLang="zh-CN" sz="2200" dirty="0"/>
              <a:t>取得了丰硕成果。</a:t>
            </a:r>
          </a:p>
        </p:txBody>
      </p:sp>
    </p:spTree>
    <p:extLst>
      <p:ext uri="{BB962C8B-B14F-4D97-AF65-F5344CB8AC3E}">
        <p14:creationId xmlns:p14="http://schemas.microsoft.com/office/powerpoint/2010/main" xmlns="" val="321847521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39552" y="2387368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长安　南亚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地形崎岖</a:t>
            </a:r>
            <a:r>
              <a:rPr lang="en-US" altLang="zh-CN" sz="2200" dirty="0"/>
              <a:t>,</a:t>
            </a:r>
            <a:r>
              <a:rPr lang="zh-CN" altLang="zh-CN" sz="2200" dirty="0"/>
              <a:t>有高山、高原</a:t>
            </a:r>
            <a:r>
              <a:rPr lang="en-US" altLang="zh-CN" sz="2200" dirty="0"/>
              <a:t>,</a:t>
            </a:r>
            <a:r>
              <a:rPr lang="zh-CN" altLang="zh-CN" sz="2200" dirty="0"/>
              <a:t>有沙漠戈壁</a:t>
            </a:r>
            <a:r>
              <a:rPr lang="en-US" altLang="zh-CN" sz="2200" dirty="0"/>
              <a:t>,</a:t>
            </a:r>
            <a:r>
              <a:rPr lang="zh-CN" altLang="zh-CN" sz="2200" dirty="0"/>
              <a:t>有大江大河等阻挡　经过干旱沙漠区及热带气候区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①加强了古代中国与南亚地区的文化交流、联系</a:t>
            </a:r>
            <a:r>
              <a:rPr lang="en-US" altLang="zh-CN" sz="2200" dirty="0"/>
              <a:t>;</a:t>
            </a:r>
            <a:r>
              <a:rPr lang="zh-CN" altLang="zh-CN" sz="2200" dirty="0"/>
              <a:t>②写成名著《大唐西域记》</a:t>
            </a:r>
            <a:r>
              <a:rPr lang="en-US" altLang="zh-CN" sz="2200" dirty="0"/>
              <a:t>,</a:t>
            </a:r>
            <a:r>
              <a:rPr lang="zh-CN" altLang="zh-CN" sz="2200" dirty="0"/>
              <a:t>促进了中印佛教的发展。</a:t>
            </a:r>
          </a:p>
        </p:txBody>
      </p:sp>
    </p:spTree>
    <p:extLst>
      <p:ext uri="{BB962C8B-B14F-4D97-AF65-F5344CB8AC3E}">
        <p14:creationId xmlns:p14="http://schemas.microsoft.com/office/powerpoint/2010/main" xmlns="" val="6764226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9868" y="1556792"/>
            <a:ext cx="8292611" cy="29361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一个人要进行旅游活动</a:t>
            </a:r>
            <a:r>
              <a:rPr lang="en-US" altLang="zh-CN" sz="2200" dirty="0"/>
              <a:t>,</a:t>
            </a:r>
            <a:r>
              <a:rPr lang="zh-CN" altLang="zh-CN" sz="2200" dirty="0"/>
              <a:t>则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具备一定的经济条件即可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只要具备一定的闲暇时间即可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同时具备一定的经济条件和足够的时间即可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既要有金钱、时间和旅游爱好</a:t>
            </a:r>
            <a:r>
              <a:rPr lang="en-US" altLang="zh-CN" sz="2200" dirty="0"/>
              <a:t>,</a:t>
            </a:r>
            <a:r>
              <a:rPr lang="zh-CN" altLang="zh-CN" sz="2200" dirty="0"/>
              <a:t>还要有安定的社会环境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一个人要成为旅游者</a:t>
            </a:r>
            <a:r>
              <a:rPr lang="en-US" altLang="zh-CN" sz="2200" dirty="0"/>
              <a:t>,</a:t>
            </a:r>
            <a:r>
              <a:rPr lang="zh-CN" altLang="zh-CN" sz="2200" dirty="0"/>
              <a:t>除了具备个人条件外</a:t>
            </a:r>
            <a:r>
              <a:rPr lang="en-US" altLang="zh-CN" sz="2200" dirty="0"/>
              <a:t>,</a:t>
            </a:r>
            <a:r>
              <a:rPr lang="zh-CN" altLang="zh-CN" sz="2200" dirty="0"/>
              <a:t>还要具备社会条件。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下列说法错误的是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旅游者的文化素养越高</a:t>
            </a:r>
            <a:r>
              <a:rPr lang="en-US" altLang="zh-CN" sz="2200" dirty="0"/>
              <a:t>,</a:t>
            </a:r>
            <a:r>
              <a:rPr lang="zh-CN" altLang="zh-CN" sz="2200" dirty="0"/>
              <a:t>在旅游过程中的审美情趣就越浓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在旅游活动中</a:t>
            </a:r>
            <a:r>
              <a:rPr lang="en-US" altLang="zh-CN" sz="2200" dirty="0"/>
              <a:t>,</a:t>
            </a:r>
            <a:r>
              <a:rPr lang="zh-CN" altLang="zh-CN" sz="2200" dirty="0"/>
              <a:t>尽量的高消费成为人们在旅游过程中普遍接受的准则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在现代旅游观念下</a:t>
            </a:r>
            <a:r>
              <a:rPr lang="en-US" altLang="zh-CN" sz="2200" dirty="0"/>
              <a:t>,</a:t>
            </a:r>
            <a:r>
              <a:rPr lang="zh-CN" altLang="zh-CN" sz="2200" dirty="0"/>
              <a:t>必要的闲暇时间是不可缺少的基本条件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身体健康是出游的必要条件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在旅游活动中</a:t>
            </a:r>
            <a:r>
              <a:rPr lang="en-US" altLang="zh-CN" sz="2200" dirty="0"/>
              <a:t>,</a:t>
            </a:r>
            <a:r>
              <a:rPr lang="zh-CN" altLang="zh-CN" sz="2200" dirty="0"/>
              <a:t>量力而行的适度消费</a:t>
            </a:r>
            <a:r>
              <a:rPr lang="en-US" altLang="zh-CN" sz="2200" dirty="0"/>
              <a:t>,</a:t>
            </a:r>
            <a:r>
              <a:rPr lang="zh-CN" altLang="zh-CN" sz="2200" dirty="0"/>
              <a:t>成为人们在旅游过程中普遍接受的准则。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37023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游客的经济承受力主要取决于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①游客的旅游动机　②游客自己的经济收入　③游客自己愿意支付的旅游费用　④游客的旅游偏好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①④</a:t>
            </a:r>
            <a:r>
              <a:rPr lang="en-US" altLang="zh-CN" sz="2200" dirty="0"/>
              <a:t>	B.</a:t>
            </a:r>
            <a:r>
              <a:rPr lang="zh-CN" altLang="zh-CN" sz="2200" dirty="0"/>
              <a:t>②④</a:t>
            </a:r>
            <a:r>
              <a:rPr lang="en-US" altLang="zh-CN" sz="2200" dirty="0"/>
              <a:t>	C.</a:t>
            </a:r>
            <a:r>
              <a:rPr lang="zh-CN" altLang="zh-CN" sz="2200" dirty="0"/>
              <a:t>②③</a:t>
            </a:r>
            <a:r>
              <a:rPr lang="en-US" altLang="zh-CN" sz="2200" dirty="0"/>
              <a:t>	D.</a:t>
            </a:r>
            <a:r>
              <a:rPr lang="zh-CN" altLang="zh-CN" sz="2200" dirty="0"/>
              <a:t>③④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经济条件在很大程度上影响旅游者旅游的目的地</a:t>
            </a:r>
            <a:r>
              <a:rPr lang="en-US" altLang="zh-CN" sz="2200" dirty="0"/>
              <a:t>,</a:t>
            </a:r>
            <a:r>
              <a:rPr lang="zh-CN" altLang="zh-CN" sz="2200" dirty="0"/>
              <a:t>以及出游时间的长短和旅游过程中的消费水平。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C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40673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开我国古代山水散文之先河的是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《地理学思想史》</a:t>
            </a:r>
            <a:r>
              <a:rPr lang="en-US" altLang="zh-CN" sz="2200" dirty="0"/>
              <a:t>	B.</a:t>
            </a:r>
            <a:r>
              <a:rPr lang="zh-CN" altLang="zh-CN" sz="2200" dirty="0"/>
              <a:t>《水经注》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《大唐西域记》</a:t>
            </a:r>
            <a:r>
              <a:rPr lang="en-US" altLang="zh-CN" sz="2200" dirty="0"/>
              <a:t>	D.</a:t>
            </a:r>
            <a:r>
              <a:rPr lang="zh-CN" altLang="zh-CN" sz="2200" dirty="0"/>
              <a:t>《梦溪笔谈》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北魏郦道元撰写的《水经注》</a:t>
            </a:r>
            <a:r>
              <a:rPr lang="en-US" altLang="zh-CN" sz="2200" dirty="0"/>
              <a:t>,</a:t>
            </a:r>
            <a:r>
              <a:rPr lang="zh-CN" altLang="zh-CN" sz="2200" dirty="0"/>
              <a:t>开我国古代山水散文之先河</a:t>
            </a:r>
            <a:r>
              <a:rPr lang="en-US" altLang="zh-CN" sz="2200" dirty="0"/>
              <a:t>,</a:t>
            </a:r>
            <a:r>
              <a:rPr lang="zh-CN" altLang="zh-CN" sz="2200" dirty="0"/>
              <a:t>对唐宋文坛产生很大影响</a:t>
            </a:r>
            <a:r>
              <a:rPr lang="en-US" altLang="zh-CN" sz="2200" dirty="0"/>
              <a:t>,</a:t>
            </a:r>
            <a:r>
              <a:rPr lang="zh-CN" altLang="zh-CN" sz="2200" dirty="0"/>
              <a:t>是我国古代研究水文的地学巨著。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7418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第一节　做合格的</a:t>
            </a:r>
            <a:r>
              <a:rPr lang="zh-CN" altLang="zh-CN" sz="2200" dirty="0" smtClean="0"/>
              <a:t>旅游者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21127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被科学史研究者推崇为近代地质学的先驱的是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明代徐霞客</a:t>
            </a:r>
            <a:r>
              <a:rPr lang="en-US" altLang="zh-CN" sz="2200" dirty="0"/>
              <a:t>	B.</a:t>
            </a:r>
            <a:r>
              <a:rPr lang="zh-CN" altLang="zh-CN" sz="2200" dirty="0"/>
              <a:t>宋代沈括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北魏郦道元</a:t>
            </a:r>
            <a:r>
              <a:rPr lang="en-US" altLang="zh-CN" sz="2200" dirty="0"/>
              <a:t>	D.</a:t>
            </a:r>
            <a:r>
              <a:rPr lang="zh-CN" altLang="zh-CN" sz="2200" dirty="0"/>
              <a:t>明代郑和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宋代的沈括因在《梦溪笔谈》一书中揭示了海陆变迁、流水侵蚀等地质原理</a:t>
            </a:r>
            <a:r>
              <a:rPr lang="en-US" altLang="zh-CN" sz="2200" dirty="0"/>
              <a:t>,</a:t>
            </a:r>
            <a:r>
              <a:rPr lang="zh-CN" altLang="zh-CN" sz="2200" dirty="0"/>
              <a:t>验证了关于</a:t>
            </a:r>
            <a:r>
              <a:rPr lang="en-US" altLang="zh-CN" sz="2200" dirty="0"/>
              <a:t>“</a:t>
            </a:r>
            <a:r>
              <a:rPr lang="zh-CN" altLang="zh-CN" sz="2200" dirty="0"/>
              <a:t>沧海桑田</a:t>
            </a:r>
            <a:r>
              <a:rPr lang="en-US" altLang="zh-CN" sz="2200" dirty="0"/>
              <a:t>”</a:t>
            </a:r>
            <a:r>
              <a:rPr lang="zh-CN" altLang="zh-CN" sz="2200" dirty="0"/>
              <a:t>的设想</a:t>
            </a:r>
            <a:r>
              <a:rPr lang="en-US" altLang="zh-CN" sz="2200" dirty="0"/>
              <a:t>,</a:t>
            </a:r>
            <a:r>
              <a:rPr lang="zh-CN" altLang="zh-CN" sz="2200" dirty="0"/>
              <a:t>被科学史研究者推崇为近代地质学的先驱。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28353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8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9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5820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读国际旅游人数及收入的增长图</a:t>
            </a:r>
            <a:r>
              <a:rPr lang="en-US" altLang="zh-CN" sz="2200" dirty="0"/>
              <a:t>(</a:t>
            </a:r>
            <a:r>
              <a:rPr lang="zh-CN" altLang="zh-CN" sz="2200" dirty="0"/>
              <a:t>下面</a:t>
            </a:r>
            <a:r>
              <a:rPr lang="en-US" altLang="zh-CN" sz="2200" dirty="0"/>
              <a:t>),</a:t>
            </a:r>
            <a:r>
              <a:rPr lang="zh-CN" altLang="zh-CN" sz="2200" dirty="0"/>
              <a:t>完成下列问题。</a:t>
            </a: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508000" y="3223286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从图中可以看出</a:t>
            </a:r>
            <a:r>
              <a:rPr lang="en-US" altLang="zh-CN" sz="2200" dirty="0"/>
              <a:t>,</a:t>
            </a:r>
            <a:r>
              <a:rPr lang="zh-CN" altLang="zh-CN" sz="2200" dirty="0"/>
              <a:t>自</a:t>
            </a:r>
            <a:r>
              <a:rPr lang="en-US" altLang="zh-CN" sz="2200" dirty="0"/>
              <a:t>1950</a:t>
            </a:r>
            <a:r>
              <a:rPr lang="zh-CN" altLang="zh-CN" sz="2200" dirty="0"/>
              <a:t>年至</a:t>
            </a:r>
            <a:r>
              <a:rPr lang="en-US" altLang="zh-CN" sz="2200" dirty="0"/>
              <a:t>1995</a:t>
            </a:r>
            <a:r>
              <a:rPr lang="zh-CN" altLang="zh-CN" sz="2200" dirty="0"/>
              <a:t>年国际旅游人数和收入都呈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趋势。这主要是由于</a:t>
            </a:r>
            <a:r>
              <a:rPr lang="en-US" altLang="zh-CN" sz="2200" dirty="0"/>
              <a:t>20</a:t>
            </a:r>
            <a:r>
              <a:rPr lang="zh-CN" altLang="zh-CN" sz="2200" dirty="0"/>
              <a:t>世纪</a:t>
            </a:r>
            <a:r>
              <a:rPr lang="en-US" altLang="zh-CN" sz="2200" dirty="0"/>
              <a:t>50</a:t>
            </a:r>
            <a:r>
              <a:rPr lang="zh-CN" altLang="zh-CN" sz="2200" dirty="0"/>
              <a:t>年代以来</a:t>
            </a:r>
            <a:r>
              <a:rPr lang="en-US" altLang="zh-CN" sz="2200" dirty="0"/>
              <a:t>,</a:t>
            </a:r>
            <a:r>
              <a:rPr lang="zh-CN" altLang="zh-CN" sz="2200" dirty="0"/>
              <a:t>世界局势日趋</a:t>
            </a:r>
            <a:r>
              <a:rPr lang="zh-CN" altLang="zh-CN" sz="2200" u="sng" dirty="0"/>
              <a:t>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新的科技革命推动世界经济迅速发展。经济的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和社会的</a:t>
            </a:r>
            <a:r>
              <a:rPr lang="zh-CN" altLang="zh-CN" sz="2200" u="sng" dirty="0"/>
              <a:t>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使人们外出旅游的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日益增强。同时</a:t>
            </a:r>
            <a:r>
              <a:rPr lang="en-US" altLang="zh-CN" sz="2200" dirty="0"/>
              <a:t>,</a:t>
            </a:r>
            <a:r>
              <a:rPr lang="zh-CN" altLang="zh-CN" sz="2200" dirty="0"/>
              <a:t>随着科技的进步</a:t>
            </a:r>
            <a:r>
              <a:rPr lang="en-US" altLang="zh-CN" sz="2200" dirty="0"/>
              <a:t>,</a:t>
            </a:r>
            <a:r>
              <a:rPr lang="zh-CN" altLang="zh-CN" sz="2200" dirty="0"/>
              <a:t>劳动生产率迅速</a:t>
            </a:r>
            <a:r>
              <a:rPr lang="zh-CN" altLang="zh-CN" sz="2200" u="sng" dirty="0"/>
              <a:t>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人们的工作时间</a:t>
            </a:r>
            <a:r>
              <a:rPr lang="zh-CN" altLang="zh-CN" sz="2200" u="sng" dirty="0"/>
              <a:t>　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闲暇时间</a:t>
            </a:r>
            <a:r>
              <a:rPr lang="zh-CN" altLang="zh-CN" sz="2200" u="sng" dirty="0"/>
              <a:t>　　　　</a:t>
            </a:r>
            <a:r>
              <a:rPr lang="en-US" altLang="zh-CN" sz="2200" dirty="0"/>
              <a:t>,</a:t>
            </a:r>
            <a:r>
              <a:rPr lang="zh-CN" altLang="zh-CN" sz="2200" dirty="0"/>
              <a:t>为外出旅游提供了</a:t>
            </a:r>
            <a:r>
              <a:rPr lang="zh-CN" altLang="zh-CN" sz="2200" u="sng" dirty="0"/>
              <a:t>　　　　</a:t>
            </a:r>
            <a:r>
              <a:rPr lang="zh-CN" altLang="zh-CN" sz="2200" dirty="0"/>
              <a:t>保证。</a:t>
            </a:r>
            <a:r>
              <a:rPr lang="zh-CN" altLang="zh-CN" sz="2200" u="sng" dirty="0"/>
              <a:t>　　　</a:t>
            </a:r>
            <a:r>
              <a:rPr lang="zh-CN" altLang="zh-CN" sz="2200" dirty="0"/>
              <a:t>条件的改善</a:t>
            </a:r>
            <a:r>
              <a:rPr lang="en-US" altLang="zh-CN" sz="2200" dirty="0"/>
              <a:t>,</a:t>
            </a:r>
            <a:r>
              <a:rPr lang="zh-CN" altLang="zh-CN" sz="2200" dirty="0"/>
              <a:t>使世界各地的距离</a:t>
            </a:r>
            <a:r>
              <a:rPr lang="en-US" altLang="zh-CN" sz="2200" dirty="0"/>
              <a:t>“</a:t>
            </a:r>
            <a:r>
              <a:rPr lang="zh-CN" altLang="zh-CN" sz="2200" dirty="0"/>
              <a:t>缩短</a:t>
            </a:r>
            <a:r>
              <a:rPr lang="en-US" altLang="zh-CN" sz="2200" dirty="0"/>
              <a:t>”</a:t>
            </a:r>
            <a:r>
              <a:rPr lang="zh-CN" altLang="zh-CN" sz="2200" dirty="0"/>
              <a:t>。这一切都促使着现代旅游以前所未有的速度向前发展。</a:t>
            </a:r>
            <a:r>
              <a:rPr lang="en-US" altLang="zh-CN" sz="2200" dirty="0"/>
              <a:t> </a:t>
            </a:r>
            <a:endParaRPr lang="zh-CN" altLang="zh-CN" sz="2200" dirty="0"/>
          </a:p>
        </p:txBody>
      </p:sp>
      <p:graphicFrame>
        <p:nvGraphicFramePr>
          <p:cNvPr id="17" name="对象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9379584"/>
              </p:ext>
            </p:extLst>
          </p:nvPr>
        </p:nvGraphicFramePr>
        <p:xfrm>
          <a:off x="508000" y="1340768"/>
          <a:ext cx="8128000" cy="2132045"/>
        </p:xfrm>
        <a:graphic>
          <a:graphicData uri="http://schemas.openxmlformats.org/presentationml/2006/ole">
            <p:oleObj spid="_x0000_s9247" name="文档" r:id="rId10" imgW="3836312" imgH="100652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9667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455853" y="206084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当代旅游者的基本条件除较雄厚的经济基础和必要的闲暇时间外</a:t>
            </a:r>
            <a:r>
              <a:rPr lang="en-US" altLang="zh-CN" sz="2200" dirty="0"/>
              <a:t>,</a:t>
            </a:r>
            <a:r>
              <a:rPr lang="zh-CN" altLang="zh-CN" sz="2200" dirty="0"/>
              <a:t>还有</a:t>
            </a:r>
            <a:r>
              <a:rPr lang="zh-CN" altLang="zh-CN" sz="2200" u="sng" dirty="0"/>
              <a:t>　　　　　　　　　　</a:t>
            </a:r>
            <a:r>
              <a:rPr lang="zh-CN" altLang="zh-CN" sz="2200" dirty="0"/>
              <a:t>和</a:t>
            </a:r>
            <a:r>
              <a:rPr lang="zh-CN" altLang="zh-CN" sz="2200" u="sng" dirty="0"/>
              <a:t>　　　　　　　　　　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认真阅读图</a:t>
            </a:r>
            <a:r>
              <a:rPr lang="en-US" altLang="zh-CN" sz="2200" dirty="0"/>
              <a:t>,</a:t>
            </a:r>
            <a:r>
              <a:rPr lang="zh-CN" altLang="zh-CN" sz="2200" dirty="0"/>
              <a:t>结合实际和当代旅游者的基本条件回答。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增长　稳定　发展　安定　欲望　提高　减少　增多　时间　交通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一定的文化素养　适应出游的身体条件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 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949441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03426451"/>
              </p:ext>
            </p:extLst>
          </p:nvPr>
        </p:nvGraphicFramePr>
        <p:xfrm>
          <a:off x="508000" y="894303"/>
          <a:ext cx="8128000" cy="6279113"/>
        </p:xfrm>
        <a:graphic>
          <a:graphicData uri="http://schemas.openxmlformats.org/presentationml/2006/ole">
            <p:oleObj spid="_x0000_s1059" name="文档" r:id="rId3" imgW="3998243" imgH="308905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6567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一、当代旅游者的基本条件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一定的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文化素养</a:t>
            </a:r>
            <a:r>
              <a:rPr lang="en-US" altLang="zh-CN" sz="2200" dirty="0"/>
              <a:t>:</a:t>
            </a:r>
            <a:r>
              <a:rPr lang="zh-CN" altLang="zh-CN" sz="2200" dirty="0"/>
              <a:t>旅游者的文化素养越高</a:t>
            </a:r>
            <a:r>
              <a:rPr lang="en-US" altLang="zh-CN" sz="2200" dirty="0"/>
              <a:t>,</a:t>
            </a:r>
            <a:r>
              <a:rPr lang="zh-CN" altLang="zh-CN" sz="2200" dirty="0"/>
              <a:t>旅游过程中的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审美情趣</a:t>
            </a:r>
            <a:r>
              <a:rPr lang="zh-CN" altLang="zh-CN" sz="2200" dirty="0"/>
              <a:t>就越浓。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较雄厚的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经济基础</a:t>
            </a:r>
            <a:r>
              <a:rPr lang="en-US" altLang="zh-CN" sz="2200" dirty="0"/>
              <a:t>:</a:t>
            </a:r>
            <a:r>
              <a:rPr lang="zh-CN" altLang="zh-CN" sz="2200" dirty="0"/>
              <a:t>旅游是一种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高雅</a:t>
            </a:r>
            <a:r>
              <a:rPr lang="zh-CN" altLang="zh-CN" sz="2200" dirty="0"/>
              <a:t>的消费行为</a:t>
            </a:r>
            <a:r>
              <a:rPr lang="en-US" altLang="zh-CN" sz="2200" dirty="0"/>
              <a:t>,</a:t>
            </a:r>
            <a:r>
              <a:rPr lang="zh-CN" altLang="zh-CN" sz="2200" dirty="0"/>
              <a:t>要量力而行地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适度消费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必要的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闲暇时间</a:t>
            </a:r>
            <a:r>
              <a:rPr lang="en-US" altLang="zh-CN" sz="2200" dirty="0"/>
              <a:t>:</a:t>
            </a:r>
            <a:r>
              <a:rPr lang="zh-CN" altLang="zh-CN" sz="2200" dirty="0"/>
              <a:t>现代旅游不可缺少的基本条件。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适应出游的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身体条件</a:t>
            </a:r>
            <a:r>
              <a:rPr lang="en-US" altLang="zh-CN" sz="2200" dirty="0"/>
              <a:t>:</a:t>
            </a:r>
            <a:r>
              <a:rPr lang="zh-CN" altLang="zh-CN" sz="2200" dirty="0"/>
              <a:t>旅游日益成为人的一种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生存权利</a:t>
            </a:r>
            <a:r>
              <a:rPr lang="en-US" altLang="zh-CN" sz="2200" dirty="0"/>
              <a:t>,</a:t>
            </a:r>
            <a:r>
              <a:rPr lang="zh-CN" altLang="zh-CN" sz="2200" dirty="0"/>
              <a:t>旅游服务业也为不同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健康状况</a:t>
            </a:r>
            <a:r>
              <a:rPr lang="zh-CN" altLang="zh-CN" sz="2200" dirty="0"/>
              <a:t>的人们提供服务。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思考讨论为什么要想成为合格的旅游者要具备一定的文化素养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提示旅游与文化是相辅相成的</a:t>
            </a:r>
            <a:r>
              <a:rPr lang="en-US" altLang="zh-CN" sz="2200" dirty="0"/>
              <a:t>,</a:t>
            </a:r>
            <a:r>
              <a:rPr lang="zh-CN" altLang="zh-CN" sz="2200" dirty="0"/>
              <a:t>从旅游中吸收文化</a:t>
            </a:r>
            <a:r>
              <a:rPr lang="en-US" altLang="zh-CN" sz="2200" dirty="0"/>
              <a:t>,</a:t>
            </a:r>
            <a:r>
              <a:rPr lang="zh-CN" altLang="zh-CN" sz="2200" dirty="0"/>
              <a:t>有了文化底蕴之后就会更好地旅游</a:t>
            </a:r>
            <a:r>
              <a:rPr lang="en-US" altLang="zh-CN" sz="2200" dirty="0"/>
              <a:t>,</a:t>
            </a:r>
            <a:r>
              <a:rPr lang="zh-CN" altLang="zh-CN" sz="2200" dirty="0"/>
              <a:t>这是一种互为因果的关系</a:t>
            </a:r>
            <a:r>
              <a:rPr lang="en-US" altLang="zh-CN" sz="2200" dirty="0"/>
              <a:t>,</a:t>
            </a:r>
            <a:r>
              <a:rPr lang="zh-CN" altLang="zh-CN" sz="2200" dirty="0"/>
              <a:t>是一种循环往复</a:t>
            </a:r>
            <a:r>
              <a:rPr lang="en-US" altLang="zh-CN" sz="2200" dirty="0"/>
              <a:t>,</a:t>
            </a:r>
            <a:r>
              <a:rPr lang="zh-CN" altLang="zh-CN" sz="2200" dirty="0"/>
              <a:t>通过不断上升的旅行而完善自我</a:t>
            </a:r>
            <a:r>
              <a:rPr lang="en-US" altLang="zh-CN" sz="2200" dirty="0"/>
              <a:t>,</a:t>
            </a:r>
            <a:r>
              <a:rPr lang="zh-CN" altLang="zh-CN" sz="2200" dirty="0"/>
              <a:t>同时创新</a:t>
            </a:r>
            <a:r>
              <a:rPr lang="en-US" altLang="zh-CN" sz="2200" dirty="0"/>
              <a:t>,</a:t>
            </a:r>
            <a:r>
              <a:rPr lang="zh-CN" altLang="zh-CN" sz="2200" dirty="0"/>
              <a:t>甚至创造出更灿烂的文化。</a:t>
            </a:r>
          </a:p>
        </p:txBody>
      </p:sp>
      <p:sp>
        <p:nvSpPr>
          <p:cNvPr id="6" name="矩形 5"/>
          <p:cNvSpPr/>
          <p:nvPr/>
        </p:nvSpPr>
        <p:spPr>
          <a:xfrm>
            <a:off x="1660365" y="1547414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7427268" y="1544054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1942134" y="2355143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548458" y="2355143"/>
            <a:ext cx="5940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8266312" y="2348880"/>
            <a:ext cx="288032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602851" y="2755419"/>
            <a:ext cx="86409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2" name="矩形 11"/>
          <p:cNvSpPr/>
          <p:nvPr/>
        </p:nvSpPr>
        <p:spPr>
          <a:xfrm>
            <a:off x="1664013" y="3161586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3" name="矩形 12"/>
          <p:cNvSpPr/>
          <p:nvPr/>
        </p:nvSpPr>
        <p:spPr>
          <a:xfrm>
            <a:off x="2240077" y="3563638"/>
            <a:ext cx="1107787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4" name="矩形 13"/>
          <p:cNvSpPr/>
          <p:nvPr/>
        </p:nvSpPr>
        <p:spPr>
          <a:xfrm>
            <a:off x="6228184" y="3563638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5" name="矩形 14"/>
          <p:cNvSpPr/>
          <p:nvPr/>
        </p:nvSpPr>
        <p:spPr>
          <a:xfrm>
            <a:off x="2003456" y="3967290"/>
            <a:ext cx="1147173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10088" y="249289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明代郑和</a:t>
            </a:r>
            <a:r>
              <a:rPr lang="en-US" altLang="zh-CN" sz="2200" dirty="0"/>
              <a:t>:15</a:t>
            </a:r>
            <a:r>
              <a:rPr lang="zh-CN" altLang="zh-CN" sz="2200" dirty="0"/>
              <a:t>世纪我国伟大的旅行家</a:t>
            </a:r>
            <a:r>
              <a:rPr lang="en-US" altLang="zh-CN" sz="2200" dirty="0"/>
              <a:t>,</a:t>
            </a:r>
            <a:r>
              <a:rPr lang="zh-CN" altLang="zh-CN" sz="2200" dirty="0"/>
              <a:t>地理大发现时代的真正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揭幕者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明代徐霞客</a:t>
            </a:r>
            <a:r>
              <a:rPr lang="en-US" altLang="zh-CN" sz="2200" dirty="0"/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《徐霞客游记》</a:t>
            </a:r>
            <a:r>
              <a:rPr lang="zh-CN" altLang="zh-CN" sz="2200" dirty="0"/>
              <a:t>是人类地理学史上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区域地理</a:t>
            </a:r>
            <a:r>
              <a:rPr lang="zh-CN" altLang="zh-CN" sz="2200" dirty="0"/>
              <a:t>考察的最早著作。</a:t>
            </a:r>
          </a:p>
        </p:txBody>
      </p:sp>
      <p:sp>
        <p:nvSpPr>
          <p:cNvPr id="5" name="矩形 4"/>
          <p:cNvSpPr/>
          <p:nvPr/>
        </p:nvSpPr>
        <p:spPr>
          <a:xfrm>
            <a:off x="7970821" y="2589616"/>
            <a:ext cx="36004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565690" y="2986724"/>
            <a:ext cx="60761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2341840" y="3397157"/>
            <a:ext cx="187220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6471524" y="3393988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19761536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429155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探究点一 当代旅游者的基本</a:t>
            </a:r>
            <a:r>
              <a:rPr lang="zh-CN" altLang="zh-CN" sz="2200" dirty="0" smtClean="0"/>
              <a:t>条件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86253043"/>
              </p:ext>
            </p:extLst>
          </p:nvPr>
        </p:nvGraphicFramePr>
        <p:xfrm>
          <a:off x="508000" y="1340768"/>
          <a:ext cx="8128000" cy="854163"/>
        </p:xfrm>
        <a:graphic>
          <a:graphicData uri="http://schemas.openxmlformats.org/presentationml/2006/ole">
            <p:oleObj spid="_x0000_s2080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《我想去桂林》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我想去桂林呀</a:t>
            </a:r>
            <a:r>
              <a:rPr lang="en-US" altLang="zh-CN" sz="2200" dirty="0"/>
              <a:t>,</a:t>
            </a:r>
            <a:r>
              <a:rPr lang="zh-CN" altLang="zh-CN" sz="2200" dirty="0"/>
              <a:t>我想去桂林</a:t>
            </a:r>
            <a:r>
              <a:rPr lang="en-US" altLang="zh-CN" sz="2200" dirty="0"/>
              <a:t>,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可是有时间的时候我却没有钱</a:t>
            </a:r>
            <a:r>
              <a:rPr lang="en-US" altLang="zh-CN" sz="2200" dirty="0"/>
              <a:t>;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我想去桂林呀</a:t>
            </a:r>
            <a:r>
              <a:rPr lang="en-US" altLang="zh-CN" sz="2200" dirty="0"/>
              <a:t>,</a:t>
            </a:r>
            <a:r>
              <a:rPr lang="zh-CN" altLang="zh-CN" sz="2200" dirty="0"/>
              <a:t>我想去桂林</a:t>
            </a:r>
            <a:r>
              <a:rPr lang="en-US" altLang="zh-CN" sz="2200" dirty="0"/>
              <a:t>,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可是有了钱的时候我却没时间</a:t>
            </a:r>
            <a:r>
              <a:rPr lang="en-US" altLang="zh-CN" sz="2200" dirty="0"/>
              <a:t>……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在当今社会</a:t>
            </a:r>
            <a:r>
              <a:rPr lang="en-US" altLang="zh-CN" sz="2200" dirty="0"/>
              <a:t>,</a:t>
            </a:r>
            <a:r>
              <a:rPr lang="zh-CN" altLang="zh-CN" sz="2200" dirty="0"/>
              <a:t>一个人要想成为合格的旅游者</a:t>
            </a:r>
            <a:r>
              <a:rPr lang="en-US" altLang="zh-CN" sz="2200" dirty="0"/>
              <a:t>,</a:t>
            </a:r>
            <a:r>
              <a:rPr lang="zh-CN" altLang="zh-CN" sz="2200" dirty="0"/>
              <a:t>应该具备哪些基本条件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一定的文化素养</a:t>
            </a:r>
            <a:r>
              <a:rPr lang="en-US" altLang="zh-CN" sz="2200" dirty="0"/>
              <a:t>;</a:t>
            </a:r>
            <a:r>
              <a:rPr lang="zh-CN" altLang="zh-CN" sz="2200" dirty="0"/>
              <a:t>较雄厚的经济基础</a:t>
            </a:r>
            <a:r>
              <a:rPr lang="en-US" altLang="zh-CN" sz="2200" dirty="0"/>
              <a:t>;</a:t>
            </a:r>
            <a:r>
              <a:rPr lang="zh-CN" altLang="zh-CN" sz="2200" dirty="0"/>
              <a:t>必要的闲暇时间</a:t>
            </a:r>
            <a:r>
              <a:rPr lang="en-US" altLang="zh-CN" sz="2200" dirty="0"/>
              <a:t>;</a:t>
            </a:r>
            <a:r>
              <a:rPr lang="zh-CN" altLang="zh-CN" sz="2200" dirty="0"/>
              <a:t>适应出游的身体条件。</a:t>
            </a:r>
          </a:p>
        </p:txBody>
      </p:sp>
    </p:spTree>
    <p:extLst>
      <p:ext uri="{BB962C8B-B14F-4D97-AF65-F5344CB8AC3E}">
        <p14:creationId xmlns:p14="http://schemas.microsoft.com/office/powerpoint/2010/main" xmlns="" val="376775356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39552" y="2276872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为什么要成为合格的旅游者必须具有较雄厚的经济基础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旅游活动是物质文明发展到一定阶段的产物</a:t>
            </a:r>
            <a:r>
              <a:rPr lang="en-US" altLang="zh-CN" sz="2200" dirty="0"/>
              <a:t>,</a:t>
            </a:r>
            <a:r>
              <a:rPr lang="zh-CN" altLang="zh-CN" sz="2200" dirty="0"/>
              <a:t>游客不在访问地从事维持谋生性的活动。因此旅游者必须要有一定的经济基础</a:t>
            </a:r>
            <a:r>
              <a:rPr lang="en-US" altLang="zh-CN" sz="2200" dirty="0"/>
              <a:t>,</a:t>
            </a:r>
            <a:r>
              <a:rPr lang="zh-CN" altLang="zh-CN" sz="2200" dirty="0"/>
              <a:t>才能保证旅游活动的正常进行。</a:t>
            </a:r>
          </a:p>
        </p:txBody>
      </p:sp>
    </p:spTree>
    <p:extLst>
      <p:ext uri="{BB962C8B-B14F-4D97-AF65-F5344CB8AC3E}">
        <p14:creationId xmlns:p14="http://schemas.microsoft.com/office/powerpoint/2010/main" xmlns="" val="171348035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88718306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3134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308449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当代旅游者的基本</a:t>
            </a:r>
            <a:r>
              <a:rPr lang="zh-CN" altLang="zh-CN" sz="2200" dirty="0" smtClean="0"/>
              <a:t>条件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6294225"/>
              </p:ext>
            </p:extLst>
          </p:nvPr>
        </p:nvGraphicFramePr>
        <p:xfrm>
          <a:off x="774700" y="2276475"/>
          <a:ext cx="7866063" cy="3937000"/>
        </p:xfrm>
        <a:graphic>
          <a:graphicData uri="http://schemas.openxmlformats.org/presentationml/2006/ole">
            <p:oleObj spid="_x0000_s3135" name="文档" r:id="rId6" imgW="3894589" imgH="19741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370955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一个人要想成为合格的旅游者</a:t>
            </a:r>
            <a:r>
              <a:rPr lang="en-US" altLang="zh-CN" sz="2200" dirty="0"/>
              <a:t>,</a:t>
            </a:r>
            <a:r>
              <a:rPr lang="zh-CN" altLang="zh-CN" sz="2200" dirty="0"/>
              <a:t>通常具备的条件不包括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①一定的文化素养　②必要的闲暇时间　③指南针和导游图　④露营帐篷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　　　　　　　　　　　　　　　　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①②</a:t>
            </a:r>
            <a:r>
              <a:rPr lang="en-US" altLang="zh-CN" sz="2200" dirty="0"/>
              <a:t>	B.</a:t>
            </a:r>
            <a:r>
              <a:rPr lang="zh-CN" altLang="zh-CN" sz="2200" dirty="0"/>
              <a:t>③④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①④</a:t>
            </a:r>
            <a:r>
              <a:rPr lang="en-US" altLang="zh-CN" sz="2200" dirty="0"/>
              <a:t>	D.</a:t>
            </a:r>
            <a:r>
              <a:rPr lang="zh-CN" altLang="zh-CN" sz="2200" dirty="0"/>
              <a:t>②③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合格旅游者具备的条件通常包括一定的文化素养、较雄厚的经济基础、必要的闲暇时间、适应出游的身体条件。帐篷、导游图和指南针不是旅游必备的条件</a:t>
            </a:r>
            <a:r>
              <a:rPr lang="en-US" altLang="zh-CN" sz="2200" dirty="0"/>
              <a:t>,</a:t>
            </a:r>
            <a:r>
              <a:rPr lang="zh-CN" altLang="zh-CN" sz="2200" dirty="0"/>
              <a:t>旅游业能提供周全的服务。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B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63107068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金牌学案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金牌学案模板.potx" id="{252A278A-1B80-4140-B762-F29CC5781A2A}" vid="{4CA23C7E-FE44-4C84-BC6D-3C01CB0FC4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金牌学案模板</Template>
  <TotalTime>108</TotalTime>
  <Words>908</Words>
  <Application>Microsoft Office PowerPoint</Application>
  <PresentationFormat>全屏显示(4:3)</PresentationFormat>
  <Paragraphs>167</Paragraphs>
  <Slides>22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金牌学案模板</vt:lpstr>
      <vt:lpstr>文档</vt:lpstr>
      <vt:lpstr>第四章　文明旅游</vt:lpstr>
      <vt:lpstr>第一节　做合格的旅游者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文明旅游</dc:title>
  <dc:creator>123</dc:creator>
  <cp:lastModifiedBy>Administrator</cp:lastModifiedBy>
  <cp:revision>8</cp:revision>
  <dcterms:created xsi:type="dcterms:W3CDTF">2017-08-02T04:17:13Z</dcterms:created>
  <dcterms:modified xsi:type="dcterms:W3CDTF">2017-09-05T01:06:56Z</dcterms:modified>
</cp:coreProperties>
</file>