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2" r:id="rId3"/>
    <p:sldId id="259" r:id="rId4"/>
    <p:sldId id="285" r:id="rId5"/>
    <p:sldId id="260" r:id="rId6"/>
    <p:sldId id="286" r:id="rId7"/>
    <p:sldId id="287" r:id="rId8"/>
    <p:sldId id="292" r:id="rId9"/>
    <p:sldId id="291" r:id="rId10"/>
    <p:sldId id="290" r:id="rId11"/>
    <p:sldId id="289" r:id="rId12"/>
    <p:sldId id="288" r:id="rId13"/>
    <p:sldId id="296" r:id="rId14"/>
    <p:sldId id="295" r:id="rId15"/>
    <p:sldId id="294" r:id="rId16"/>
    <p:sldId id="293" r:id="rId17"/>
    <p:sldId id="297" r:id="rId18"/>
    <p:sldId id="298" r:id="rId19"/>
    <p:sldId id="265" r:id="rId20"/>
    <p:sldId id="277" r:id="rId21"/>
    <p:sldId id="278" r:id="rId22"/>
    <p:sldId id="279" r:id="rId23"/>
    <p:sldId id="280" r:id="rId24"/>
    <p:sldId id="281" r:id="rId25"/>
    <p:sldId id="299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52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46" d="100"/>
          <a:sy n="46" d="100"/>
        </p:scale>
        <p:origin x="-90" y="-678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615617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3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" action="ppaction://noaction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当堂检测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>
            <a:hlinkClick r:id="rId3" action="ppaction://hlinksldjump"/>
          </p:cNvPr>
          <p:cNvSpPr/>
          <p:nvPr userDrawn="1"/>
        </p:nvSpPr>
        <p:spPr>
          <a:xfrm>
            <a:off x="4744992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五边形 6">
            <a:hlinkClick r:id="rId3" action="ppaction://hlinksldjump"/>
          </p:cNvPr>
          <p:cNvSpPr/>
          <p:nvPr userDrawn="1"/>
        </p:nvSpPr>
        <p:spPr>
          <a:xfrm>
            <a:off x="352085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50" r:id="rId3"/>
    <p:sldLayoutId id="2147483839" r:id="rId4"/>
    <p:sldLayoutId id="2147483842" r:id="rId5"/>
    <p:sldLayoutId id="2147483844" r:id="rId6"/>
    <p:sldLayoutId id="2147483843" r:id="rId7"/>
    <p:sldLayoutId id="2147483845" r:id="rId8"/>
    <p:sldLayoutId id="2147483846" r:id="rId9"/>
    <p:sldLayoutId id="2147483847" r:id="rId10"/>
    <p:sldLayoutId id="2147483848" r:id="rId11"/>
    <p:sldLayoutId id="214748384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Office_Word___8.docx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slide" Target="slide19.xml"/><Relationship Id="rId7" Type="http://schemas.openxmlformats.org/officeDocument/2006/relationships/slide" Target="slide23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2.xml"/><Relationship Id="rId5" Type="http://schemas.openxmlformats.org/officeDocument/2006/relationships/slide" Target="slide21.xml"/><Relationship Id="rId4" Type="http://schemas.openxmlformats.org/officeDocument/2006/relationships/slide" Target="sl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>
          <a:xfrm>
            <a:off x="508000" y="3272631"/>
            <a:ext cx="8128000" cy="5667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第三节　旅游常识和导游基础</a:t>
            </a:r>
            <a:r>
              <a:rPr lang="zh-CN" altLang="zh-CN" sz="2200" dirty="0" smtClean="0"/>
              <a:t>知识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96960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</a:t>
            </a:r>
            <a:r>
              <a:rPr lang="en-US" altLang="zh-CN" sz="2200" dirty="0"/>
              <a:t>(4)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从这场悲剧来看</a:t>
            </a:r>
            <a:r>
              <a:rPr lang="en-US" altLang="zh-CN" sz="2200" dirty="0"/>
              <a:t>,“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外出旅游应该具备一些旅游常识</a:t>
            </a:r>
            <a:r>
              <a:rPr lang="en-US" altLang="zh-CN" sz="2200" dirty="0"/>
              <a:t>,</a:t>
            </a:r>
            <a:r>
              <a:rPr lang="zh-CN" altLang="zh-CN" sz="2200" dirty="0"/>
              <a:t>加强自我保护和安全防范措施</a:t>
            </a:r>
            <a:r>
              <a:rPr lang="en-US" altLang="zh-CN" sz="2200" dirty="0"/>
              <a:t>,</a:t>
            </a:r>
            <a:r>
              <a:rPr lang="zh-CN" altLang="zh-CN" sz="2200" dirty="0"/>
              <a:t>尤其对旅游地的地形、气候等方面要深入了解</a:t>
            </a:r>
            <a:r>
              <a:rPr lang="en-US" altLang="zh-CN" sz="2200" dirty="0"/>
              <a:t>,</a:t>
            </a:r>
            <a:r>
              <a:rPr lang="zh-CN" altLang="zh-CN" sz="2200" dirty="0"/>
              <a:t>降低出游的危险性。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自然景观旅游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气候上</a:t>
            </a:r>
            <a:r>
              <a:rPr lang="en-US" altLang="zh-CN" sz="2200" dirty="0"/>
              <a:t>:</a:t>
            </a:r>
            <a:r>
              <a:rPr lang="zh-CN" altLang="zh-CN" sz="2200" dirty="0"/>
              <a:t>正处夏季</a:t>
            </a:r>
            <a:r>
              <a:rPr lang="en-US" altLang="zh-CN" sz="2200" dirty="0"/>
              <a:t>,</a:t>
            </a:r>
            <a:r>
              <a:rPr lang="zh-CN" altLang="zh-CN" sz="2200" dirty="0"/>
              <a:t>深受夏季风影响</a:t>
            </a:r>
            <a:r>
              <a:rPr lang="en-US" altLang="zh-CN" sz="2200" dirty="0"/>
              <a:t>,</a:t>
            </a:r>
            <a:r>
              <a:rPr lang="zh-CN" altLang="zh-CN" sz="2200" dirty="0"/>
              <a:t>降水集中且多暴雨。地形上</a:t>
            </a:r>
            <a:r>
              <a:rPr lang="en-US" altLang="zh-CN" sz="2200" dirty="0"/>
              <a:t>:</a:t>
            </a:r>
            <a:r>
              <a:rPr lang="zh-CN" altLang="zh-CN" sz="2200" dirty="0"/>
              <a:t>山区坡度陡</a:t>
            </a:r>
            <a:r>
              <a:rPr lang="en-US" altLang="zh-CN" sz="2200" dirty="0"/>
              <a:t>,</a:t>
            </a:r>
            <a:r>
              <a:rPr lang="zh-CN" altLang="zh-CN" sz="2200" dirty="0"/>
              <a:t>暴雨后易迅速形成山洪。山洪的性质上</a:t>
            </a:r>
            <a:r>
              <a:rPr lang="en-US" altLang="zh-CN" sz="2200" dirty="0"/>
              <a:t>:</a:t>
            </a:r>
            <a:r>
              <a:rPr lang="zh-CN" altLang="zh-CN" sz="2200" dirty="0"/>
              <a:t>具有突发性。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(3)B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要有团结互助的团队精神</a:t>
            </a:r>
            <a:r>
              <a:rPr lang="en-US" altLang="zh-CN" sz="2200" dirty="0"/>
              <a:t>;</a:t>
            </a:r>
            <a:r>
              <a:rPr lang="zh-CN" altLang="zh-CN" sz="2200" dirty="0"/>
              <a:t>要深入了解和熟悉旅游地的地形、气候等各方面的情况</a:t>
            </a:r>
            <a:r>
              <a:rPr lang="en-US" altLang="zh-CN" sz="2200" dirty="0"/>
              <a:t>;</a:t>
            </a:r>
            <a:r>
              <a:rPr lang="zh-CN" altLang="zh-CN" sz="2200" dirty="0"/>
              <a:t>学会在野外活动中的自我保护。</a:t>
            </a:r>
            <a:r>
              <a:rPr lang="en-US" altLang="zh-CN" sz="2200" dirty="0"/>
              <a:t>(</a:t>
            </a:r>
            <a:r>
              <a:rPr lang="zh-CN" altLang="zh-CN" sz="2200" dirty="0"/>
              <a:t>只要合理即可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拓展延伸常见的野外生存的技能有哪些</a:t>
            </a:r>
            <a:r>
              <a:rPr lang="en-US" altLang="zh-CN" sz="2200" dirty="0"/>
              <a:t>?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5629465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2747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 smtClean="0">
                <a:solidFill>
                  <a:srgbClr val="FF0000"/>
                </a:solidFill>
              </a:rPr>
              <a:t>提示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62396705"/>
              </p:ext>
            </p:extLst>
          </p:nvPr>
        </p:nvGraphicFramePr>
        <p:xfrm>
          <a:off x="508000" y="1412776"/>
          <a:ext cx="8128000" cy="4691173"/>
        </p:xfrm>
        <a:graphic>
          <a:graphicData uri="http://schemas.openxmlformats.org/presentationml/2006/ole">
            <p:oleObj spid="_x0000_s5143" name="文档" r:id="rId5" imgW="3836312" imgH="221428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367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163045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探究点二 导游基础</a:t>
            </a:r>
            <a:r>
              <a:rPr lang="zh-CN" altLang="zh-CN" sz="2200" dirty="0" smtClean="0"/>
              <a:t>知识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38393821"/>
              </p:ext>
            </p:extLst>
          </p:nvPr>
        </p:nvGraphicFramePr>
        <p:xfrm>
          <a:off x="508000" y="1340768"/>
          <a:ext cx="8128000" cy="854163"/>
        </p:xfrm>
        <a:graphic>
          <a:graphicData uri="http://schemas.openxmlformats.org/presentationml/2006/ole">
            <p:oleObj spid="_x0000_s6167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16832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改革开放以来</a:t>
            </a:r>
            <a:r>
              <a:rPr lang="en-US" altLang="zh-CN" sz="2200" dirty="0"/>
              <a:t>,</a:t>
            </a:r>
            <a:r>
              <a:rPr lang="zh-CN" altLang="zh-CN" sz="2200" dirty="0"/>
              <a:t>我国的旅游业以其特有的魅力成为各地非常重要的一个产业</a:t>
            </a:r>
            <a:r>
              <a:rPr lang="en-US" altLang="zh-CN" sz="2200" dirty="0"/>
              <a:t>,</a:t>
            </a:r>
            <a:r>
              <a:rPr lang="zh-CN" altLang="zh-CN" sz="2200" dirty="0"/>
              <a:t>各地利用自然环境差异性和历史文化背景开发旅游景观和旅游活动</a:t>
            </a:r>
            <a:r>
              <a:rPr lang="en-US" altLang="zh-CN" sz="2200" dirty="0"/>
              <a:t>,</a:t>
            </a:r>
            <a:r>
              <a:rPr lang="zh-CN" altLang="zh-CN" sz="2200" dirty="0"/>
              <a:t>进而打造一个开放而充满活力的市场。作为</a:t>
            </a:r>
            <a:r>
              <a:rPr lang="en-US" altLang="zh-CN" sz="2200" dirty="0"/>
              <a:t>“</a:t>
            </a:r>
            <a:r>
              <a:rPr lang="zh-CN" altLang="zh-CN" sz="2200" dirty="0"/>
              <a:t>民间大使</a:t>
            </a:r>
            <a:r>
              <a:rPr lang="en-US" altLang="zh-CN" sz="2200" dirty="0"/>
              <a:t>”</a:t>
            </a:r>
            <a:r>
              <a:rPr lang="zh-CN" altLang="zh-CN" sz="2200" dirty="0"/>
              <a:t>的导游</a:t>
            </a:r>
            <a:r>
              <a:rPr lang="en-US" altLang="zh-CN" sz="2200" dirty="0"/>
              <a:t>,</a:t>
            </a:r>
            <a:r>
              <a:rPr lang="zh-CN" altLang="zh-CN" sz="2200" dirty="0"/>
              <a:t>担负着艰巨的历史使命。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作为一名导游</a:t>
            </a:r>
            <a:r>
              <a:rPr lang="en-US" altLang="zh-CN" sz="2200" dirty="0"/>
              <a:t>,</a:t>
            </a:r>
            <a:r>
              <a:rPr lang="zh-CN" altLang="zh-CN" sz="2200" dirty="0"/>
              <a:t>应当具备哪些要求才能使游客高兴而来</a:t>
            </a:r>
            <a:r>
              <a:rPr lang="en-US" altLang="zh-CN" sz="2200" dirty="0"/>
              <a:t>,</a:t>
            </a:r>
            <a:r>
              <a:rPr lang="zh-CN" altLang="zh-CN" sz="2200" dirty="0"/>
              <a:t>满意而归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①了解景区</a:t>
            </a:r>
            <a:r>
              <a:rPr lang="en-US" altLang="zh-CN" sz="2200" dirty="0"/>
              <a:t>,</a:t>
            </a:r>
            <a:r>
              <a:rPr lang="zh-CN" altLang="zh-CN" sz="2200" dirty="0"/>
              <a:t>熟悉各方面的情况</a:t>
            </a:r>
            <a:r>
              <a:rPr lang="en-US" altLang="zh-CN" sz="2200" dirty="0"/>
              <a:t>;</a:t>
            </a:r>
            <a:r>
              <a:rPr lang="zh-CN" altLang="zh-CN" sz="2200" dirty="0"/>
              <a:t>②尊重游客</a:t>
            </a:r>
            <a:r>
              <a:rPr lang="en-US" altLang="zh-CN" sz="2200" dirty="0"/>
              <a:t>,</a:t>
            </a:r>
            <a:r>
              <a:rPr lang="zh-CN" altLang="zh-CN" sz="2200" dirty="0"/>
              <a:t>配合领队和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</a:t>
            </a:r>
            <a:r>
              <a:rPr lang="zh-CN" altLang="zh-CN" sz="2200" dirty="0"/>
              <a:t>工作</a:t>
            </a:r>
            <a:r>
              <a:rPr lang="en-US" altLang="zh-CN" sz="2200" dirty="0"/>
              <a:t>;</a:t>
            </a:r>
            <a:r>
              <a:rPr lang="zh-CN" altLang="zh-CN" sz="2200" dirty="0"/>
              <a:t>③注意形象</a:t>
            </a:r>
            <a:r>
              <a:rPr lang="en-US" altLang="zh-CN" sz="2200" dirty="0"/>
              <a:t>,</a:t>
            </a:r>
            <a:r>
              <a:rPr lang="zh-CN" altLang="zh-CN" sz="2200" dirty="0"/>
              <a:t>以诚信为主要原则</a:t>
            </a:r>
            <a:r>
              <a:rPr lang="en-US" altLang="zh-CN" sz="2200" dirty="0"/>
              <a:t>;</a:t>
            </a:r>
            <a:r>
              <a:rPr lang="zh-CN" altLang="zh-CN" sz="2200" dirty="0"/>
              <a:t>④一视同仁</a:t>
            </a:r>
            <a:r>
              <a:rPr lang="en-US" altLang="zh-CN" sz="2200" dirty="0"/>
              <a:t>,</a:t>
            </a:r>
            <a:r>
              <a:rPr lang="zh-CN" altLang="zh-CN" sz="2200" dirty="0"/>
              <a:t>凡事讲究分寸</a:t>
            </a:r>
            <a:r>
              <a:rPr lang="en-US" altLang="zh-CN" sz="2200" dirty="0"/>
              <a:t>;</a:t>
            </a:r>
            <a:r>
              <a:rPr lang="zh-CN" altLang="zh-CN" sz="2200" dirty="0"/>
              <a:t>⑤丰富自我</a:t>
            </a:r>
            <a:r>
              <a:rPr lang="en-US" altLang="zh-CN" sz="2200" dirty="0"/>
              <a:t>,</a:t>
            </a:r>
            <a:r>
              <a:rPr lang="zh-CN" altLang="zh-CN" sz="2200" dirty="0"/>
              <a:t>善解人意</a:t>
            </a:r>
            <a:r>
              <a:rPr lang="en-US" altLang="zh-CN" sz="2200" dirty="0"/>
              <a:t>;</a:t>
            </a:r>
            <a:r>
              <a:rPr lang="zh-CN" altLang="zh-CN" sz="2200" dirty="0"/>
              <a:t>⑥加强联系</a:t>
            </a:r>
            <a:r>
              <a:rPr lang="en-US" altLang="zh-CN" sz="2200" dirty="0"/>
              <a:t>,</a:t>
            </a:r>
            <a:r>
              <a:rPr lang="zh-CN" altLang="zh-CN" sz="2200" dirty="0"/>
              <a:t>善始善终。</a:t>
            </a:r>
          </a:p>
        </p:txBody>
      </p:sp>
    </p:spTree>
    <p:extLst>
      <p:ext uri="{BB962C8B-B14F-4D97-AF65-F5344CB8AC3E}">
        <p14:creationId xmlns:p14="http://schemas.microsoft.com/office/powerpoint/2010/main" xmlns="" val="15470091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作为一名导游</a:t>
            </a:r>
            <a:r>
              <a:rPr lang="en-US" altLang="zh-CN" sz="2200" dirty="0"/>
              <a:t>,</a:t>
            </a:r>
            <a:r>
              <a:rPr lang="zh-CN" altLang="zh-CN" sz="2200" dirty="0"/>
              <a:t>应该怎样尊重游客</a:t>
            </a:r>
            <a:r>
              <a:rPr lang="en-US" altLang="zh-CN" sz="2200" dirty="0"/>
              <a:t>,</a:t>
            </a:r>
            <a:r>
              <a:rPr lang="zh-CN" altLang="zh-CN" sz="2200" dirty="0"/>
              <a:t>配合领队和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</a:t>
            </a:r>
            <a:r>
              <a:rPr lang="zh-CN" altLang="zh-CN" sz="2200" dirty="0"/>
              <a:t>工作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①导游的岗位和职责是为游客服务</a:t>
            </a:r>
            <a:r>
              <a:rPr lang="en-US" altLang="zh-CN" sz="2200" dirty="0"/>
              <a:t>,</a:t>
            </a:r>
            <a:r>
              <a:rPr lang="zh-CN" altLang="zh-CN" sz="2200" dirty="0"/>
              <a:t>所以要尊重游客的意见和选择</a:t>
            </a:r>
            <a:r>
              <a:rPr lang="en-US" altLang="zh-CN" sz="2200" dirty="0"/>
              <a:t>;</a:t>
            </a:r>
            <a:r>
              <a:rPr lang="zh-CN" altLang="zh-CN" sz="2200" dirty="0"/>
              <a:t>②如果游客不熟悉当地的情况</a:t>
            </a:r>
            <a:r>
              <a:rPr lang="en-US" altLang="zh-CN" sz="2200" dirty="0"/>
              <a:t>,</a:t>
            </a:r>
            <a:r>
              <a:rPr lang="zh-CN" altLang="zh-CN" sz="2200" dirty="0"/>
              <a:t>导游也只能作</a:t>
            </a:r>
            <a:r>
              <a:rPr lang="en-US" altLang="zh-CN" sz="2200" dirty="0"/>
              <a:t>“</a:t>
            </a:r>
            <a:r>
              <a:rPr lang="zh-CN" altLang="zh-CN" sz="2200" dirty="0"/>
              <a:t>参谋</a:t>
            </a:r>
            <a:r>
              <a:rPr lang="en-US" altLang="zh-CN" sz="2200" dirty="0"/>
              <a:t>”,</a:t>
            </a:r>
            <a:r>
              <a:rPr lang="zh-CN" altLang="zh-CN" sz="2200" dirty="0"/>
              <a:t>不能当领队</a:t>
            </a:r>
            <a:r>
              <a:rPr lang="en-US" altLang="zh-CN" sz="2200" dirty="0"/>
              <a:t>;</a:t>
            </a:r>
            <a:r>
              <a:rPr lang="zh-CN" altLang="zh-CN" sz="2200" dirty="0"/>
              <a:t>③如果游客是一个群体</a:t>
            </a:r>
            <a:r>
              <a:rPr lang="en-US" altLang="zh-CN" sz="2200" dirty="0"/>
              <a:t>,</a:t>
            </a:r>
            <a:r>
              <a:rPr lang="zh-CN" altLang="zh-CN" sz="2200" dirty="0"/>
              <a:t>有领队和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”,</a:t>
            </a:r>
            <a:r>
              <a:rPr lang="zh-CN" altLang="zh-CN" sz="2200" dirty="0"/>
              <a:t>导游要配合领队和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”,</a:t>
            </a:r>
            <a:r>
              <a:rPr lang="zh-CN" altLang="zh-CN" sz="2200" dirty="0"/>
              <a:t>做好为游客服务的工作。</a:t>
            </a:r>
          </a:p>
        </p:txBody>
      </p:sp>
    </p:spTree>
    <p:extLst>
      <p:ext uri="{BB962C8B-B14F-4D97-AF65-F5344CB8AC3E}">
        <p14:creationId xmlns:p14="http://schemas.microsoft.com/office/powerpoint/2010/main" xmlns="" val="34278375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41776166"/>
              </p:ext>
            </p:extLst>
          </p:nvPr>
        </p:nvGraphicFramePr>
        <p:xfrm>
          <a:off x="508000" y="980728"/>
          <a:ext cx="8128000" cy="854163"/>
        </p:xfrm>
        <a:graphic>
          <a:graphicData uri="http://schemas.openxmlformats.org/presentationml/2006/ole">
            <p:oleObj spid="_x0000_s7212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43680"/>
            <a:ext cx="252024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做导游的基本</a:t>
            </a:r>
            <a:r>
              <a:rPr lang="zh-CN" altLang="zh-CN" sz="2200" dirty="0" smtClean="0"/>
              <a:t>要求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63379452"/>
              </p:ext>
            </p:extLst>
          </p:nvPr>
        </p:nvGraphicFramePr>
        <p:xfrm>
          <a:off x="508000" y="2073055"/>
          <a:ext cx="8128000" cy="4812329"/>
        </p:xfrm>
        <a:graphic>
          <a:graphicData uri="http://schemas.openxmlformats.org/presentationml/2006/ole">
            <p:oleObj spid="_x0000_s7213" name="文档" r:id="rId6" imgW="3921955" imgH="232191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361341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69585"/>
            <a:ext cx="805380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/>
              <a:t>                                                                                            </a:t>
            </a:r>
            <a:r>
              <a:rPr lang="zh-CN" altLang="zh-CN" sz="2200" dirty="0" smtClean="0"/>
              <a:t>续</a:t>
            </a:r>
            <a:r>
              <a:rPr lang="zh-CN" altLang="zh-CN" sz="2200" dirty="0"/>
              <a:t>表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722628420"/>
              </p:ext>
            </p:extLst>
          </p:nvPr>
        </p:nvGraphicFramePr>
        <p:xfrm>
          <a:off x="508000" y="1629488"/>
          <a:ext cx="8128000" cy="6480032"/>
        </p:xfrm>
        <a:graphic>
          <a:graphicData uri="http://schemas.openxmlformats.org/presentationml/2006/ole">
            <p:oleObj spid="_x0000_s8215" name="文档" r:id="rId5" imgW="3921955" imgH="312720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022446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读下列材料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　一个</a:t>
            </a:r>
            <a:r>
              <a:rPr lang="en-US" altLang="zh-CN" sz="2200" dirty="0"/>
              <a:t>23</a:t>
            </a:r>
            <a:r>
              <a:rPr lang="zh-CN" altLang="zh-CN" sz="2200" dirty="0"/>
              <a:t>人的新加坡旅行团在</a:t>
            </a:r>
            <a:r>
              <a:rPr lang="en-US" altLang="zh-CN" sz="2200" dirty="0"/>
              <a:t>n</a:t>
            </a:r>
            <a:r>
              <a:rPr lang="zh-CN" altLang="zh-CN" sz="2200" dirty="0"/>
              <a:t>市由王小姐负责接待。午后参观某寺后</a:t>
            </a:r>
            <a:r>
              <a:rPr lang="en-US" altLang="zh-CN" sz="2200" dirty="0"/>
              <a:t>,</a:t>
            </a:r>
            <a:r>
              <a:rPr lang="zh-CN" altLang="zh-CN" sz="2200" dirty="0"/>
              <a:t>王小姐向大家介绍本地一家新开业的珍珠馆</a:t>
            </a:r>
            <a:r>
              <a:rPr lang="en-US" altLang="zh-CN" sz="2200" dirty="0"/>
              <a:t>,</a:t>
            </a:r>
            <a:r>
              <a:rPr lang="zh-CN" altLang="zh-CN" sz="2200" dirty="0"/>
              <a:t>她说</a:t>
            </a:r>
            <a:r>
              <a:rPr lang="en-US" altLang="zh-CN" sz="2200" dirty="0"/>
              <a:t>:“</a:t>
            </a:r>
            <a:r>
              <a:rPr lang="zh-CN" altLang="zh-CN" sz="2200" dirty="0"/>
              <a:t>店主是我好友</a:t>
            </a:r>
            <a:r>
              <a:rPr lang="en-US" altLang="zh-CN" sz="2200" dirty="0"/>
              <a:t>,</a:t>
            </a:r>
            <a:r>
              <a:rPr lang="zh-CN" altLang="zh-CN" sz="2200" dirty="0"/>
              <a:t>保证价廉物美。</a:t>
            </a:r>
            <a:r>
              <a:rPr lang="en-US" altLang="zh-CN" sz="2200" dirty="0"/>
              <a:t>”</a:t>
            </a:r>
            <a:r>
              <a:rPr lang="zh-CN" altLang="zh-CN" sz="2200" dirty="0"/>
              <a:t>在珍珠馆</a:t>
            </a:r>
            <a:r>
              <a:rPr lang="en-US" altLang="zh-CN" sz="2200" dirty="0"/>
              <a:t>,</a:t>
            </a:r>
            <a:r>
              <a:rPr lang="zh-CN" altLang="zh-CN" sz="2200" dirty="0"/>
              <a:t>一位姓朱的女士对标价</a:t>
            </a:r>
            <a:r>
              <a:rPr lang="en-US" altLang="zh-CN" sz="2200" dirty="0"/>
              <a:t>4 000</a:t>
            </a:r>
            <a:r>
              <a:rPr lang="zh-CN" altLang="zh-CN" sz="2200" dirty="0"/>
              <a:t>元的珍珠项链产生兴趣</a:t>
            </a:r>
            <a:r>
              <a:rPr lang="en-US" altLang="zh-CN" sz="2200" dirty="0"/>
              <a:t>,</a:t>
            </a:r>
            <a:r>
              <a:rPr lang="zh-CN" altLang="zh-CN" sz="2200" dirty="0"/>
              <a:t>王小姐立即主动介绍识别真假珍珠的方法</a:t>
            </a:r>
            <a:r>
              <a:rPr lang="en-US" altLang="zh-CN" sz="2200" dirty="0"/>
              <a:t>,</a:t>
            </a:r>
            <a:r>
              <a:rPr lang="zh-CN" altLang="zh-CN" sz="2200" dirty="0"/>
              <a:t>并为其讨价还价</a:t>
            </a:r>
            <a:r>
              <a:rPr lang="en-US" altLang="zh-CN" sz="2200" dirty="0"/>
              <a:t>,</a:t>
            </a:r>
            <a:r>
              <a:rPr lang="zh-CN" altLang="zh-CN" sz="2200" dirty="0"/>
              <a:t>最终以</a:t>
            </a:r>
            <a:r>
              <a:rPr lang="en-US" altLang="zh-CN" sz="2200" dirty="0"/>
              <a:t>900</a:t>
            </a:r>
            <a:r>
              <a:rPr lang="zh-CN" altLang="zh-CN" sz="2200" dirty="0"/>
              <a:t>元成交。下午四点</a:t>
            </a:r>
            <a:r>
              <a:rPr lang="en-US" altLang="zh-CN" sz="2200" dirty="0"/>
              <a:t>,</a:t>
            </a:r>
            <a:r>
              <a:rPr lang="zh-CN" altLang="zh-CN" sz="2200" dirty="0"/>
              <a:t>旅行团游览某景点</a:t>
            </a:r>
            <a:r>
              <a:rPr lang="en-US" altLang="zh-CN" sz="2200" dirty="0"/>
              <a:t>,</a:t>
            </a:r>
            <a:r>
              <a:rPr lang="zh-CN" altLang="zh-CN" sz="2200" dirty="0"/>
              <a:t>因景点即将关门</a:t>
            </a:r>
            <a:r>
              <a:rPr lang="en-US" altLang="zh-CN" sz="2200" dirty="0"/>
              <a:t>,</a:t>
            </a:r>
            <a:r>
              <a:rPr lang="zh-CN" altLang="zh-CN" sz="2200" dirty="0"/>
              <a:t>大家匆匆摄影留念后离去</a:t>
            </a:r>
            <a:r>
              <a:rPr lang="en-US" altLang="zh-CN" sz="2200" dirty="0"/>
              <a:t>,</a:t>
            </a:r>
            <a:r>
              <a:rPr lang="zh-CN" altLang="zh-CN" sz="2200" dirty="0"/>
              <a:t>在返回饭店途中</a:t>
            </a:r>
            <a:r>
              <a:rPr lang="en-US" altLang="zh-CN" sz="2200" dirty="0"/>
              <a:t>,</a:t>
            </a:r>
            <a:r>
              <a:rPr lang="zh-CN" altLang="zh-CN" sz="2200" dirty="0"/>
              <a:t>数名男士提出去书店购买中国地图</a:t>
            </a:r>
            <a:r>
              <a:rPr lang="en-US" altLang="zh-CN" sz="2200" dirty="0"/>
              <a:t>,</a:t>
            </a:r>
            <a:r>
              <a:rPr lang="zh-CN" altLang="zh-CN" sz="2200" dirty="0"/>
              <a:t>几位女士则希望购买中国烹饪书籍。王小姐表示可以安排。次日出发前</a:t>
            </a:r>
            <a:r>
              <a:rPr lang="en-US" altLang="zh-CN" sz="2200" dirty="0"/>
              <a:t>,</a:t>
            </a:r>
            <a:r>
              <a:rPr lang="zh-CN" altLang="zh-CN" sz="2200" dirty="0"/>
              <a:t>朱女士手持昨天所购买项链</a:t>
            </a:r>
            <a:r>
              <a:rPr lang="en-US" altLang="zh-CN" sz="2200" dirty="0"/>
              <a:t>,</a:t>
            </a:r>
            <a:r>
              <a:rPr lang="zh-CN" altLang="zh-CN" sz="2200" dirty="0"/>
              <a:t>要求王小姐帮其退换</a:t>
            </a:r>
            <a:r>
              <a:rPr lang="en-US" altLang="zh-CN" sz="2200" dirty="0"/>
              <a:t>,</a:t>
            </a:r>
            <a:r>
              <a:rPr lang="zh-CN" altLang="zh-CN" sz="2200" dirty="0"/>
              <a:t>说</a:t>
            </a:r>
            <a:r>
              <a:rPr lang="en-US" altLang="zh-CN" sz="2200" dirty="0"/>
              <a:t>:“</a:t>
            </a:r>
            <a:r>
              <a:rPr lang="zh-CN" altLang="zh-CN" sz="2200" dirty="0"/>
              <a:t>一位内行人认定它为残次品。</a:t>
            </a:r>
            <a:r>
              <a:rPr lang="en-US" altLang="zh-CN" sz="2200" dirty="0"/>
              <a:t>”</a:t>
            </a:r>
            <a:r>
              <a:rPr lang="zh-CN" altLang="zh-CN" sz="2200" dirty="0"/>
              <a:t>王表示不能退换。上午参观结束后</a:t>
            </a:r>
            <a:r>
              <a:rPr lang="en-US" altLang="zh-CN" sz="2200" dirty="0"/>
              <a:t>,</a:t>
            </a:r>
            <a:r>
              <a:rPr lang="zh-CN" altLang="zh-CN" sz="2200" dirty="0"/>
              <a:t>她又带全团去一家定点工艺品商店</a:t>
            </a:r>
            <a:r>
              <a:rPr lang="en-US" altLang="zh-CN" sz="2200" dirty="0"/>
              <a:t>,</a:t>
            </a:r>
            <a:r>
              <a:rPr lang="zh-CN" altLang="zh-CN" sz="2200" dirty="0"/>
              <a:t>许多人不感兴趣</a:t>
            </a:r>
            <a:r>
              <a:rPr lang="en-US" altLang="zh-CN" sz="2200" dirty="0"/>
              <a:t>,</a:t>
            </a:r>
            <a:r>
              <a:rPr lang="zh-CN" altLang="zh-CN" sz="2200" dirty="0"/>
              <a:t>只在车内坐着。王小姐恳求说</a:t>
            </a:r>
            <a:r>
              <a:rPr lang="en-US" altLang="zh-CN" sz="2200" dirty="0"/>
              <a:t>:“</a:t>
            </a:r>
            <a:r>
              <a:rPr lang="zh-CN" altLang="zh-CN" sz="2200" dirty="0"/>
              <a:t>大家帮帮忙</a:t>
            </a:r>
            <a:r>
              <a:rPr lang="en-US" altLang="zh-CN" sz="2200" dirty="0"/>
              <a:t>,</a:t>
            </a:r>
            <a:r>
              <a:rPr lang="zh-CN" altLang="zh-CN" sz="2200" dirty="0"/>
              <a:t>不买东西没有关系</a:t>
            </a:r>
            <a:r>
              <a:rPr lang="en-US" altLang="zh-CN" sz="2200" dirty="0"/>
              <a:t>,</a:t>
            </a:r>
            <a:r>
              <a:rPr lang="zh-CN" altLang="zh-CN" sz="2200" dirty="0"/>
              <a:t>进店逛一圈也可以。</a:t>
            </a:r>
            <a:r>
              <a:rPr lang="en-US" altLang="zh-CN" sz="2200" dirty="0"/>
              <a:t>”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943923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06304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于是</a:t>
            </a:r>
            <a:r>
              <a:rPr lang="en-US" altLang="zh-CN" sz="2200" dirty="0"/>
              <a:t>,</a:t>
            </a:r>
            <a:r>
              <a:rPr lang="zh-CN" altLang="zh-CN" sz="2200" dirty="0"/>
              <a:t>一些旅游者才极不情愿地下车进店。下午一点半</a:t>
            </a:r>
            <a:r>
              <a:rPr lang="en-US" altLang="zh-CN" sz="2200" dirty="0"/>
              <a:t>,</a:t>
            </a:r>
            <a:r>
              <a:rPr lang="zh-CN" altLang="zh-CN" sz="2200" dirty="0"/>
              <a:t>赴机场途中</a:t>
            </a:r>
            <a:r>
              <a:rPr lang="en-US" altLang="zh-CN" sz="2200" dirty="0"/>
              <a:t>,</a:t>
            </a:r>
            <a:r>
              <a:rPr lang="zh-CN" altLang="zh-CN" sz="2200" dirty="0"/>
              <a:t>数名旅游者又提起购书一事</a:t>
            </a:r>
            <a:r>
              <a:rPr lang="en-US" altLang="zh-CN" sz="2200" dirty="0"/>
              <a:t>,</a:t>
            </a:r>
            <a:r>
              <a:rPr lang="zh-CN" altLang="zh-CN" sz="2200" dirty="0"/>
              <a:t>王小姐说</a:t>
            </a:r>
            <a:r>
              <a:rPr lang="en-US" altLang="zh-CN" sz="2200" dirty="0"/>
              <a:t>:“</a:t>
            </a:r>
            <a:r>
              <a:rPr lang="zh-CN" altLang="zh-CN" sz="2200" dirty="0"/>
              <a:t>没时间了。</a:t>
            </a:r>
            <a:r>
              <a:rPr lang="en-US" altLang="zh-CN" sz="2200" dirty="0"/>
              <a:t>”</a:t>
            </a:r>
            <a:r>
              <a:rPr lang="zh-CN" altLang="zh-CN" sz="2200" dirty="0"/>
              <a:t>一周后</a:t>
            </a:r>
            <a:r>
              <a:rPr lang="en-US" altLang="zh-CN" sz="2200" dirty="0"/>
              <a:t>,</a:t>
            </a:r>
            <a:r>
              <a:rPr lang="zh-CN" altLang="zh-CN" sz="2200" dirty="0"/>
              <a:t>旅行社接到新加坡组团社发来的传真</a:t>
            </a:r>
            <a:r>
              <a:rPr lang="en-US" altLang="zh-CN" sz="2200" dirty="0"/>
              <a:t>,</a:t>
            </a:r>
            <a:r>
              <a:rPr lang="zh-CN" altLang="zh-CN" sz="2200" dirty="0"/>
              <a:t>声明该社今后若有团队赴</a:t>
            </a:r>
            <a:r>
              <a:rPr lang="en-US" altLang="zh-CN" sz="2200" dirty="0"/>
              <a:t>n</a:t>
            </a:r>
            <a:r>
              <a:rPr lang="zh-CN" altLang="zh-CN" sz="2200" dirty="0"/>
              <a:t>市</a:t>
            </a:r>
            <a:r>
              <a:rPr lang="en-US" altLang="zh-CN" sz="2200" dirty="0"/>
              <a:t>,</a:t>
            </a:r>
            <a:r>
              <a:rPr lang="zh-CN" altLang="zh-CN" sz="2200" dirty="0"/>
              <a:t>不能由王小姐带团。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王小姐在接待该团过程中做错了哪些事</a:t>
            </a:r>
            <a:r>
              <a:rPr lang="en-US" altLang="zh-CN" sz="2200" dirty="0"/>
              <a:t>?</a:t>
            </a:r>
            <a:r>
              <a:rPr lang="zh-CN" altLang="zh-CN" sz="2200" dirty="0"/>
              <a:t>如何正确处理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认真阅读整个事件的来龙去脉</a:t>
            </a:r>
            <a:r>
              <a:rPr lang="en-US" altLang="zh-CN" sz="2200" dirty="0"/>
              <a:t>,</a:t>
            </a:r>
            <a:r>
              <a:rPr lang="zh-CN" altLang="zh-CN" sz="2200" dirty="0"/>
              <a:t>把握旅游活动的主线。购物是游客自愿</a:t>
            </a:r>
            <a:r>
              <a:rPr lang="en-US" altLang="zh-CN" sz="2200" dirty="0"/>
              <a:t>,</a:t>
            </a:r>
            <a:r>
              <a:rPr lang="zh-CN" altLang="zh-CN" sz="2200" dirty="0"/>
              <a:t>并且不能冲淡整个旅游活动的主题</a:t>
            </a:r>
            <a:r>
              <a:rPr lang="en-US" altLang="zh-CN" sz="2200" dirty="0"/>
              <a:t>,</a:t>
            </a:r>
            <a:r>
              <a:rPr lang="zh-CN" altLang="zh-CN" sz="2200" dirty="0"/>
              <a:t>导游有义务指导、陪同游客到指定地点购物和处理买卖纠纷</a:t>
            </a:r>
            <a:r>
              <a:rPr lang="en-US" altLang="zh-CN" sz="2200" dirty="0"/>
              <a:t>,</a:t>
            </a:r>
            <a:r>
              <a:rPr lang="zh-CN" altLang="zh-CN" sz="2200" dirty="0"/>
              <a:t>并不得从中获利。</a:t>
            </a:r>
          </a:p>
        </p:txBody>
      </p:sp>
    </p:spTree>
    <p:extLst>
      <p:ext uri="{BB962C8B-B14F-4D97-AF65-F5344CB8AC3E}">
        <p14:creationId xmlns:p14="http://schemas.microsoft.com/office/powerpoint/2010/main" xmlns="" val="20252810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zh-CN" altLang="zh-CN" sz="2200" dirty="0"/>
              <a:t>错误</a:t>
            </a:r>
            <a:r>
              <a:rPr lang="en-US" altLang="zh-CN" sz="2200" dirty="0"/>
              <a:t>1:</a:t>
            </a:r>
            <a:r>
              <a:rPr lang="zh-CN" altLang="zh-CN" sz="2200" dirty="0"/>
              <a:t>带旅游者到非定点购物商店购物。正确处理</a:t>
            </a:r>
            <a:r>
              <a:rPr lang="en-US" altLang="zh-CN" sz="2200" dirty="0"/>
              <a:t>:</a:t>
            </a:r>
            <a:r>
              <a:rPr lang="zh-CN" altLang="zh-CN" sz="2200" dirty="0"/>
              <a:t>导游带团购物必须前往定点购物商店。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错误</a:t>
            </a:r>
            <a:r>
              <a:rPr lang="en-US" altLang="zh-CN" sz="2200" dirty="0"/>
              <a:t>2:</a:t>
            </a:r>
            <a:r>
              <a:rPr lang="zh-CN" altLang="zh-CN" sz="2200" dirty="0"/>
              <a:t>介绍商品不实事求是。正确处理</a:t>
            </a:r>
            <a:r>
              <a:rPr lang="en-US" altLang="zh-CN" sz="2200" dirty="0"/>
              <a:t>:</a:t>
            </a:r>
            <a:r>
              <a:rPr lang="zh-CN" altLang="zh-CN" sz="2200" dirty="0"/>
              <a:t>导游不能欺骗游客消费或者与经营者串通欺骗游客消费。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错误</a:t>
            </a:r>
            <a:r>
              <a:rPr lang="en-US" altLang="zh-CN" sz="2200" dirty="0"/>
              <a:t>3:</a:t>
            </a:r>
            <a:r>
              <a:rPr lang="zh-CN" altLang="zh-CN" sz="2200" dirty="0"/>
              <a:t>拒绝帮助游客退换商品。正确处理</a:t>
            </a:r>
            <a:r>
              <a:rPr lang="en-US" altLang="zh-CN" sz="2200" dirty="0"/>
              <a:t>:</a:t>
            </a:r>
            <a:r>
              <a:rPr lang="zh-CN" altLang="zh-CN" sz="2200" dirty="0"/>
              <a:t>游客要求退换不满意商品</a:t>
            </a:r>
            <a:r>
              <a:rPr lang="en-US" altLang="zh-CN" sz="2200" dirty="0"/>
              <a:t>,</a:t>
            </a:r>
            <a:r>
              <a:rPr lang="zh-CN" altLang="zh-CN" sz="2200" dirty="0"/>
              <a:t>导游应当满足其要求</a:t>
            </a:r>
            <a:r>
              <a:rPr lang="en-US" altLang="zh-CN" sz="2200" dirty="0"/>
              <a:t>,</a:t>
            </a:r>
            <a:r>
              <a:rPr lang="zh-CN" altLang="zh-CN" sz="2200" dirty="0"/>
              <a:t>尤其是在承诺的情况下。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错误</a:t>
            </a:r>
            <a:r>
              <a:rPr lang="en-US" altLang="zh-CN" sz="2200" dirty="0"/>
              <a:t>4:</a:t>
            </a:r>
            <a:r>
              <a:rPr lang="zh-CN" altLang="zh-CN" sz="2200" dirty="0"/>
              <a:t>多次强制安排购物</a:t>
            </a:r>
            <a:r>
              <a:rPr lang="en-US" altLang="zh-CN" sz="2200" dirty="0"/>
              <a:t>,</a:t>
            </a:r>
            <a:r>
              <a:rPr lang="zh-CN" altLang="zh-CN" sz="2200" dirty="0"/>
              <a:t>影响了正常的游览活动。正确处理</a:t>
            </a:r>
            <a:r>
              <a:rPr lang="en-US" altLang="zh-CN" sz="2200" dirty="0"/>
              <a:t>:</a:t>
            </a:r>
            <a:r>
              <a:rPr lang="zh-CN" altLang="zh-CN" sz="2200" dirty="0"/>
              <a:t>导游不得强制游客消费</a:t>
            </a:r>
            <a:r>
              <a:rPr lang="en-US" altLang="zh-CN" sz="2200" dirty="0"/>
              <a:t>,</a:t>
            </a:r>
            <a:r>
              <a:rPr lang="zh-CN" altLang="zh-CN" sz="2200" dirty="0"/>
              <a:t>从而影响正常游览活动。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拓展延伸撰写导游词的原则有哪些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爱国爱乡情感真</a:t>
            </a:r>
            <a:r>
              <a:rPr lang="en-US" altLang="zh-CN" sz="2200" dirty="0"/>
              <a:t>;</a:t>
            </a:r>
            <a:r>
              <a:rPr lang="zh-CN" altLang="zh-CN" sz="2200" dirty="0"/>
              <a:t>事实准确评价正</a:t>
            </a:r>
            <a:r>
              <a:rPr lang="en-US" altLang="zh-CN" sz="2200" dirty="0"/>
              <a:t>;</a:t>
            </a:r>
            <a:r>
              <a:rPr lang="zh-CN" altLang="zh-CN" sz="2200" dirty="0"/>
              <a:t>语言优美易沟通。</a:t>
            </a:r>
          </a:p>
        </p:txBody>
      </p:sp>
    </p:spTree>
    <p:extLst>
      <p:ext uri="{BB962C8B-B14F-4D97-AF65-F5344CB8AC3E}">
        <p14:creationId xmlns:p14="http://schemas.microsoft.com/office/powerpoint/2010/main" xmlns="" val="428682795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8" name="椭圆 7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9" name="椭圆 8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10" name="椭圆 9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11" name="椭圆 10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下列关于旅游常识的叙述</a:t>
            </a:r>
            <a:r>
              <a:rPr lang="en-US" altLang="zh-CN" sz="2200" dirty="0"/>
              <a:t>,</a:t>
            </a:r>
            <a:r>
              <a:rPr lang="zh-CN" altLang="zh-CN" sz="2200" dirty="0"/>
              <a:t>正确的是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外出旅游就是为了自由自在地消遣</a:t>
            </a:r>
            <a:r>
              <a:rPr lang="en-US" altLang="zh-CN" sz="2200" dirty="0"/>
              <a:t>,</a:t>
            </a:r>
            <a:r>
              <a:rPr lang="zh-CN" altLang="zh-CN" sz="2200" dirty="0"/>
              <a:t>单独出游最佳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出游前物品准备得越多越好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为了离开喧嚣的游人</a:t>
            </a:r>
            <a:r>
              <a:rPr lang="en-US" altLang="zh-CN" sz="2200" dirty="0"/>
              <a:t>,</a:t>
            </a:r>
            <a:r>
              <a:rPr lang="zh-CN" altLang="zh-CN" sz="2200" dirty="0"/>
              <a:t>从没有道路的地方登山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旅游时</a:t>
            </a:r>
            <a:r>
              <a:rPr lang="en-US" altLang="zh-CN" sz="2200" dirty="0"/>
              <a:t>,</a:t>
            </a:r>
            <a:r>
              <a:rPr lang="zh-CN" altLang="zh-CN" sz="2200" dirty="0"/>
              <a:t>不随意接受别人送给的食品和饮料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外出旅游</a:t>
            </a:r>
            <a:r>
              <a:rPr lang="en-US" altLang="zh-CN" sz="2200" dirty="0"/>
              <a:t>,</a:t>
            </a:r>
            <a:r>
              <a:rPr lang="zh-CN" altLang="zh-CN" sz="2200" dirty="0"/>
              <a:t>结伴出游最为安全</a:t>
            </a:r>
            <a:r>
              <a:rPr lang="en-US" altLang="zh-CN" sz="2200" dirty="0"/>
              <a:t>;</a:t>
            </a:r>
            <a:r>
              <a:rPr lang="zh-CN" altLang="zh-CN" sz="2200" dirty="0"/>
              <a:t>出游应准备必需的物品</a:t>
            </a:r>
            <a:r>
              <a:rPr lang="en-US" altLang="zh-CN" sz="2200" dirty="0"/>
              <a:t>,</a:t>
            </a:r>
            <a:r>
              <a:rPr lang="zh-CN" altLang="zh-CN" sz="2200" dirty="0"/>
              <a:t>适量即可</a:t>
            </a:r>
            <a:r>
              <a:rPr lang="en-US" altLang="zh-CN" sz="2200" dirty="0"/>
              <a:t>,</a:t>
            </a:r>
            <a:r>
              <a:rPr lang="zh-CN" altLang="zh-CN" sz="2200" dirty="0"/>
              <a:t>不必需的不需要准备</a:t>
            </a:r>
            <a:r>
              <a:rPr lang="en-US" altLang="zh-CN" sz="2200" dirty="0"/>
              <a:t>;</a:t>
            </a:r>
            <a:r>
              <a:rPr lang="zh-CN" altLang="zh-CN" sz="2200" dirty="0"/>
              <a:t>登山时为了自身的安全</a:t>
            </a:r>
            <a:r>
              <a:rPr lang="en-US" altLang="zh-CN" sz="2200" dirty="0"/>
              <a:t>,</a:t>
            </a:r>
            <a:r>
              <a:rPr lang="zh-CN" altLang="zh-CN" sz="2200" dirty="0"/>
              <a:t>不要随意从没有道路的地方登山。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zh-CN" dirty="0"/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91306709"/>
              </p:ext>
            </p:extLst>
          </p:nvPr>
        </p:nvGraphicFramePr>
        <p:xfrm>
          <a:off x="508000" y="1256344"/>
          <a:ext cx="8128000" cy="5052976"/>
        </p:xfrm>
        <a:graphic>
          <a:graphicData uri="http://schemas.openxmlformats.org/presentationml/2006/ole">
            <p:oleObj spid="_x0000_s2071" name="文档" r:id="rId3" imgW="3998243" imgH="248535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5930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下列做法正确的是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遇到雷雨天气时可以躲到孤立的山包中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遇到泥石流或山洪时</a:t>
            </a:r>
            <a:r>
              <a:rPr lang="en-US" altLang="zh-CN" sz="2200" dirty="0"/>
              <a:t>,</a:t>
            </a:r>
            <a:r>
              <a:rPr lang="zh-CN" altLang="zh-CN" sz="2200" dirty="0"/>
              <a:t>应沿山谷向下逃跑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在森林公园内野炊</a:t>
            </a:r>
            <a:r>
              <a:rPr lang="en-US" altLang="zh-CN" sz="2200" dirty="0"/>
              <a:t>,</a:t>
            </a:r>
            <a:r>
              <a:rPr lang="zh-CN" altLang="zh-CN" sz="2200" dirty="0"/>
              <a:t>品尝野味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在血吸虫疫区应避免接触天然水体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遇雷雨天气</a:t>
            </a:r>
            <a:r>
              <a:rPr lang="en-US" altLang="zh-CN" sz="2200" dirty="0"/>
              <a:t>,</a:t>
            </a:r>
            <a:r>
              <a:rPr lang="zh-CN" altLang="zh-CN" sz="2200" dirty="0"/>
              <a:t>应避开孤立的山包</a:t>
            </a:r>
            <a:r>
              <a:rPr lang="en-US" altLang="zh-CN" sz="2200" dirty="0"/>
              <a:t>,</a:t>
            </a:r>
            <a:r>
              <a:rPr lang="zh-CN" altLang="zh-CN" sz="2200" dirty="0"/>
              <a:t>以防被雷击</a:t>
            </a:r>
            <a:r>
              <a:rPr lang="en-US" altLang="zh-CN" sz="2200" dirty="0"/>
              <a:t>;</a:t>
            </a:r>
            <a:r>
              <a:rPr lang="zh-CN" altLang="zh-CN" sz="2200" dirty="0"/>
              <a:t>遇到泥石流或山洪时应向远离泥石流或山洪的地势高处躲避</a:t>
            </a:r>
            <a:r>
              <a:rPr lang="en-US" altLang="zh-CN" sz="2200" dirty="0"/>
              <a:t>;</a:t>
            </a:r>
            <a:r>
              <a:rPr lang="zh-CN" altLang="zh-CN" sz="2200" dirty="0"/>
              <a:t>在森林公园内野炊</a:t>
            </a:r>
            <a:r>
              <a:rPr lang="en-US" altLang="zh-CN" sz="2200" dirty="0"/>
              <a:t>,</a:t>
            </a:r>
            <a:r>
              <a:rPr lang="zh-CN" altLang="zh-CN" sz="2200" dirty="0"/>
              <a:t>既破坏了生态环境</a:t>
            </a:r>
            <a:r>
              <a:rPr lang="en-US" altLang="zh-CN" sz="2200" dirty="0"/>
              <a:t>,</a:t>
            </a:r>
            <a:r>
              <a:rPr lang="zh-CN" altLang="zh-CN" sz="2200" dirty="0"/>
              <a:t>污染了大气</a:t>
            </a:r>
            <a:r>
              <a:rPr lang="en-US" altLang="zh-CN" sz="2200" dirty="0"/>
              <a:t>,</a:t>
            </a:r>
            <a:r>
              <a:rPr lang="zh-CN" altLang="zh-CN" sz="2200" dirty="0"/>
              <a:t>也易引发火灾</a:t>
            </a:r>
            <a:r>
              <a:rPr lang="en-US" altLang="zh-CN" sz="2200" dirty="0"/>
              <a:t>;</a:t>
            </a:r>
            <a:r>
              <a:rPr lang="zh-CN" altLang="zh-CN" sz="2200" dirty="0"/>
              <a:t>在疫病区应注意自我保护。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37023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导游要充分把握的景区基本情况有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①地形　②区位　③环境　④生态　⑤历史　⑥文化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⑦风俗民情　⑧</a:t>
            </a:r>
            <a:r>
              <a:rPr lang="zh-CN" altLang="zh-CN" sz="2200" dirty="0" smtClean="0"/>
              <a:t>负责人</a:t>
            </a:r>
            <a:endParaRPr lang="en-US" altLang="zh-CN" sz="2200" dirty="0" smtClean="0"/>
          </a:p>
          <a:p>
            <a:pPr>
              <a:lnSpc>
                <a:spcPct val="120000"/>
              </a:lnSpc>
            </a:pPr>
            <a:r>
              <a:rPr lang="en-US" altLang="zh-CN" sz="2200" dirty="0" smtClean="0"/>
              <a:t>A</a:t>
            </a:r>
            <a:r>
              <a:rPr lang="en-US" altLang="zh-CN" sz="2200" dirty="0"/>
              <a:t>.</a:t>
            </a:r>
            <a:r>
              <a:rPr lang="zh-CN" altLang="zh-CN" sz="2200" dirty="0"/>
              <a:t>①②③④⑤⑥⑦</a:t>
            </a:r>
            <a:r>
              <a:rPr lang="en-US" altLang="zh-CN" sz="2200" dirty="0"/>
              <a:t>	B.</a:t>
            </a:r>
            <a:r>
              <a:rPr lang="zh-CN" altLang="zh-CN" sz="2200" dirty="0"/>
              <a:t>①②③④⑧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④⑤⑥⑦⑧</a:t>
            </a:r>
            <a:r>
              <a:rPr lang="en-US" altLang="zh-CN" sz="2200" dirty="0"/>
              <a:t>	</a:t>
            </a:r>
            <a:r>
              <a:rPr lang="en-US" altLang="zh-CN" sz="2200" dirty="0" smtClean="0"/>
              <a:t>            D</a:t>
            </a:r>
            <a:r>
              <a:rPr lang="en-US" altLang="zh-CN" sz="2200" dirty="0"/>
              <a:t>.</a:t>
            </a:r>
            <a:r>
              <a:rPr lang="zh-CN" altLang="zh-CN" sz="2200" dirty="0"/>
              <a:t>①②⑤⑦⑧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对于导游</a:t>
            </a:r>
            <a:r>
              <a:rPr lang="en-US" altLang="zh-CN" sz="2200" dirty="0"/>
              <a:t>,</a:t>
            </a:r>
            <a:r>
              <a:rPr lang="zh-CN" altLang="zh-CN" sz="2200" dirty="0"/>
              <a:t>应充分把握景区的基本情况</a:t>
            </a:r>
            <a:r>
              <a:rPr lang="en-US" altLang="zh-CN" sz="2200" dirty="0"/>
              <a:t>,</a:t>
            </a:r>
            <a:r>
              <a:rPr lang="zh-CN" altLang="zh-CN" sz="2200" dirty="0"/>
              <a:t>对于地形、区位、环境、生态、历史、文化、风俗民情等都要娴熟于心。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A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406739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作为导游</a:t>
            </a:r>
            <a:r>
              <a:rPr lang="en-US" altLang="zh-CN" sz="2200" dirty="0"/>
              <a:t>,</a:t>
            </a:r>
            <a:r>
              <a:rPr lang="zh-CN" altLang="zh-CN" sz="2200" dirty="0"/>
              <a:t>岗位职责是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游客的领队</a:t>
            </a:r>
            <a:r>
              <a:rPr lang="en-US" altLang="zh-CN" sz="2200" dirty="0"/>
              <a:t>	</a:t>
            </a:r>
            <a:r>
              <a:rPr lang="en-US" altLang="zh-CN" sz="2200" dirty="0" smtClean="0"/>
              <a:t>            B</a:t>
            </a:r>
            <a:r>
              <a:rPr lang="en-US" altLang="zh-CN" sz="2200" dirty="0"/>
              <a:t>.</a:t>
            </a:r>
            <a:r>
              <a:rPr lang="zh-CN" altLang="zh-CN" sz="2200" dirty="0"/>
              <a:t>为游客服务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游客的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	D.</a:t>
            </a:r>
            <a:r>
              <a:rPr lang="zh-CN" altLang="zh-CN" sz="2200" dirty="0"/>
              <a:t>以上均不对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作为导游</a:t>
            </a:r>
            <a:r>
              <a:rPr lang="en-US" altLang="zh-CN" sz="2200" dirty="0"/>
              <a:t>,</a:t>
            </a:r>
            <a:r>
              <a:rPr lang="zh-CN" altLang="zh-CN" sz="2200" dirty="0"/>
              <a:t>岗位职责是为游客服务。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7418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下列选项中</a:t>
            </a:r>
            <a:r>
              <a:rPr lang="en-US" altLang="zh-CN" sz="2200" dirty="0"/>
              <a:t>,</a:t>
            </a:r>
            <a:r>
              <a:rPr lang="zh-CN" altLang="zh-CN" sz="2200" dirty="0"/>
              <a:t>不是当好一名导游所必须具备的是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 smtClean="0"/>
              <a:t>A</a:t>
            </a:r>
            <a:r>
              <a:rPr lang="en-US" altLang="zh-CN" sz="2200" dirty="0"/>
              <a:t>.</a:t>
            </a:r>
            <a:r>
              <a:rPr lang="zh-CN" altLang="zh-CN" sz="2200" dirty="0"/>
              <a:t>好的导游词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良好的仪表和精神风貌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幽默风趣的讲解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高质量的旅游景观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好的导游词、良好的仪表和精神风貌、幽默风趣的讲解都可以提高导游的服务水平。而旅游景观都具有美的价值</a:t>
            </a:r>
            <a:r>
              <a:rPr lang="en-US" altLang="zh-CN" sz="2200" dirty="0"/>
              <a:t>,</a:t>
            </a:r>
            <a:r>
              <a:rPr lang="zh-CN" altLang="zh-CN" sz="2200" dirty="0"/>
              <a:t>各有其特色</a:t>
            </a:r>
            <a:r>
              <a:rPr lang="en-US" altLang="zh-CN" sz="2200" dirty="0"/>
              <a:t>,</a:t>
            </a:r>
            <a:r>
              <a:rPr lang="zh-CN" altLang="zh-CN" sz="2200" dirty="0"/>
              <a:t>与导游本身的素质无关。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28353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阅读材料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　暑假期间</a:t>
            </a:r>
            <a:r>
              <a:rPr lang="en-US" altLang="zh-CN" sz="2200" dirty="0"/>
              <a:t>,</a:t>
            </a:r>
            <a:r>
              <a:rPr lang="zh-CN" altLang="zh-CN" sz="2200" dirty="0"/>
              <a:t>小明因向往大漠戈壁风光</a:t>
            </a:r>
            <a:r>
              <a:rPr lang="en-US" altLang="zh-CN" sz="2200" dirty="0"/>
              <a:t>,</a:t>
            </a:r>
            <a:r>
              <a:rPr lang="zh-CN" altLang="zh-CN" sz="2200" dirty="0"/>
              <a:t>报名参加了某旅行社组织的主题为</a:t>
            </a:r>
            <a:r>
              <a:rPr lang="en-US" altLang="zh-CN" sz="2200" dirty="0"/>
              <a:t>“</a:t>
            </a:r>
            <a:r>
              <a:rPr lang="zh-CN" altLang="zh-CN" sz="2200" dirty="0"/>
              <a:t>大漠探险游</a:t>
            </a:r>
            <a:r>
              <a:rPr lang="en-US" altLang="zh-CN" sz="2200" dirty="0"/>
              <a:t>”</a:t>
            </a:r>
            <a:r>
              <a:rPr lang="zh-CN" altLang="zh-CN" sz="2200" dirty="0"/>
              <a:t>的旅游活动</a:t>
            </a:r>
            <a:r>
              <a:rPr lang="en-US" altLang="zh-CN" sz="2200" dirty="0"/>
              <a:t>,</a:t>
            </a:r>
            <a:r>
              <a:rPr lang="zh-CN" altLang="zh-CN" sz="2200" dirty="0"/>
              <a:t>活动中计划安排一次沙漠野外露营活动。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该旅游团队在沙漠中探险旅游时</a:t>
            </a:r>
            <a:r>
              <a:rPr lang="en-US" altLang="zh-CN" sz="2200" dirty="0"/>
              <a:t>,</a:t>
            </a:r>
            <a:r>
              <a:rPr lang="zh-CN" altLang="zh-CN" sz="2200" dirty="0"/>
              <a:t>面对紧急情况</a:t>
            </a:r>
            <a:r>
              <a:rPr lang="en-US" altLang="zh-CN" sz="2200" dirty="0"/>
              <a:t>,</a:t>
            </a:r>
            <a:r>
              <a:rPr lang="zh-CN" altLang="zh-CN" sz="2200" dirty="0"/>
              <a:t>最应体现出的是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团结互助</a:t>
            </a:r>
            <a:r>
              <a:rPr lang="en-US" altLang="zh-CN" sz="2200" dirty="0"/>
              <a:t>	B.</a:t>
            </a:r>
            <a:r>
              <a:rPr lang="zh-CN" altLang="zh-CN" sz="2200" dirty="0"/>
              <a:t>各自为政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相互防范</a:t>
            </a:r>
            <a:r>
              <a:rPr lang="en-US" altLang="zh-CN" sz="2200" dirty="0"/>
              <a:t>	D.</a:t>
            </a:r>
            <a:r>
              <a:rPr lang="zh-CN" altLang="zh-CN" sz="2200" dirty="0"/>
              <a:t>各显神通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该旅行团成员中</a:t>
            </a:r>
            <a:r>
              <a:rPr lang="en-US" altLang="zh-CN" sz="2200" dirty="0"/>
              <a:t>,</a:t>
            </a:r>
            <a:r>
              <a:rPr lang="zh-CN" altLang="zh-CN" sz="2200" dirty="0"/>
              <a:t>几乎人人都准备了墨镜、遮阳帽和防晒霜等物品</a:t>
            </a:r>
            <a:r>
              <a:rPr lang="en-US" altLang="zh-CN" sz="2200" dirty="0"/>
              <a:t>,</a:t>
            </a:r>
            <a:r>
              <a:rPr lang="zh-CN" altLang="zh-CN" sz="2200" dirty="0"/>
              <a:t>这样的准备有必要吗</a:t>
            </a:r>
            <a:r>
              <a:rPr lang="en-US" altLang="zh-CN" sz="2200" dirty="0"/>
              <a:t>?</a:t>
            </a:r>
            <a:r>
              <a:rPr lang="zh-CN" altLang="zh-CN" sz="2200" dirty="0"/>
              <a:t>为什么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因是暑假期间</a:t>
            </a:r>
            <a:r>
              <a:rPr lang="en-US" altLang="zh-CN" sz="2200" dirty="0"/>
              <a:t>,</a:t>
            </a:r>
            <a:r>
              <a:rPr lang="zh-CN" altLang="zh-CN" sz="2200" dirty="0"/>
              <a:t>小明此行只准备了简单的夏季衣物</a:t>
            </a:r>
            <a:r>
              <a:rPr lang="en-US" altLang="zh-CN" sz="2200" dirty="0"/>
              <a:t>,</a:t>
            </a:r>
            <a:r>
              <a:rPr lang="zh-CN" altLang="zh-CN" sz="2200" dirty="0"/>
              <a:t>导游检查发现后</a:t>
            </a:r>
            <a:r>
              <a:rPr lang="en-US" altLang="zh-CN" sz="2200" dirty="0"/>
              <a:t>,</a:t>
            </a:r>
            <a:r>
              <a:rPr lang="zh-CN" altLang="zh-CN" sz="2200" dirty="0"/>
              <a:t>应如何对待这种情况</a:t>
            </a:r>
            <a:r>
              <a:rPr lang="en-US" altLang="zh-CN" sz="2200" dirty="0"/>
              <a:t>?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69667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本题主要考查旅游常识。大漠探险具有一定的危险性</a:t>
            </a:r>
            <a:r>
              <a:rPr lang="en-US" altLang="zh-CN" sz="2200" dirty="0"/>
              <a:t>,</a:t>
            </a:r>
            <a:r>
              <a:rPr lang="zh-CN" altLang="zh-CN" sz="2200" dirty="0"/>
              <a:t>因此旅游团成员首先应有团队精神</a:t>
            </a:r>
            <a:r>
              <a:rPr lang="en-US" altLang="zh-CN" sz="2200" dirty="0"/>
              <a:t>,</a:t>
            </a:r>
            <a:r>
              <a:rPr lang="zh-CN" altLang="zh-CN" sz="2200" dirty="0"/>
              <a:t>互谅互助</a:t>
            </a:r>
            <a:r>
              <a:rPr lang="en-US" altLang="zh-CN" sz="2200" dirty="0"/>
              <a:t>;</a:t>
            </a:r>
            <a:r>
              <a:rPr lang="zh-CN" altLang="zh-CN" sz="2200" dirty="0"/>
              <a:t>我国西北大漠主要以温带大陆性气候为主</a:t>
            </a:r>
            <a:r>
              <a:rPr lang="en-US" altLang="zh-CN" sz="2200" dirty="0"/>
              <a:t>,</a:t>
            </a:r>
            <a:r>
              <a:rPr lang="zh-CN" altLang="zh-CN" sz="2200" dirty="0"/>
              <a:t>夏季白天高温炎热</a:t>
            </a:r>
            <a:r>
              <a:rPr lang="en-US" altLang="zh-CN" sz="2200" dirty="0"/>
              <a:t>,</a:t>
            </a:r>
            <a:r>
              <a:rPr lang="zh-CN" altLang="zh-CN" sz="2200" dirty="0"/>
              <a:t>光照强烈</a:t>
            </a:r>
            <a:r>
              <a:rPr lang="en-US" altLang="zh-CN" sz="2200" dirty="0"/>
              <a:t>,</a:t>
            </a:r>
            <a:r>
              <a:rPr lang="zh-CN" altLang="zh-CN" sz="2200" dirty="0"/>
              <a:t>而到了夜晚温度下降很多</a:t>
            </a:r>
            <a:r>
              <a:rPr lang="en-US" altLang="zh-CN" sz="2200" dirty="0"/>
              <a:t>,</a:t>
            </a:r>
            <a:r>
              <a:rPr lang="zh-CN" altLang="zh-CN" sz="2200" dirty="0"/>
              <a:t>应注意防晒、防寒。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(1)A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有必要。沙漠地区夏季白天高温炎热</a:t>
            </a:r>
            <a:r>
              <a:rPr lang="en-US" altLang="zh-CN" sz="2200" dirty="0"/>
              <a:t>,</a:t>
            </a:r>
            <a:r>
              <a:rPr lang="zh-CN" altLang="zh-CN" sz="2200" dirty="0"/>
              <a:t>光照强烈</a:t>
            </a:r>
            <a:r>
              <a:rPr lang="en-US" altLang="zh-CN" sz="2200" dirty="0"/>
              <a:t>,</a:t>
            </a:r>
            <a:r>
              <a:rPr lang="zh-CN" altLang="zh-CN" sz="2200" dirty="0"/>
              <a:t>因此应做好遮挡阳光、防晒的物品准备。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导游应委婉地对小明讲清楚</a:t>
            </a:r>
            <a:r>
              <a:rPr lang="en-US" altLang="zh-CN" sz="2200" dirty="0"/>
              <a:t>,</a:t>
            </a:r>
            <a:r>
              <a:rPr lang="zh-CN" altLang="zh-CN" sz="2200" dirty="0"/>
              <a:t>沙漠地区昼夜温差很大</a:t>
            </a:r>
            <a:r>
              <a:rPr lang="en-US" altLang="zh-CN" sz="2200" dirty="0"/>
              <a:t>,</a:t>
            </a:r>
            <a:r>
              <a:rPr lang="zh-CN" altLang="zh-CN" sz="2200" dirty="0"/>
              <a:t>夜晚宿营时</a:t>
            </a:r>
            <a:r>
              <a:rPr lang="en-US" altLang="zh-CN" sz="2200" dirty="0"/>
              <a:t>,</a:t>
            </a:r>
            <a:r>
              <a:rPr lang="zh-CN" altLang="zh-CN" sz="2200" dirty="0"/>
              <a:t>气温会下降很多</a:t>
            </a:r>
            <a:r>
              <a:rPr lang="en-US" altLang="zh-CN" sz="2200" dirty="0"/>
              <a:t>,</a:t>
            </a:r>
            <a:r>
              <a:rPr lang="zh-CN" altLang="zh-CN" sz="2200" dirty="0"/>
              <a:t>应带一些防寒的衣物。</a:t>
            </a:r>
          </a:p>
        </p:txBody>
      </p:sp>
    </p:spTree>
    <p:extLst>
      <p:ext uri="{BB962C8B-B14F-4D97-AF65-F5344CB8AC3E}">
        <p14:creationId xmlns:p14="http://schemas.microsoft.com/office/powerpoint/2010/main" xmlns="" val="227945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一、旅游常识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结伴出游</a:t>
            </a:r>
            <a:r>
              <a:rPr lang="en-US" altLang="zh-CN" sz="2200" dirty="0"/>
              <a:t>,</a:t>
            </a:r>
            <a:r>
              <a:rPr lang="zh-CN" altLang="zh-CN" sz="2200" dirty="0"/>
              <a:t>要有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团队</a:t>
            </a:r>
            <a:r>
              <a:rPr lang="zh-CN" altLang="zh-CN" sz="2200" dirty="0"/>
              <a:t>精神</a:t>
            </a:r>
            <a:r>
              <a:rPr lang="en-US" altLang="zh-CN" sz="2200" dirty="0"/>
              <a:t>,</a:t>
            </a:r>
            <a:r>
              <a:rPr lang="zh-CN" altLang="zh-CN" sz="2200" dirty="0"/>
              <a:t>即甘苦与共、互谅互助。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学会在野外活动中自我保护。</a:t>
            </a:r>
          </a:p>
        </p:txBody>
      </p:sp>
      <p:sp>
        <p:nvSpPr>
          <p:cNvPr id="5" name="矩形 4"/>
          <p:cNvSpPr/>
          <p:nvPr/>
        </p:nvSpPr>
        <p:spPr>
          <a:xfrm>
            <a:off x="2555776" y="1540425"/>
            <a:ext cx="583200" cy="2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36304077"/>
              </p:ext>
            </p:extLst>
          </p:nvPr>
        </p:nvGraphicFramePr>
        <p:xfrm>
          <a:off x="508000" y="2409825"/>
          <a:ext cx="8128000" cy="4043363"/>
        </p:xfrm>
        <a:graphic>
          <a:graphicData uri="http://schemas.openxmlformats.org/presentationml/2006/ole">
            <p:oleObj spid="_x0000_s1049" name="文档" r:id="rId4" imgW="3907921" imgH="1945011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2987824" y="2519751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7337994" y="2969294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241650" y="3405248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4932040" y="3405248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5436096" y="3857002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3727232" y="4293096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3961447" y="4742958"/>
            <a:ext cx="5040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1551732" y="5187634"/>
            <a:ext cx="1004043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5710374"/>
            <a:ext cx="275588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要善于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社会交往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sp>
        <p:nvSpPr>
          <p:cNvPr id="17" name="矩形 16"/>
          <p:cNvSpPr/>
          <p:nvPr/>
        </p:nvSpPr>
        <p:spPr>
          <a:xfrm>
            <a:off x="1658140" y="5800600"/>
            <a:ext cx="1119600" cy="280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思考讨论外出旅游登山遇雨时</a:t>
            </a:r>
            <a:r>
              <a:rPr lang="en-US" altLang="zh-CN" sz="2200" dirty="0"/>
              <a:t>,</a:t>
            </a:r>
            <a:r>
              <a:rPr lang="zh-CN" altLang="zh-CN" sz="2200" dirty="0"/>
              <a:t>是否可以用雨伞遮雨</a:t>
            </a:r>
            <a:r>
              <a:rPr lang="en-US" altLang="zh-CN" sz="2200" dirty="0"/>
              <a:t>?</a:t>
            </a:r>
            <a:r>
              <a:rPr lang="zh-CN" altLang="zh-CN" sz="2200" dirty="0"/>
              <a:t>为什么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遇雨时在山上不可用雨伞而要用雨衣</a:t>
            </a:r>
            <a:r>
              <a:rPr lang="en-US" altLang="zh-CN" sz="2200" dirty="0"/>
              <a:t>,</a:t>
            </a:r>
            <a:r>
              <a:rPr lang="zh-CN" altLang="zh-CN" sz="2200" dirty="0"/>
              <a:t>这是为避雷电</a:t>
            </a:r>
            <a:r>
              <a:rPr lang="en-US" altLang="zh-CN" sz="2200" dirty="0"/>
              <a:t>,</a:t>
            </a:r>
            <a:r>
              <a:rPr lang="zh-CN" altLang="zh-CN" sz="2200" dirty="0"/>
              <a:t>并防止山上风大连人带伞一起吹跑。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二、导游基础知识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了解景区</a:t>
            </a:r>
            <a:r>
              <a:rPr lang="en-US" altLang="zh-CN" sz="2200" dirty="0"/>
              <a:t>,</a:t>
            </a:r>
            <a:r>
              <a:rPr lang="zh-CN" altLang="zh-CN" sz="2200" dirty="0"/>
              <a:t>熟悉各方面的情况。包括地形、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区位</a:t>
            </a:r>
            <a:r>
              <a:rPr lang="zh-CN" altLang="zh-CN" sz="2200" dirty="0"/>
              <a:t>、环境、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生态</a:t>
            </a:r>
            <a:r>
              <a:rPr lang="zh-CN" altLang="zh-CN" sz="2200" dirty="0"/>
              <a:t>、历史、文化、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风俗民情</a:t>
            </a:r>
            <a:r>
              <a:rPr lang="zh-CN" altLang="zh-CN" sz="2200" dirty="0"/>
              <a:t>等。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尊重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游客</a:t>
            </a:r>
            <a:r>
              <a:rPr lang="en-US" altLang="zh-CN" sz="2200" dirty="0"/>
              <a:t>,</a:t>
            </a:r>
            <a:r>
              <a:rPr lang="zh-CN" altLang="zh-CN" sz="2200" dirty="0"/>
              <a:t>配合领队和</a:t>
            </a:r>
            <a:r>
              <a:rPr lang="en-US" altLang="zh-CN" sz="2200" dirty="0"/>
              <a:t>“</a:t>
            </a:r>
            <a:r>
              <a:rPr lang="zh-CN" altLang="zh-CN" sz="2200" dirty="0"/>
              <a:t>全陪</a:t>
            </a:r>
            <a:r>
              <a:rPr lang="en-US" altLang="zh-CN" sz="2200" dirty="0"/>
              <a:t>”</a:t>
            </a:r>
            <a:r>
              <a:rPr lang="zh-CN" altLang="zh-CN" sz="2200" dirty="0"/>
              <a:t>工作。导游的岗位和职责是为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游客</a:t>
            </a:r>
            <a:r>
              <a:rPr lang="zh-CN" altLang="zh-CN" sz="2200" dirty="0"/>
              <a:t>服务。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注意形象</a:t>
            </a:r>
            <a:r>
              <a:rPr lang="en-US" altLang="zh-CN" sz="2200" dirty="0"/>
              <a:t>,</a:t>
            </a:r>
            <a:r>
              <a:rPr lang="zh-CN" altLang="zh-CN" sz="2200" dirty="0"/>
              <a:t>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诚信</a:t>
            </a:r>
            <a:r>
              <a:rPr lang="zh-CN" altLang="zh-CN" sz="2200" dirty="0"/>
              <a:t>为主要原则。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一视同仁</a:t>
            </a:r>
            <a:r>
              <a:rPr lang="en-US" altLang="zh-CN" sz="2200" dirty="0"/>
              <a:t>,</a:t>
            </a:r>
            <a:r>
              <a:rPr lang="zh-CN" altLang="zh-CN" sz="2200" dirty="0"/>
              <a:t>凡事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讲究分寸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丰富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自我</a:t>
            </a:r>
            <a:r>
              <a:rPr lang="en-US" altLang="zh-CN" sz="2200" dirty="0"/>
              <a:t>,</a:t>
            </a:r>
            <a:r>
              <a:rPr lang="zh-CN" altLang="zh-CN" sz="2200" dirty="0"/>
              <a:t>善解人意。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加强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联系</a:t>
            </a:r>
            <a:r>
              <a:rPr lang="en-US" altLang="zh-CN" sz="2200" dirty="0"/>
              <a:t>,</a:t>
            </a:r>
            <a:r>
              <a:rPr lang="zh-CN" altLang="zh-CN" sz="2200" dirty="0"/>
              <a:t>善始善终。</a:t>
            </a:r>
          </a:p>
        </p:txBody>
      </p:sp>
      <p:sp>
        <p:nvSpPr>
          <p:cNvPr id="4" name="矩形 3"/>
          <p:cNvSpPr/>
          <p:nvPr/>
        </p:nvSpPr>
        <p:spPr>
          <a:xfrm>
            <a:off x="5796136" y="2754067"/>
            <a:ext cx="72008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/>
          <p:cNvSpPr/>
          <p:nvPr/>
        </p:nvSpPr>
        <p:spPr>
          <a:xfrm>
            <a:off x="7463652" y="2754067"/>
            <a:ext cx="72008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2231265" y="3156872"/>
            <a:ext cx="11592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7" name="矩形 6"/>
          <p:cNvSpPr/>
          <p:nvPr/>
        </p:nvSpPr>
        <p:spPr>
          <a:xfrm>
            <a:off x="1381978" y="3560082"/>
            <a:ext cx="57606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7780651" y="3561586"/>
            <a:ext cx="72008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2292658" y="4363470"/>
            <a:ext cx="5832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2547716" y="4769442"/>
            <a:ext cx="1160187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1381978" y="5170475"/>
            <a:ext cx="57606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1381978" y="5574888"/>
            <a:ext cx="57606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9973567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259878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探究点一 旅游</a:t>
            </a:r>
            <a:r>
              <a:rPr lang="zh-CN" altLang="zh-CN" sz="2200" dirty="0" smtClean="0"/>
              <a:t>常识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03125574"/>
              </p:ext>
            </p:extLst>
          </p:nvPr>
        </p:nvGraphicFramePr>
        <p:xfrm>
          <a:off x="508000" y="1412776"/>
          <a:ext cx="8128000" cy="854163"/>
        </p:xfrm>
        <a:graphic>
          <a:graphicData uri="http://schemas.openxmlformats.org/presentationml/2006/ole">
            <p:oleObj spid="_x0000_s3095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88840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2017</a:t>
            </a:r>
            <a:r>
              <a:rPr lang="zh-CN" altLang="zh-CN" sz="2200" dirty="0"/>
              <a:t>年</a:t>
            </a:r>
            <a:r>
              <a:rPr lang="en-US" altLang="zh-CN" sz="2200" dirty="0"/>
              <a:t>5</a:t>
            </a:r>
            <a:r>
              <a:rPr lang="zh-CN" altLang="zh-CN" sz="2200" dirty="0"/>
              <a:t>月</a:t>
            </a:r>
            <a:r>
              <a:rPr lang="en-US" altLang="zh-CN" sz="2200" dirty="0"/>
              <a:t>5</a:t>
            </a:r>
            <a:r>
              <a:rPr lang="zh-CN" altLang="zh-CN" sz="2200" dirty="0"/>
              <a:t>日</a:t>
            </a:r>
            <a:r>
              <a:rPr lang="en-US" altLang="zh-CN" sz="2200" dirty="0"/>
              <a:t>,</a:t>
            </a:r>
            <a:r>
              <a:rPr lang="zh-CN" altLang="zh-CN" sz="2200" dirty="0"/>
              <a:t>五一小长假前后</a:t>
            </a:r>
            <a:r>
              <a:rPr lang="en-US" altLang="zh-CN" sz="2200" dirty="0"/>
              <a:t>,</a:t>
            </a:r>
            <a:r>
              <a:rPr lang="zh-CN" altLang="zh-CN" sz="2200" dirty="0"/>
              <a:t>全国多支户外团队在陕西省宝鸡市太白山进行鳌太穿越活动</a:t>
            </a:r>
            <a:r>
              <a:rPr lang="en-US" altLang="zh-CN" sz="2200" dirty="0"/>
              <a:t>,</a:t>
            </a:r>
            <a:r>
              <a:rPr lang="zh-CN" altLang="zh-CN" sz="2200" dirty="0"/>
              <a:t>遭遇暴风雪。此前失联的</a:t>
            </a:r>
            <a:r>
              <a:rPr lang="en-US" altLang="zh-CN" sz="2200" dirty="0"/>
              <a:t>30</a:t>
            </a:r>
            <a:r>
              <a:rPr lang="zh-CN" altLang="zh-CN" sz="2200" dirty="0"/>
              <a:t>余名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全部找到</a:t>
            </a:r>
            <a:r>
              <a:rPr lang="en-US" altLang="zh-CN" sz="2200" dirty="0"/>
              <a:t>,</a:t>
            </a:r>
            <a:r>
              <a:rPr lang="zh-CN" altLang="zh-CN" sz="2200" dirty="0"/>
              <a:t>其中</a:t>
            </a:r>
            <a:r>
              <a:rPr lang="en-US" altLang="zh-CN" sz="2200" dirty="0"/>
              <a:t>2</a:t>
            </a:r>
            <a:r>
              <a:rPr lang="zh-CN" altLang="zh-CN" sz="2200" dirty="0"/>
              <a:t>位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冻伤</a:t>
            </a:r>
            <a:r>
              <a:rPr lang="en-US" altLang="zh-CN" sz="2200" dirty="0"/>
              <a:t>,3</a:t>
            </a:r>
            <a:r>
              <a:rPr lang="zh-CN" altLang="zh-CN" sz="2200" dirty="0"/>
              <a:t>位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遇难。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外出旅游既是一种文化休闲活动</a:t>
            </a:r>
            <a:r>
              <a:rPr lang="en-US" altLang="zh-CN" sz="2200" dirty="0"/>
              <a:t>,</a:t>
            </a:r>
            <a:r>
              <a:rPr lang="zh-CN" altLang="zh-CN" sz="2200" dirty="0"/>
              <a:t>也是对独立生活和处理问题能力的一种锻炼。学会在野外活动中自我保护非常重要。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984250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外出旅游应具备什么样的能力和精神品格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①结伴出游</a:t>
            </a:r>
            <a:r>
              <a:rPr lang="en-US" altLang="zh-CN" sz="2200" dirty="0"/>
              <a:t>,</a:t>
            </a:r>
            <a:r>
              <a:rPr lang="zh-CN" altLang="zh-CN" sz="2200" dirty="0"/>
              <a:t>要有团队精神。②学会在野外活动中自我保护</a:t>
            </a:r>
            <a:r>
              <a:rPr lang="en-US" altLang="zh-CN" sz="2200" dirty="0"/>
              <a:t>,</a:t>
            </a:r>
            <a:r>
              <a:rPr lang="zh-CN" altLang="zh-CN" sz="2200" dirty="0"/>
              <a:t>安全第一</a:t>
            </a:r>
            <a:r>
              <a:rPr lang="en-US" altLang="zh-CN" sz="2200" dirty="0"/>
              <a:t>,</a:t>
            </a:r>
            <a:r>
              <a:rPr lang="zh-CN" altLang="zh-CN" sz="2200" dirty="0"/>
              <a:t>生命为本。③要善于社会交往。</a:t>
            </a:r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05273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登山时应注意哪些问题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不要随意从没有道路的地方登山</a:t>
            </a:r>
            <a:r>
              <a:rPr lang="en-US" altLang="zh-CN" sz="2200" dirty="0"/>
              <a:t>;</a:t>
            </a:r>
            <a:r>
              <a:rPr lang="zh-CN" altLang="zh-CN" sz="2200" dirty="0"/>
              <a:t>遇到有活动石头的山路</a:t>
            </a:r>
            <a:r>
              <a:rPr lang="en-US" altLang="zh-CN" sz="2200" dirty="0"/>
              <a:t>,</a:t>
            </a:r>
            <a:r>
              <a:rPr lang="zh-CN" altLang="zh-CN" sz="2200" dirty="0"/>
              <a:t>后面的人要与前面的人保持适当的距离</a:t>
            </a:r>
            <a:r>
              <a:rPr lang="en-US" altLang="zh-CN" sz="2200" dirty="0"/>
              <a:t>,</a:t>
            </a:r>
            <a:r>
              <a:rPr lang="zh-CN" altLang="zh-CN" sz="2200" dirty="0"/>
              <a:t>不要紧跟在正后面</a:t>
            </a:r>
            <a:r>
              <a:rPr lang="en-US" altLang="zh-CN" sz="2200" dirty="0"/>
              <a:t>,</a:t>
            </a:r>
            <a:r>
              <a:rPr lang="zh-CN" altLang="zh-CN" sz="2200" dirty="0"/>
              <a:t>以防滚石伤人。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旅游中与人交往应注意哪些问题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在旅游中</a:t>
            </a:r>
            <a:r>
              <a:rPr lang="en-US" altLang="zh-CN" sz="2200" dirty="0"/>
              <a:t>,</a:t>
            </a:r>
            <a:r>
              <a:rPr lang="zh-CN" altLang="zh-CN" sz="2200" dirty="0"/>
              <a:t>不能轻信不熟悉的人</a:t>
            </a:r>
            <a:r>
              <a:rPr lang="en-US" altLang="zh-CN" sz="2200" dirty="0"/>
              <a:t>,</a:t>
            </a:r>
            <a:r>
              <a:rPr lang="zh-CN" altLang="zh-CN" sz="2200" dirty="0"/>
              <a:t>不能随意接受别人送给的食品和饮料</a:t>
            </a:r>
            <a:r>
              <a:rPr lang="en-US" altLang="zh-CN" sz="2200" dirty="0"/>
              <a:t>;</a:t>
            </a:r>
            <a:r>
              <a:rPr lang="zh-CN" altLang="zh-CN" sz="2200" dirty="0"/>
              <a:t>遇到境外和国外的游人时</a:t>
            </a:r>
            <a:r>
              <a:rPr lang="en-US" altLang="zh-CN" sz="2200" dirty="0"/>
              <a:t>,</a:t>
            </a:r>
            <a:r>
              <a:rPr lang="zh-CN" altLang="zh-CN" sz="2200" dirty="0"/>
              <a:t>要保持不卑不亢的态度</a:t>
            </a:r>
            <a:r>
              <a:rPr lang="en-US" altLang="zh-CN" sz="2200" dirty="0"/>
              <a:t>;</a:t>
            </a:r>
            <a:r>
              <a:rPr lang="zh-CN" altLang="zh-CN" sz="2200" dirty="0"/>
              <a:t>遇到难以解决的问题</a:t>
            </a:r>
            <a:r>
              <a:rPr lang="en-US" altLang="zh-CN" sz="2200" dirty="0"/>
              <a:t>,</a:t>
            </a:r>
            <a:r>
              <a:rPr lang="zh-CN" altLang="zh-CN" sz="2200" dirty="0"/>
              <a:t>要使用通信工具及时向有关部门反映和求助。</a:t>
            </a:r>
          </a:p>
        </p:txBody>
      </p:sp>
    </p:spTree>
    <p:extLst>
      <p:ext uri="{BB962C8B-B14F-4D97-AF65-F5344CB8AC3E}">
        <p14:creationId xmlns:p14="http://schemas.microsoft.com/office/powerpoint/2010/main" xmlns="" val="5034513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33776673"/>
              </p:ext>
            </p:extLst>
          </p:nvPr>
        </p:nvGraphicFramePr>
        <p:xfrm>
          <a:off x="508000" y="980728"/>
          <a:ext cx="8128000" cy="854163"/>
        </p:xfrm>
        <a:graphic>
          <a:graphicData uri="http://schemas.openxmlformats.org/presentationml/2006/ole">
            <p:oleObj spid="_x0000_s4119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旅游常识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结伴旅游与单独旅游的比较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一般情况下</a:t>
            </a:r>
            <a:r>
              <a:rPr lang="en-US" altLang="zh-CN" sz="2200" dirty="0"/>
              <a:t>,</a:t>
            </a:r>
            <a:r>
              <a:rPr lang="zh-CN" altLang="zh-CN" sz="2200" dirty="0"/>
              <a:t>不提倡单独进行旅游。尽管单独旅游有机动灵活、随心所欲的优点</a:t>
            </a:r>
            <a:r>
              <a:rPr lang="en-US" altLang="zh-CN" sz="2200" dirty="0"/>
              <a:t>,</a:t>
            </a:r>
            <a:r>
              <a:rPr lang="zh-CN" altLang="zh-CN" sz="2200" dirty="0"/>
              <a:t>但一旦有危险</a:t>
            </a:r>
            <a:r>
              <a:rPr lang="en-US" altLang="zh-CN" sz="2200" dirty="0"/>
              <a:t>,</a:t>
            </a:r>
            <a:r>
              <a:rPr lang="zh-CN" altLang="zh-CN" sz="2200" dirty="0"/>
              <a:t>缺少别人照料和救助</a:t>
            </a:r>
            <a:r>
              <a:rPr lang="en-US" altLang="zh-CN" sz="2200" dirty="0"/>
              <a:t>,</a:t>
            </a:r>
            <a:r>
              <a:rPr lang="zh-CN" altLang="zh-CN" sz="2200" dirty="0"/>
              <a:t>难以做到安全旅游。结伴旅游虽然</a:t>
            </a:r>
            <a:r>
              <a:rPr lang="en-US" altLang="zh-CN" sz="2200" dirty="0"/>
              <a:t>“</a:t>
            </a:r>
            <a:r>
              <a:rPr lang="zh-CN" altLang="zh-CN" sz="2200" dirty="0"/>
              <a:t>众口难调</a:t>
            </a:r>
            <a:r>
              <a:rPr lang="en-US" altLang="zh-CN" sz="2200" dirty="0"/>
              <a:t>”,</a:t>
            </a:r>
            <a:r>
              <a:rPr lang="zh-CN" altLang="zh-CN" sz="2200" dirty="0"/>
              <a:t>但可以发挥团队精神</a:t>
            </a:r>
            <a:r>
              <a:rPr lang="en-US" altLang="zh-CN" sz="2200" dirty="0"/>
              <a:t>,</a:t>
            </a:r>
            <a:r>
              <a:rPr lang="zh-CN" altLang="zh-CN" sz="2200" dirty="0"/>
              <a:t>在一人遇到紧急危险状况下能够得到及时的救助</a:t>
            </a:r>
            <a:r>
              <a:rPr lang="en-US" altLang="zh-CN" sz="2200" dirty="0"/>
              <a:t>,</a:t>
            </a:r>
            <a:r>
              <a:rPr lang="zh-CN" altLang="zh-CN" sz="2200" dirty="0"/>
              <a:t>从而做到安全旅游。</a:t>
            </a:r>
          </a:p>
        </p:txBody>
      </p:sp>
    </p:spTree>
    <p:extLst>
      <p:ext uri="{BB962C8B-B14F-4D97-AF65-F5344CB8AC3E}">
        <p14:creationId xmlns:p14="http://schemas.microsoft.com/office/powerpoint/2010/main" xmlns="" val="30783352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夏季进行山地旅游选择野外住宿地的技巧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我国地处季风气候区</a:t>
            </a:r>
            <a:r>
              <a:rPr lang="en-US" altLang="zh-CN" sz="2200" dirty="0"/>
              <a:t>,</a:t>
            </a:r>
            <a:r>
              <a:rPr lang="zh-CN" altLang="zh-CN" sz="2200" dirty="0"/>
              <a:t>降雨集中在夏季</a:t>
            </a:r>
            <a:r>
              <a:rPr lang="en-US" altLang="zh-CN" sz="2200" dirty="0"/>
              <a:t>,</a:t>
            </a:r>
            <a:r>
              <a:rPr lang="zh-CN" altLang="zh-CN" sz="2200" dirty="0"/>
              <a:t>因此夏季在山地旅游必须提高对自然灾害的防范意识。若宿营在野外</a:t>
            </a:r>
            <a:r>
              <a:rPr lang="en-US" altLang="zh-CN" sz="2200" dirty="0"/>
              <a:t>,</a:t>
            </a:r>
            <a:r>
              <a:rPr lang="zh-CN" altLang="zh-CN" sz="2200" dirty="0"/>
              <a:t>要从多角度考虑住宿地的选择。要尽量避免在峡谷河滩、山沟沟口、山谷中宿营</a:t>
            </a:r>
            <a:r>
              <a:rPr lang="en-US" altLang="zh-CN" sz="2200" dirty="0"/>
              <a:t>,</a:t>
            </a:r>
            <a:r>
              <a:rPr lang="zh-CN" altLang="zh-CN" sz="2200" dirty="0"/>
              <a:t>因为这些地区是山洪、泥石流多发地区</a:t>
            </a:r>
            <a:r>
              <a:rPr lang="en-US" altLang="zh-CN" sz="2200" dirty="0"/>
              <a:t>,</a:t>
            </a:r>
            <a:r>
              <a:rPr lang="zh-CN" altLang="zh-CN" sz="2200" dirty="0"/>
              <a:t>危险性大</a:t>
            </a:r>
            <a:r>
              <a:rPr lang="en-US" altLang="zh-CN" sz="2200" dirty="0"/>
              <a:t>;</a:t>
            </a:r>
            <a:r>
              <a:rPr lang="zh-CN" altLang="zh-CN" sz="2200" dirty="0"/>
              <a:t>要避免在高山顶部宿营</a:t>
            </a:r>
            <a:r>
              <a:rPr lang="en-US" altLang="zh-CN" sz="2200" dirty="0"/>
              <a:t>,</a:t>
            </a:r>
            <a:r>
              <a:rPr lang="zh-CN" altLang="zh-CN" sz="2200" dirty="0"/>
              <a:t>以防雷击</a:t>
            </a:r>
            <a:r>
              <a:rPr lang="en-US" altLang="zh-CN" sz="2200" dirty="0"/>
              <a:t>;</a:t>
            </a:r>
            <a:r>
              <a:rPr lang="zh-CN" altLang="zh-CN" sz="2200" dirty="0"/>
              <a:t>要避免在地质条件不稳定的坡上或坡下宿营</a:t>
            </a:r>
            <a:r>
              <a:rPr lang="en-US" altLang="zh-CN" sz="2200" dirty="0"/>
              <a:t>,</a:t>
            </a:r>
            <a:r>
              <a:rPr lang="zh-CN" altLang="zh-CN" sz="2200" dirty="0"/>
              <a:t>以防止滑坡危害。最好选择地势较高的山间平地宿营</a:t>
            </a:r>
            <a:r>
              <a:rPr lang="en-US" altLang="zh-CN" sz="2200" dirty="0"/>
              <a:t>,</a:t>
            </a:r>
            <a:r>
              <a:rPr lang="zh-CN" altLang="zh-CN" sz="2200" dirty="0"/>
              <a:t>既可防山洪、泥石流、滑坡带来的危害</a:t>
            </a:r>
            <a:r>
              <a:rPr lang="en-US" altLang="zh-CN" sz="2200" dirty="0"/>
              <a:t>,</a:t>
            </a:r>
            <a:r>
              <a:rPr lang="zh-CN" altLang="zh-CN" sz="2200" dirty="0"/>
              <a:t>又可防止雷击。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阅读下列材料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某年</a:t>
            </a:r>
            <a:r>
              <a:rPr lang="en-US" altLang="zh-CN" sz="2200" dirty="0"/>
              <a:t>7</a:t>
            </a:r>
            <a:r>
              <a:rPr lang="zh-CN" altLang="zh-CN" sz="2200" dirty="0"/>
              <a:t>月</a:t>
            </a:r>
            <a:r>
              <a:rPr lang="en-US" altLang="zh-CN" sz="2200" dirty="0"/>
              <a:t>21</a:t>
            </a:r>
            <a:r>
              <a:rPr lang="zh-CN" altLang="zh-CN" sz="2200" dirty="0"/>
              <a:t>日晚</a:t>
            </a:r>
            <a:r>
              <a:rPr lang="en-US" altLang="zh-CN" sz="2200" dirty="0"/>
              <a:t>,</a:t>
            </a:r>
            <a:r>
              <a:rPr lang="zh-CN" altLang="zh-CN" sz="2200" dirty="0"/>
              <a:t>三峡户外群</a:t>
            </a:r>
            <a:r>
              <a:rPr lang="en-US" altLang="zh-CN" sz="2200" dirty="0"/>
              <a:t>7</a:t>
            </a:r>
            <a:r>
              <a:rPr lang="zh-CN" altLang="zh-CN" sz="2200" dirty="0"/>
              <a:t>名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从湖北省宜昌市长阳县龙舟坪镇郑家榜村桥河出发</a:t>
            </a:r>
            <a:r>
              <a:rPr lang="en-US" altLang="zh-CN" sz="2200" dirty="0"/>
              <a:t>,</a:t>
            </a:r>
            <a:r>
              <a:rPr lang="zh-CN" altLang="zh-CN" sz="2200" dirty="0"/>
              <a:t>顺流而下</a:t>
            </a:r>
            <a:r>
              <a:rPr lang="en-US" altLang="zh-CN" sz="2200" dirty="0"/>
              <a:t>,</a:t>
            </a:r>
            <a:r>
              <a:rPr lang="zh-CN" altLang="zh-CN" sz="2200" dirty="0"/>
              <a:t>前往高家堰镇魏家洲村野人溪徒步探险</a:t>
            </a:r>
            <a:r>
              <a:rPr lang="en-US" altLang="zh-CN" sz="2200" dirty="0"/>
              <a:t>,</a:t>
            </a:r>
            <a:r>
              <a:rPr lang="zh-CN" altLang="zh-CN" sz="2200" dirty="0"/>
              <a:t>因山洪暴发被困。经过多方努力</a:t>
            </a:r>
            <a:r>
              <a:rPr lang="en-US" altLang="zh-CN" sz="2200" dirty="0"/>
              <a:t>,</a:t>
            </a:r>
            <a:r>
              <a:rPr lang="zh-CN" altLang="zh-CN" sz="2200" dirty="0"/>
              <a:t>被困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于</a:t>
            </a:r>
            <a:r>
              <a:rPr lang="en-US" altLang="zh-CN" sz="2200" dirty="0"/>
              <a:t>7</a:t>
            </a:r>
            <a:r>
              <a:rPr lang="zh-CN" altLang="zh-CN" sz="2200" dirty="0"/>
              <a:t>月</a:t>
            </a:r>
            <a:r>
              <a:rPr lang="en-US" altLang="zh-CN" sz="2200" dirty="0"/>
              <a:t>22</a:t>
            </a:r>
            <a:r>
              <a:rPr lang="zh-CN" altLang="zh-CN" sz="2200" dirty="0"/>
              <a:t>日下午获救。</a:t>
            </a:r>
          </a:p>
        </p:txBody>
      </p:sp>
    </p:spTree>
    <p:extLst>
      <p:ext uri="{BB962C8B-B14F-4D97-AF65-F5344CB8AC3E}">
        <p14:creationId xmlns:p14="http://schemas.microsoft.com/office/powerpoint/2010/main" xmlns="" val="5170681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从旅游资源的类型上来看</a:t>
            </a:r>
            <a:r>
              <a:rPr lang="en-US" altLang="zh-CN" sz="2200" dirty="0"/>
              <a:t>,</a:t>
            </a:r>
            <a:r>
              <a:rPr lang="zh-CN" altLang="zh-CN" sz="2200" dirty="0"/>
              <a:t>野人溪属于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资源。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试分析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遭遇山洪暴发的自然原因。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若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在沙漠中迷路时</a:t>
            </a:r>
            <a:r>
              <a:rPr lang="en-US" altLang="zh-CN" sz="2200" dirty="0"/>
              <a:t>,</a:t>
            </a:r>
            <a:r>
              <a:rPr lang="zh-CN" altLang="zh-CN" sz="2200" dirty="0"/>
              <a:t>可用哪种方式获知他们所处的具体位置信息</a:t>
            </a:r>
            <a:r>
              <a:rPr lang="en-US" altLang="zh-CN" sz="2200" dirty="0"/>
              <a:t>?(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 smtClean="0"/>
              <a:t>A</a:t>
            </a:r>
            <a:r>
              <a:rPr lang="en-US" altLang="zh-CN" sz="2200" dirty="0"/>
              <a:t>.</a:t>
            </a:r>
            <a:r>
              <a:rPr lang="zh-CN" altLang="zh-CN" sz="2200" dirty="0"/>
              <a:t>政区图</a:t>
            </a:r>
            <a:r>
              <a:rPr lang="en-US" altLang="zh-CN" sz="2200" dirty="0"/>
              <a:t>	B.GPS</a:t>
            </a:r>
            <a:r>
              <a:rPr lang="zh-CN" altLang="zh-CN" sz="2200" dirty="0"/>
              <a:t>设备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遥感图像</a:t>
            </a:r>
            <a:r>
              <a:rPr lang="en-US" altLang="zh-CN" sz="2200" dirty="0"/>
              <a:t>	D.</a:t>
            </a:r>
            <a:r>
              <a:rPr lang="zh-CN" altLang="zh-CN" sz="2200" dirty="0"/>
              <a:t>地形图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你认为这场悲剧的发生对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今后的旅游活动有哪些启示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野人溪从旅游资源的类型上看属自然景观旅游资源。第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此时正处夏季</a:t>
            </a:r>
            <a:r>
              <a:rPr lang="en-US" altLang="zh-CN" sz="2200" dirty="0"/>
              <a:t>,</a:t>
            </a:r>
            <a:r>
              <a:rPr lang="zh-CN" altLang="zh-CN" sz="2200" dirty="0"/>
              <a:t>湖北受夏季风影响</a:t>
            </a:r>
            <a:r>
              <a:rPr lang="en-US" altLang="zh-CN" sz="2200" dirty="0"/>
              <a:t>,</a:t>
            </a:r>
            <a:r>
              <a:rPr lang="zh-CN" altLang="zh-CN" sz="2200" dirty="0"/>
              <a:t>降水集中且多暴雨</a:t>
            </a:r>
            <a:r>
              <a:rPr lang="en-US" altLang="zh-CN" sz="2200" dirty="0"/>
              <a:t>;</a:t>
            </a:r>
            <a:r>
              <a:rPr lang="zh-CN" altLang="zh-CN" sz="2200" dirty="0"/>
              <a:t>该地为山区</a:t>
            </a:r>
            <a:r>
              <a:rPr lang="en-US" altLang="zh-CN" sz="2200" dirty="0"/>
              <a:t>,</a:t>
            </a:r>
            <a:r>
              <a:rPr lang="zh-CN" altLang="zh-CN" sz="2200" dirty="0"/>
              <a:t>坡度陡</a:t>
            </a:r>
            <a:r>
              <a:rPr lang="en-US" altLang="zh-CN" sz="2200" dirty="0"/>
              <a:t>,</a:t>
            </a:r>
            <a:r>
              <a:rPr lang="zh-CN" altLang="zh-CN" sz="2200" dirty="0"/>
              <a:t>暴雨后迅速形成洪水。第</a:t>
            </a:r>
            <a:r>
              <a:rPr lang="en-US" altLang="zh-CN" sz="2200" dirty="0"/>
              <a:t>(3)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在沙漠中迷路</a:t>
            </a:r>
            <a:r>
              <a:rPr lang="en-US" altLang="zh-CN" sz="2200" dirty="0"/>
              <a:t>,</a:t>
            </a:r>
            <a:r>
              <a:rPr lang="zh-CN" altLang="zh-CN" sz="2200" dirty="0"/>
              <a:t>可用</a:t>
            </a:r>
            <a:r>
              <a:rPr lang="en-US" altLang="zh-CN" sz="2200" dirty="0"/>
              <a:t>GPS</a:t>
            </a:r>
            <a:r>
              <a:rPr lang="zh-CN" altLang="zh-CN" sz="2200" dirty="0"/>
              <a:t>获知具体位置信息。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1841298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金牌学案模板.potx" id="{252A278A-1B80-4140-B762-F29CC5781A2A}" vid="{4CA23C7E-FE44-4C84-BC6D-3C01CB0FC4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金牌学案模板</Template>
  <TotalTime>26</TotalTime>
  <Words>1780</Words>
  <Application>Microsoft Office PowerPoint</Application>
  <PresentationFormat>全屏显示(4:3)</PresentationFormat>
  <Paragraphs>195</Paragraphs>
  <Slides>25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金牌学案模板</vt:lpstr>
      <vt:lpstr>文档</vt:lpstr>
      <vt:lpstr>第三节　旅游常识和导游基础知识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　文明旅游</dc:title>
  <dc:creator>123</dc:creator>
  <cp:lastModifiedBy>Administrator</cp:lastModifiedBy>
  <cp:revision>8</cp:revision>
  <dcterms:created xsi:type="dcterms:W3CDTF">2017-08-02T06:34:45Z</dcterms:created>
  <dcterms:modified xsi:type="dcterms:W3CDTF">2017-09-05T01:07:14Z</dcterms:modified>
</cp:coreProperties>
</file>