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3" r:id="rId2"/>
    <p:sldId id="282" r:id="rId3"/>
    <p:sldId id="259" r:id="rId4"/>
    <p:sldId id="284" r:id="rId5"/>
    <p:sldId id="260" r:id="rId6"/>
    <p:sldId id="285" r:id="rId7"/>
    <p:sldId id="290" r:id="rId8"/>
    <p:sldId id="289" r:id="rId9"/>
    <p:sldId id="288" r:id="rId10"/>
    <p:sldId id="291" r:id="rId11"/>
    <p:sldId id="287" r:id="rId12"/>
    <p:sldId id="286" r:id="rId13"/>
    <p:sldId id="292" r:id="rId14"/>
    <p:sldId id="296" r:id="rId15"/>
    <p:sldId id="295" r:id="rId16"/>
    <p:sldId id="294" r:id="rId17"/>
    <p:sldId id="293" r:id="rId18"/>
    <p:sldId id="265" r:id="rId19"/>
    <p:sldId id="277" r:id="rId20"/>
    <p:sldId id="278" r:id="rId21"/>
    <p:sldId id="279" r:id="rId22"/>
    <p:sldId id="280" r:id="rId23"/>
    <p:sldId id="281" r:id="rId24"/>
    <p:sldId id="300" r:id="rId25"/>
    <p:sldId id="299" r:id="rId26"/>
    <p:sldId id="298" r:id="rId27"/>
    <p:sldId id="301" r:id="rId28"/>
    <p:sldId id="302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52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 autoAdjust="0"/>
  </p:normalViewPr>
  <p:slideViewPr>
    <p:cSldViewPr>
      <p:cViewPr varScale="1">
        <p:scale>
          <a:sx n="46" d="100"/>
          <a:sy n="46" d="100"/>
        </p:scale>
        <p:origin x="-90" y="-678"/>
      </p:cViewPr>
      <p:guideLst>
        <p:guide orient="horz" pos="2160"/>
        <p:guide pos="52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EE0CC-3638-4F4A-9C98-BE97961DBD24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41DC22-96CA-4535-B6F6-D051893B88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21277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B2824-0940-41DE-88B8-4BE58EB1F117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05C15E-2595-4E0B-BB86-EE8BF1B283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5222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9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615617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0" y="3078286"/>
            <a:ext cx="9144000" cy="566738"/>
          </a:xfrm>
          <a:prstGeom prst="rect">
            <a:avLst/>
          </a:prstGeom>
        </p:spPr>
        <p:txBody>
          <a:bodyPr anchor="b"/>
          <a:lstStyle>
            <a:lvl1pPr algn="ctr">
              <a:defRPr sz="4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3" action="ppaction://hlinksldjump"/>
          </p:cNvPr>
          <p:cNvSpPr/>
          <p:nvPr userDrawn="1"/>
        </p:nvSpPr>
        <p:spPr>
          <a:xfrm>
            <a:off x="616475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五边形 5"/>
          <p:cNvSpPr/>
          <p:nvPr userDrawn="1"/>
        </p:nvSpPr>
        <p:spPr>
          <a:xfrm>
            <a:off x="4940616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五边形 9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3" action="ppaction://hlinksldjump"/>
          </p:cNvPr>
          <p:cNvSpPr/>
          <p:nvPr userDrawn="1"/>
        </p:nvSpPr>
        <p:spPr>
          <a:xfrm>
            <a:off x="6161454" y="282164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380312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6161454" y="282164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>
            <a:hlinkClick r:id="" action="ppaction://noaction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当堂检测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五边形 4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五边形 5">
            <a:hlinkClick r:id="rId3" action="ppaction://hlinksldjump"/>
          </p:cNvPr>
          <p:cNvSpPr/>
          <p:nvPr userDrawn="1"/>
        </p:nvSpPr>
        <p:spPr>
          <a:xfrm>
            <a:off x="4744992" y="282164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五边形 6">
            <a:hlinkClick r:id="rId3" action="ppaction://hlinksldjump"/>
          </p:cNvPr>
          <p:cNvSpPr/>
          <p:nvPr userDrawn="1"/>
        </p:nvSpPr>
        <p:spPr>
          <a:xfrm>
            <a:off x="3520856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首 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xmlns="" val="38954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2C42-7695-40B1-8403-BF80393CDB01}" type="datetimeFigureOut">
              <a:rPr lang="zh-CN" altLang="en-US"/>
              <a:pPr>
                <a:defRPr/>
              </a:pPr>
              <a:t>2017-9-5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A5276A-390C-4DFE-8576-6A85E317E8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67543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50" r:id="rId3"/>
    <p:sldLayoutId id="2147483839" r:id="rId4"/>
    <p:sldLayoutId id="2147483842" r:id="rId5"/>
    <p:sldLayoutId id="2147483844" r:id="rId6"/>
    <p:sldLayoutId id="2147483843" r:id="rId7"/>
    <p:sldLayoutId id="2147483845" r:id="rId8"/>
    <p:sldLayoutId id="2147483846" r:id="rId9"/>
    <p:sldLayoutId id="2147483847" r:id="rId10"/>
    <p:sldLayoutId id="2147483848" r:id="rId11"/>
    <p:sldLayoutId id="2147483849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package" Target="../embeddings/Microsoft_Office_Word___9.docx"/><Relationship Id="rId4" Type="http://schemas.openxmlformats.org/officeDocument/2006/relationships/slide" Target="slide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package" Target="../embeddings/Microsoft_Office_Word___10.docx"/><Relationship Id="rId4" Type="http://schemas.openxmlformats.org/officeDocument/2006/relationships/slide" Target="slide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Office_Word___12.docx"/><Relationship Id="rId5" Type="http://schemas.openxmlformats.org/officeDocument/2006/relationships/package" Target="../embeddings/Microsoft_Office_Word___11.docx"/><Relationship Id="rId4" Type="http://schemas.openxmlformats.org/officeDocument/2006/relationships/slide" Target="slide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package" Target="../embeddings/Microsoft_Office_Word___13.docx"/><Relationship Id="rId4" Type="http://schemas.openxmlformats.org/officeDocument/2006/relationships/slide" Target="slide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slide" Target="slide2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slide" Target="slide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slide" Target="slide26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slide" Target="slide2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Relationship Id="rId9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5.xml"/><Relationship Id="rId7" Type="http://schemas.openxmlformats.org/officeDocument/2006/relationships/slide" Target="slide21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1.v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10" Type="http://schemas.openxmlformats.org/officeDocument/2006/relationships/package" Target="../embeddings/Microsoft_Office_Word___14.docx"/><Relationship Id="rId4" Type="http://schemas.openxmlformats.org/officeDocument/2006/relationships/slide" Target="slide18.xml"/><Relationship Id="rId9" Type="http://schemas.openxmlformats.org/officeDocument/2006/relationships/slide" Target="slide23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18.xml"/><Relationship Id="rId7" Type="http://schemas.openxmlformats.org/officeDocument/2006/relationships/slide" Target="slide22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1.xml"/><Relationship Id="rId5" Type="http://schemas.openxmlformats.org/officeDocument/2006/relationships/slide" Target="slide20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Microsoft_Office_Word___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5.docx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package" Target="../embeddings/Microsoft_Office_Word___8.docx"/><Relationship Id="rId5" Type="http://schemas.openxmlformats.org/officeDocument/2006/relationships/package" Target="../embeddings/Microsoft_Office_Word___7.docx"/><Relationship Id="rId4" Type="http://schemas.openxmlformats.org/officeDocument/2006/relationships/slide" Target="slide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spect="1"/>
          </p:cNvSpPr>
          <p:nvPr>
            <p:ph type="title"/>
          </p:nvPr>
        </p:nvSpPr>
        <p:spPr>
          <a:xfrm>
            <a:off x="508000" y="3272631"/>
            <a:ext cx="8128000" cy="566738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第四节　旅游</a:t>
            </a:r>
            <a:r>
              <a:rPr lang="zh-CN" altLang="zh-CN" sz="2200" dirty="0" smtClean="0"/>
              <a:t>安全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307269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12707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1</a:t>
            </a:r>
            <a:r>
              <a:rPr lang="zh-CN" altLang="zh-CN" sz="2200" dirty="0"/>
              <a:t>】 罗布泊地区位于新疆塔里木盆地东部</a:t>
            </a:r>
            <a:r>
              <a:rPr lang="en-US" altLang="zh-CN" sz="2200" dirty="0"/>
              <a:t>,</a:t>
            </a:r>
            <a:r>
              <a:rPr lang="zh-CN" altLang="zh-CN" sz="2200" dirty="0"/>
              <a:t>以其神秘色彩令人神往。下图是罗布泊地区旅游资源分布示意图。读图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06901234"/>
              </p:ext>
            </p:extLst>
          </p:nvPr>
        </p:nvGraphicFramePr>
        <p:xfrm>
          <a:off x="508000" y="2045230"/>
          <a:ext cx="8128000" cy="4264090"/>
        </p:xfrm>
        <a:graphic>
          <a:graphicData uri="http://schemas.openxmlformats.org/presentationml/2006/ole">
            <p:oleObj spid="_x0000_s7196" name="文档" r:id="rId5" imgW="3836312" imgH="201268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280983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41145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指出该地区旅游资源开发的优势及主要不利条件。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从自然环境特点考虑</a:t>
            </a:r>
            <a:r>
              <a:rPr lang="en-US" altLang="zh-CN" sz="2200" dirty="0"/>
              <a:t>,</a:t>
            </a:r>
            <a:r>
              <a:rPr lang="zh-CN" altLang="zh-CN" sz="2200" dirty="0"/>
              <a:t>到该地区旅游应注意哪些方面的安全问题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第</a:t>
            </a:r>
            <a:r>
              <a:rPr lang="en-US" altLang="zh-CN" sz="2200" dirty="0"/>
              <a:t>(1)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旅游资源开发条件的评价要从旅游资源的位置、游览价值、市场距离、交通通达度等方面分析。第</a:t>
            </a:r>
            <a:r>
              <a:rPr lang="en-US" altLang="zh-CN" sz="2200" dirty="0"/>
              <a:t>(2)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罗布泊旅游资源所在地沙漠广布</a:t>
            </a:r>
            <a:r>
              <a:rPr lang="en-US" altLang="zh-CN" sz="2200" dirty="0"/>
              <a:t>,</a:t>
            </a:r>
            <a:r>
              <a:rPr lang="zh-CN" altLang="zh-CN" sz="2200" dirty="0"/>
              <a:t>气候干旱</a:t>
            </a:r>
            <a:r>
              <a:rPr lang="en-US" altLang="zh-CN" sz="2200" dirty="0"/>
              <a:t>,</a:t>
            </a:r>
            <a:r>
              <a:rPr lang="zh-CN" altLang="zh-CN" sz="2200" dirty="0"/>
              <a:t>水资源缺乏</a:t>
            </a:r>
            <a:r>
              <a:rPr lang="en-US" altLang="zh-CN" sz="2200" dirty="0"/>
              <a:t>,</a:t>
            </a:r>
            <a:r>
              <a:rPr lang="zh-CN" altLang="zh-CN" sz="2200" dirty="0"/>
              <a:t>多大风天气</a:t>
            </a:r>
            <a:r>
              <a:rPr lang="en-US" altLang="zh-CN" sz="2200" dirty="0"/>
              <a:t>,</a:t>
            </a:r>
            <a:r>
              <a:rPr lang="zh-CN" altLang="zh-CN" sz="2200" dirty="0"/>
              <a:t>昼夜温差大。从以上方面的特征来分析应注意的安全问题。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优势</a:t>
            </a:r>
            <a:r>
              <a:rPr lang="en-US" altLang="zh-CN" sz="2200" dirty="0"/>
              <a:t>:</a:t>
            </a:r>
            <a:r>
              <a:rPr lang="zh-CN" altLang="zh-CN" sz="2200" dirty="0"/>
              <a:t>旅游资源特色鲜明</a:t>
            </a:r>
            <a:r>
              <a:rPr lang="en-US" altLang="zh-CN" sz="2200" dirty="0"/>
              <a:t>(</a:t>
            </a:r>
            <a:r>
              <a:rPr lang="zh-CN" altLang="zh-CN" sz="2200" dirty="0"/>
              <a:t>独特性强</a:t>
            </a:r>
            <a:r>
              <a:rPr lang="en-US" altLang="zh-CN" sz="2200" dirty="0"/>
              <a:t>),</a:t>
            </a:r>
            <a:r>
              <a:rPr lang="zh-CN" altLang="zh-CN" sz="2200" dirty="0"/>
              <a:t>科考价值高。主要不利条件</a:t>
            </a:r>
            <a:r>
              <a:rPr lang="en-US" altLang="zh-CN" sz="2200" dirty="0"/>
              <a:t>:</a:t>
            </a:r>
            <a:r>
              <a:rPr lang="zh-CN" altLang="zh-CN" sz="2200" dirty="0"/>
              <a:t>自然条件恶劣</a:t>
            </a:r>
            <a:r>
              <a:rPr lang="en-US" altLang="zh-CN" sz="2200" dirty="0"/>
              <a:t>,</a:t>
            </a:r>
            <a:r>
              <a:rPr lang="zh-CN" altLang="zh-CN" sz="2200" dirty="0"/>
              <a:t>交通通达性差</a:t>
            </a:r>
            <a:r>
              <a:rPr lang="en-US" altLang="zh-CN" sz="2200" dirty="0"/>
              <a:t>;</a:t>
            </a:r>
            <a:r>
              <a:rPr lang="zh-CN" altLang="zh-CN" sz="2200" dirty="0"/>
              <a:t>远离客源市场。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饮用水和食物短缺</a:t>
            </a:r>
            <a:r>
              <a:rPr lang="en-US" altLang="zh-CN" sz="2200" dirty="0"/>
              <a:t>;</a:t>
            </a:r>
            <a:r>
              <a:rPr lang="zh-CN" altLang="zh-CN" sz="2200" dirty="0"/>
              <a:t>防风沙、防晒防暑、保暖</a:t>
            </a:r>
            <a:r>
              <a:rPr lang="en-US" altLang="zh-CN" sz="2200" dirty="0"/>
              <a:t>;</a:t>
            </a:r>
            <a:r>
              <a:rPr lang="zh-CN" altLang="zh-CN" sz="2200" dirty="0"/>
              <a:t>防迷路。</a:t>
            </a:r>
          </a:p>
        </p:txBody>
      </p:sp>
    </p:spTree>
    <p:extLst>
      <p:ext uri="{BB962C8B-B14F-4D97-AF65-F5344CB8AC3E}">
        <p14:creationId xmlns:p14="http://schemas.microsoft.com/office/powerpoint/2010/main" xmlns="" val="21917361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3727302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探究点二 旅游安全防范</a:t>
            </a:r>
            <a:r>
              <a:rPr lang="zh-CN" altLang="zh-CN" sz="2200" dirty="0" smtClean="0"/>
              <a:t>措施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00625027"/>
              </p:ext>
            </p:extLst>
          </p:nvPr>
        </p:nvGraphicFramePr>
        <p:xfrm>
          <a:off x="508000" y="1340768"/>
          <a:ext cx="8128000" cy="854163"/>
        </p:xfrm>
        <a:graphic>
          <a:graphicData uri="http://schemas.openxmlformats.org/presentationml/2006/ole">
            <p:oleObj spid="_x0000_s8220" name="文档" r:id="rId5" imgW="3836312" imgH="402466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1916832"/>
            <a:ext cx="8128000" cy="33020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某年</a:t>
            </a:r>
            <a:r>
              <a:rPr lang="en-US" altLang="zh-CN" sz="2200" dirty="0"/>
              <a:t>9</a:t>
            </a:r>
            <a:r>
              <a:rPr lang="zh-CN" altLang="zh-CN" sz="2200" dirty="0"/>
              <a:t>月</a:t>
            </a:r>
            <a:r>
              <a:rPr lang="en-US" altLang="zh-CN" sz="2200" dirty="0"/>
              <a:t>20</a:t>
            </a:r>
            <a:r>
              <a:rPr lang="zh-CN" altLang="zh-CN" sz="2200" dirty="0"/>
              <a:t>日</a:t>
            </a:r>
            <a:r>
              <a:rPr lang="en-US" altLang="zh-CN" sz="2200" dirty="0"/>
              <a:t>,</a:t>
            </a:r>
            <a:r>
              <a:rPr lang="zh-CN" altLang="zh-CN" sz="2200" dirty="0"/>
              <a:t>江苏省如东县委县政府召开紧急会议</a:t>
            </a:r>
            <a:r>
              <a:rPr lang="en-US" altLang="zh-CN" sz="2200" dirty="0"/>
              <a:t>,</a:t>
            </a:r>
            <a:r>
              <a:rPr lang="zh-CN" altLang="zh-CN" sz="2200" dirty="0"/>
              <a:t>通报</a:t>
            </a:r>
            <a:r>
              <a:rPr lang="en-US" altLang="zh-CN" sz="2200" dirty="0"/>
              <a:t>9</a:t>
            </a:r>
            <a:r>
              <a:rPr lang="zh-CN" altLang="zh-CN" sz="2200" dirty="0"/>
              <a:t>月</a:t>
            </a:r>
            <a:r>
              <a:rPr lang="en-US" altLang="zh-CN" sz="2200" dirty="0"/>
              <a:t>19</a:t>
            </a:r>
            <a:r>
              <a:rPr lang="zh-CN" altLang="zh-CN" sz="2200" dirty="0"/>
              <a:t>日如东小洋口风景区游艇倾覆致</a:t>
            </a:r>
            <a:r>
              <a:rPr lang="en-US" altLang="zh-CN" sz="2200" dirty="0"/>
              <a:t>3</a:t>
            </a:r>
            <a:r>
              <a:rPr lang="zh-CN" altLang="zh-CN" sz="2200" dirty="0"/>
              <a:t>人死亡</a:t>
            </a:r>
            <a:r>
              <a:rPr lang="en-US" altLang="zh-CN" sz="2200" dirty="0"/>
              <a:t>3</a:t>
            </a:r>
            <a:r>
              <a:rPr lang="zh-CN" altLang="zh-CN" sz="2200" dirty="0"/>
              <a:t>人失踪事故</a:t>
            </a:r>
            <a:r>
              <a:rPr lang="en-US" altLang="zh-CN" sz="2200" dirty="0"/>
              <a:t>,</a:t>
            </a:r>
            <a:r>
              <a:rPr lang="zh-CN" altLang="zh-CN" sz="2200" dirty="0"/>
              <a:t>叫停沿海所有出海旅游项目</a:t>
            </a:r>
            <a:r>
              <a:rPr lang="en-US" altLang="zh-CN" sz="2200" dirty="0"/>
              <a:t>,</a:t>
            </a:r>
            <a:r>
              <a:rPr lang="zh-CN" altLang="zh-CN" sz="2200" dirty="0"/>
              <a:t>要求各地各部门各单位吸取惨痛教训</a:t>
            </a:r>
            <a:r>
              <a:rPr lang="en-US" altLang="zh-CN" sz="2200" dirty="0"/>
              <a:t>,</a:t>
            </a:r>
            <a:r>
              <a:rPr lang="zh-CN" altLang="zh-CN" sz="2200" dirty="0"/>
              <a:t>拉网式、地毯式排查旅游安全隐患。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结合材料探究</a:t>
            </a:r>
            <a:r>
              <a:rPr lang="en-US" altLang="zh-CN" sz="2200" dirty="0"/>
              <a:t>:	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防范旅游安全的措施有哪些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①注意交通安全、食品卫生安全和当地治安安全</a:t>
            </a:r>
            <a:r>
              <a:rPr lang="en-US" altLang="zh-CN" sz="2200" dirty="0"/>
              <a:t>;</a:t>
            </a:r>
            <a:r>
              <a:rPr lang="zh-CN" altLang="zh-CN" sz="2200" dirty="0"/>
              <a:t>②外出旅游购买保险</a:t>
            </a:r>
            <a:r>
              <a:rPr lang="en-US" altLang="zh-CN" sz="2200" dirty="0"/>
              <a:t>;</a:t>
            </a:r>
            <a:r>
              <a:rPr lang="zh-CN" altLang="zh-CN" sz="2200" dirty="0"/>
              <a:t>③加强自我医疗保护和防范意识。</a:t>
            </a:r>
          </a:p>
        </p:txBody>
      </p:sp>
    </p:spTree>
    <p:extLst>
      <p:ext uri="{BB962C8B-B14F-4D97-AF65-F5344CB8AC3E}">
        <p14:creationId xmlns:p14="http://schemas.microsoft.com/office/powerpoint/2010/main" xmlns="" val="7695563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为了防范旅游交通、食品卫生、治安等旅游安全事故</a:t>
            </a:r>
            <a:r>
              <a:rPr lang="en-US" altLang="zh-CN" sz="2200" dirty="0"/>
              <a:t>,</a:t>
            </a:r>
            <a:r>
              <a:rPr lang="zh-CN" altLang="zh-CN" sz="2200" dirty="0"/>
              <a:t>旅游服务业应该做好哪些工作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一方面</a:t>
            </a:r>
            <a:r>
              <a:rPr lang="en-US" altLang="zh-CN" sz="2200" dirty="0"/>
              <a:t>,</a:t>
            </a:r>
            <a:r>
              <a:rPr lang="zh-CN" altLang="zh-CN" sz="2200" dirty="0"/>
              <a:t>要努力提高服务水平</a:t>
            </a:r>
            <a:r>
              <a:rPr lang="en-US" altLang="zh-CN" sz="2200" dirty="0"/>
              <a:t>,</a:t>
            </a:r>
            <a:r>
              <a:rPr lang="zh-CN" altLang="zh-CN" sz="2200" dirty="0"/>
              <a:t>设法免除游客的后顾之忧</a:t>
            </a:r>
            <a:r>
              <a:rPr lang="en-US" altLang="zh-CN" sz="2200" dirty="0"/>
              <a:t>;</a:t>
            </a:r>
            <a:r>
              <a:rPr lang="zh-CN" altLang="zh-CN" sz="2200" dirty="0"/>
              <a:t>另一方面</a:t>
            </a:r>
            <a:r>
              <a:rPr lang="en-US" altLang="zh-CN" sz="2200" dirty="0"/>
              <a:t>,</a:t>
            </a:r>
            <a:r>
              <a:rPr lang="zh-CN" altLang="zh-CN" sz="2200" dirty="0"/>
              <a:t>还要加强行业管理和综合治理</a:t>
            </a:r>
            <a:r>
              <a:rPr lang="en-US" altLang="zh-CN" sz="2200" dirty="0"/>
              <a:t>,</a:t>
            </a:r>
            <a:r>
              <a:rPr lang="zh-CN" altLang="zh-CN" sz="2200" dirty="0"/>
              <a:t>杜绝各种事故的发生。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外出旅游怎样才能加强自我医疗保护和防范意识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要了解所到地区的卫生条件和环境特点</a:t>
            </a:r>
            <a:r>
              <a:rPr lang="en-US" altLang="zh-CN" sz="2200" dirty="0"/>
              <a:t>;</a:t>
            </a:r>
            <a:r>
              <a:rPr lang="zh-CN" altLang="zh-CN" sz="2200" dirty="0"/>
              <a:t>要考虑旅游时的季节</a:t>
            </a:r>
            <a:r>
              <a:rPr lang="en-US" altLang="zh-CN" sz="2200" dirty="0"/>
              <a:t>;</a:t>
            </a:r>
            <a:r>
              <a:rPr lang="zh-CN" altLang="zh-CN" sz="2200" dirty="0"/>
              <a:t>要考虑旅游时的交通工具和旅行方式</a:t>
            </a:r>
            <a:r>
              <a:rPr lang="en-US" altLang="zh-CN" sz="2200" dirty="0"/>
              <a:t>;</a:t>
            </a:r>
            <a:r>
              <a:rPr lang="zh-CN" altLang="zh-CN" sz="2200" dirty="0"/>
              <a:t>要根据自己和团队成员的身体状况准备药品。</a:t>
            </a:r>
          </a:p>
        </p:txBody>
      </p:sp>
    </p:spTree>
    <p:extLst>
      <p:ext uri="{BB962C8B-B14F-4D97-AF65-F5344CB8AC3E}">
        <p14:creationId xmlns:p14="http://schemas.microsoft.com/office/powerpoint/2010/main" xmlns="" val="254243430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0554401"/>
              </p:ext>
            </p:extLst>
          </p:nvPr>
        </p:nvGraphicFramePr>
        <p:xfrm>
          <a:off x="508000" y="980728"/>
          <a:ext cx="8128000" cy="854163"/>
        </p:xfrm>
        <a:graphic>
          <a:graphicData uri="http://schemas.openxmlformats.org/presentationml/2006/ole">
            <p:oleObj spid="_x0000_s9270" name="文档" r:id="rId5" imgW="3836312" imgH="402466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1556792"/>
            <a:ext cx="2520242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旅游安全防范</a:t>
            </a:r>
            <a:r>
              <a:rPr lang="zh-CN" altLang="zh-CN" sz="2200" dirty="0" smtClean="0"/>
              <a:t>措施</a:t>
            </a:r>
            <a:r>
              <a:rPr lang="en-US" altLang="zh-CN" sz="2200" dirty="0" smtClean="0"/>
              <a:t> </a:t>
            </a:r>
            <a:endParaRPr lang="zh-CN" altLang="en-US" sz="2200" dirty="0"/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3435378"/>
              </p:ext>
            </p:extLst>
          </p:nvPr>
        </p:nvGraphicFramePr>
        <p:xfrm>
          <a:off x="508000" y="2242532"/>
          <a:ext cx="8128000" cy="4426828"/>
        </p:xfrm>
        <a:graphic>
          <a:graphicData uri="http://schemas.openxmlformats.org/presentationml/2006/ole">
            <p:oleObj spid="_x0000_s9271" name="文档" r:id="rId6" imgW="3893887" imgH="21206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9185273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【例</a:t>
            </a:r>
            <a:r>
              <a:rPr lang="en-US" altLang="zh-CN" sz="2200" b="1" dirty="0"/>
              <a:t>2</a:t>
            </a:r>
            <a:r>
              <a:rPr lang="zh-CN" altLang="zh-CN" sz="2200" dirty="0"/>
              <a:t>】 下图为我国某沿海地区地形示意图。当地拟在此建设滨海旅游区</a:t>
            </a:r>
            <a:r>
              <a:rPr lang="en-US" altLang="zh-CN" sz="2200" dirty="0"/>
              <a:t>,</a:t>
            </a:r>
            <a:r>
              <a:rPr lang="zh-CN" altLang="zh-CN" sz="2200" dirty="0"/>
              <a:t>开发项目主要包括海水浴场和滨海地质公园</a:t>
            </a:r>
            <a:r>
              <a:rPr lang="en-US" altLang="zh-CN" sz="2200" dirty="0"/>
              <a:t>(</a:t>
            </a:r>
            <a:r>
              <a:rPr lang="zh-CN" altLang="zh-CN" sz="2200" dirty="0"/>
              <a:t>滨海地质公园是利用海岸带的地质地貌景观建设的集观光、科普为一体的主题公园</a:t>
            </a:r>
            <a:r>
              <a:rPr lang="en-US" altLang="zh-CN" sz="2200" dirty="0"/>
              <a:t>)</a:t>
            </a:r>
            <a:r>
              <a:rPr lang="zh-CN" altLang="zh-CN" sz="2200" dirty="0"/>
              <a:t>。读图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47825747"/>
              </p:ext>
            </p:extLst>
          </p:nvPr>
        </p:nvGraphicFramePr>
        <p:xfrm>
          <a:off x="508000" y="3030115"/>
          <a:ext cx="8128000" cy="2559125"/>
        </p:xfrm>
        <a:graphic>
          <a:graphicData uri="http://schemas.openxmlformats.org/presentationml/2006/ole">
            <p:oleObj spid="_x0000_s10268" name="文档" r:id="rId5" imgW="3836312" imgH="12077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355717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37083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现有</a:t>
            </a:r>
            <a:r>
              <a:rPr lang="en-US" altLang="zh-CN" sz="2200" dirty="0"/>
              <a:t>A</a:t>
            </a:r>
            <a:r>
              <a:rPr lang="zh-CN" altLang="zh-CN" sz="2200" dirty="0"/>
              <a:t>、</a:t>
            </a:r>
            <a:r>
              <a:rPr lang="en-US" altLang="zh-CN" sz="2200" dirty="0"/>
              <a:t>B</a:t>
            </a:r>
            <a:r>
              <a:rPr lang="zh-CN" altLang="zh-CN" sz="2200" dirty="0"/>
              <a:t>两处拟选地址</a:t>
            </a:r>
            <a:r>
              <a:rPr lang="en-US" altLang="zh-CN" sz="2200" dirty="0"/>
              <a:t>,</a:t>
            </a:r>
            <a:r>
              <a:rPr lang="zh-CN" altLang="zh-CN" sz="2200" dirty="0"/>
              <a:t>根据地质地貌条件</a:t>
            </a:r>
            <a:r>
              <a:rPr lang="en-US" altLang="zh-CN" sz="2200" dirty="0"/>
              <a:t>,</a:t>
            </a:r>
            <a:r>
              <a:rPr lang="zh-CN" altLang="zh-CN" sz="2200" dirty="0"/>
              <a:t>海水浴场和滨海地质公园分别适宜建在何处</a:t>
            </a:r>
            <a:r>
              <a:rPr lang="en-US" altLang="zh-CN" sz="2200" dirty="0"/>
              <a:t>?</a:t>
            </a:r>
            <a:r>
              <a:rPr lang="zh-CN" altLang="zh-CN" sz="2200" dirty="0"/>
              <a:t>说明理由。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滨海地质公园的管理者应采取哪些防范措施保护游客安全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第</a:t>
            </a:r>
            <a:r>
              <a:rPr lang="en-US" altLang="zh-CN" sz="2200" dirty="0"/>
              <a:t>(1)</a:t>
            </a:r>
            <a:r>
              <a:rPr lang="zh-CN" altLang="zh-CN" sz="2200" dirty="0"/>
              <a:t>题</a:t>
            </a:r>
            <a:r>
              <a:rPr lang="en-US" altLang="zh-CN" sz="2200" dirty="0"/>
              <a:t>,A</a:t>
            </a:r>
            <a:r>
              <a:rPr lang="zh-CN" altLang="zh-CN" sz="2200" dirty="0"/>
              <a:t>处是自然海湾</a:t>
            </a:r>
            <a:r>
              <a:rPr lang="en-US" altLang="zh-CN" sz="2200" dirty="0"/>
              <a:t>,</a:t>
            </a:r>
            <a:r>
              <a:rPr lang="zh-CN" altLang="zh-CN" sz="2200" dirty="0"/>
              <a:t>外力作用以堆积作用为主</a:t>
            </a:r>
            <a:r>
              <a:rPr lang="en-US" altLang="zh-CN" sz="2200" dirty="0"/>
              <a:t>,</a:t>
            </a:r>
            <a:r>
              <a:rPr lang="zh-CN" altLang="zh-CN" sz="2200" dirty="0"/>
              <a:t>有广阔的海滩</a:t>
            </a:r>
            <a:r>
              <a:rPr lang="en-US" altLang="zh-CN" sz="2200" dirty="0"/>
              <a:t>,</a:t>
            </a:r>
            <a:r>
              <a:rPr lang="zh-CN" altLang="zh-CN" sz="2200" dirty="0"/>
              <a:t>海水浅</a:t>
            </a:r>
            <a:r>
              <a:rPr lang="en-US" altLang="zh-CN" sz="2200" dirty="0"/>
              <a:t>,</a:t>
            </a:r>
            <a:r>
              <a:rPr lang="zh-CN" altLang="zh-CN" sz="2200" dirty="0"/>
              <a:t>特别有利于建海水浴场</a:t>
            </a:r>
            <a:r>
              <a:rPr lang="en-US" altLang="zh-CN" sz="2200" dirty="0"/>
              <a:t>;B</a:t>
            </a:r>
            <a:r>
              <a:rPr lang="zh-CN" altLang="zh-CN" sz="2200" dirty="0"/>
              <a:t>地为伸入海洋的岬角</a:t>
            </a:r>
            <a:r>
              <a:rPr lang="en-US" altLang="zh-CN" sz="2200" dirty="0"/>
              <a:t>,</a:t>
            </a:r>
            <a:r>
              <a:rPr lang="zh-CN" altLang="zh-CN" sz="2200" dirty="0"/>
              <a:t>外力作用以海浪的侵蚀作用为主</a:t>
            </a:r>
            <a:r>
              <a:rPr lang="en-US" altLang="zh-CN" sz="2200" dirty="0"/>
              <a:t>,</a:t>
            </a:r>
            <a:r>
              <a:rPr lang="zh-CN" altLang="zh-CN" sz="2200" dirty="0"/>
              <a:t>海蚀地貌显著</a:t>
            </a:r>
            <a:r>
              <a:rPr lang="en-US" altLang="zh-CN" sz="2200" dirty="0"/>
              <a:t>,</a:t>
            </a:r>
            <a:r>
              <a:rPr lang="zh-CN" altLang="zh-CN" sz="2200" dirty="0"/>
              <a:t>利于建滨海地质公园。审题时注意指令性的词语</a:t>
            </a:r>
            <a:r>
              <a:rPr lang="en-US" altLang="zh-CN" sz="2200" dirty="0"/>
              <a:t>“</a:t>
            </a:r>
            <a:r>
              <a:rPr lang="zh-CN" altLang="zh-CN" sz="2200" dirty="0"/>
              <a:t>根据地质地貌条件</a:t>
            </a:r>
            <a:r>
              <a:rPr lang="en-US" altLang="zh-CN" sz="2200" dirty="0"/>
              <a:t>”</a:t>
            </a:r>
            <a:r>
              <a:rPr lang="zh-CN" altLang="zh-CN" sz="2200" dirty="0"/>
              <a:t>。第</a:t>
            </a:r>
            <a:r>
              <a:rPr lang="en-US" altLang="zh-CN" sz="2200" dirty="0"/>
              <a:t>(2)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安全防范措施应考虑全面、周到</a:t>
            </a:r>
            <a:r>
              <a:rPr lang="en-US" altLang="zh-CN" sz="2200" dirty="0"/>
              <a:t>,</a:t>
            </a:r>
            <a:r>
              <a:rPr lang="zh-CN" altLang="zh-CN" sz="2200" dirty="0"/>
              <a:t>既要考虑海滨浴场</a:t>
            </a:r>
            <a:r>
              <a:rPr lang="en-US" altLang="zh-CN" sz="2200" dirty="0"/>
              <a:t>,</a:t>
            </a:r>
            <a:r>
              <a:rPr lang="zh-CN" altLang="zh-CN" sz="2200" dirty="0"/>
              <a:t>又要考虑滨海地质公园。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4653136"/>
            <a:ext cx="8128000" cy="12707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海水浴场适宜建在</a:t>
            </a:r>
            <a:r>
              <a:rPr lang="en-US" altLang="zh-CN" sz="2200" dirty="0"/>
              <a:t>A</a:t>
            </a:r>
            <a:r>
              <a:rPr lang="zh-CN" altLang="zh-CN" sz="2200" dirty="0"/>
              <a:t>地</a:t>
            </a:r>
            <a:r>
              <a:rPr lang="en-US" altLang="zh-CN" sz="2200" dirty="0"/>
              <a:t>;</a:t>
            </a:r>
            <a:r>
              <a:rPr lang="zh-CN" altLang="zh-CN" sz="2200" dirty="0"/>
              <a:t>滨海地质公园适宜建在</a:t>
            </a:r>
            <a:r>
              <a:rPr lang="en-US" altLang="zh-CN" sz="2200" dirty="0"/>
              <a:t>B</a:t>
            </a:r>
            <a:r>
              <a:rPr lang="zh-CN" altLang="zh-CN" sz="2200" dirty="0"/>
              <a:t>地。理由</a:t>
            </a:r>
            <a:r>
              <a:rPr lang="en-US" altLang="zh-CN" sz="2200" dirty="0"/>
              <a:t>:A</a:t>
            </a:r>
            <a:r>
              <a:rPr lang="zh-CN" altLang="zh-CN" sz="2200" dirty="0"/>
              <a:t>地坡缓水浅、有沙</a:t>
            </a:r>
            <a:r>
              <a:rPr lang="en-US" altLang="zh-CN" sz="2200" dirty="0"/>
              <a:t>(</a:t>
            </a:r>
            <a:r>
              <a:rPr lang="zh-CN" altLang="zh-CN" sz="2200" dirty="0"/>
              <a:t>砾</a:t>
            </a:r>
            <a:r>
              <a:rPr lang="en-US" altLang="zh-CN" sz="2200" dirty="0"/>
              <a:t>)</a:t>
            </a:r>
            <a:r>
              <a:rPr lang="zh-CN" altLang="zh-CN" sz="2200" dirty="0"/>
              <a:t>滩</a:t>
            </a:r>
            <a:r>
              <a:rPr lang="en-US" altLang="zh-CN" sz="2200" dirty="0"/>
              <a:t>;B</a:t>
            </a:r>
            <a:r>
              <a:rPr lang="zh-CN" altLang="zh-CN" sz="2200" dirty="0"/>
              <a:t>地岩石裸露</a:t>
            </a:r>
            <a:r>
              <a:rPr lang="en-US" altLang="zh-CN" sz="2200" dirty="0"/>
              <a:t>,</a:t>
            </a:r>
            <a:r>
              <a:rPr lang="zh-CN" altLang="zh-CN" sz="2200" dirty="0"/>
              <a:t>海蚀地貌发育。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设立安全警示牌</a:t>
            </a:r>
            <a:r>
              <a:rPr lang="en-US" altLang="zh-CN" sz="2200" dirty="0"/>
              <a:t>;</a:t>
            </a:r>
            <a:r>
              <a:rPr lang="zh-CN" altLang="zh-CN" sz="2200" dirty="0"/>
              <a:t>在陡崖设置护栏</a:t>
            </a:r>
            <a:r>
              <a:rPr lang="en-US" altLang="zh-CN" sz="2200" dirty="0"/>
              <a:t>,</a:t>
            </a:r>
            <a:r>
              <a:rPr lang="zh-CN" altLang="zh-CN" sz="2200" dirty="0"/>
              <a:t>对崖壁进行除险加固。</a:t>
            </a:r>
          </a:p>
        </p:txBody>
      </p:sp>
    </p:spTree>
    <p:extLst>
      <p:ext uri="{BB962C8B-B14F-4D97-AF65-F5344CB8AC3E}">
        <p14:creationId xmlns:p14="http://schemas.microsoft.com/office/powerpoint/2010/main" xmlns="" val="146994401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39552" y="1988840"/>
            <a:ext cx="8128000" cy="24895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拓展延伸登山前为了保障旅游安全</a:t>
            </a:r>
            <a:r>
              <a:rPr lang="en-US" altLang="zh-CN" sz="2200" dirty="0"/>
              <a:t>,</a:t>
            </a:r>
            <a:r>
              <a:rPr lang="zh-CN" altLang="zh-CN" sz="2200" dirty="0"/>
              <a:t>旅行者在装备自己时应注意哪些问题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登山前特别要注意服装和鞋子</a:t>
            </a:r>
            <a:r>
              <a:rPr lang="en-US" altLang="zh-CN" sz="2200" dirty="0"/>
              <a:t>,</a:t>
            </a:r>
            <a:r>
              <a:rPr lang="zh-CN" altLang="zh-CN" sz="2200" dirty="0"/>
              <a:t>尽量轻装上山</a:t>
            </a:r>
            <a:r>
              <a:rPr lang="en-US" altLang="zh-CN" sz="2200" dirty="0"/>
              <a:t>,</a:t>
            </a:r>
            <a:r>
              <a:rPr lang="zh-CN" altLang="zh-CN" sz="2200" dirty="0"/>
              <a:t>少带杂物以减轻负荷</a:t>
            </a:r>
            <a:r>
              <a:rPr lang="en-US" altLang="zh-CN" sz="2200" dirty="0"/>
              <a:t>;</a:t>
            </a:r>
            <a:r>
              <a:rPr lang="zh-CN" altLang="zh-CN" sz="2200" dirty="0"/>
              <a:t>鞋子要选用登山鞋或旅游鞋等平底鞋</a:t>
            </a:r>
            <a:r>
              <a:rPr lang="en-US" altLang="zh-CN" sz="2200" dirty="0"/>
              <a:t>,</a:t>
            </a:r>
            <a:r>
              <a:rPr lang="zh-CN" altLang="zh-CN" sz="2200" dirty="0"/>
              <a:t>勿穿高跟鞋</a:t>
            </a:r>
            <a:r>
              <a:rPr lang="en-US" altLang="zh-CN" sz="2200" dirty="0"/>
              <a:t>,</a:t>
            </a:r>
            <a:r>
              <a:rPr lang="zh-CN" altLang="zh-CN" sz="2200" dirty="0"/>
              <a:t>以免登山不便和有碍安全</a:t>
            </a:r>
            <a:r>
              <a:rPr lang="en-US" altLang="zh-CN" sz="2200" dirty="0"/>
              <a:t>;</a:t>
            </a:r>
            <a:r>
              <a:rPr lang="zh-CN" altLang="zh-CN" sz="2200" dirty="0"/>
              <a:t>借助拐杖要注意选择长短、轻重合适且结实的拐杖。</a:t>
            </a:r>
          </a:p>
        </p:txBody>
      </p:sp>
    </p:spTree>
    <p:extLst>
      <p:ext uri="{BB962C8B-B14F-4D97-AF65-F5344CB8AC3E}">
        <p14:creationId xmlns:p14="http://schemas.microsoft.com/office/powerpoint/2010/main" xmlns="" val="31752151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7" name="椭圆 6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8" name="椭圆 7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9" name="椭圆 8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10" name="椭圆 9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11" name="椭圆 10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影响旅游安全的因素主要包括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/>
              <a:t>①自然灾害　②旅游硬件设施情况　③社会文化环境　④旅游地的经济水平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　　　　 　　　　　 　　　　　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①②③</a:t>
            </a:r>
            <a:r>
              <a:rPr lang="en-US" altLang="zh-CN" sz="2200" dirty="0"/>
              <a:t>	B.</a:t>
            </a:r>
            <a:r>
              <a:rPr lang="zh-CN" altLang="zh-CN" sz="2200" dirty="0"/>
              <a:t>①③④</a:t>
            </a:r>
            <a:r>
              <a:rPr lang="en-US" altLang="zh-CN" sz="2200" dirty="0"/>
              <a:t>	C.</a:t>
            </a:r>
            <a:r>
              <a:rPr lang="zh-CN" altLang="zh-CN" sz="2200" dirty="0"/>
              <a:t>①②④</a:t>
            </a:r>
            <a:r>
              <a:rPr lang="en-US" altLang="zh-CN" sz="2200" dirty="0"/>
              <a:t>	D.</a:t>
            </a:r>
            <a:r>
              <a:rPr lang="zh-CN" altLang="zh-CN" sz="2200" dirty="0"/>
              <a:t>②③④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影响旅游安全的因素主要包括旅游地的地形、气候、水文等自然条件</a:t>
            </a:r>
            <a:r>
              <a:rPr lang="en-US" altLang="zh-CN" sz="2200" dirty="0"/>
              <a:t>,</a:t>
            </a:r>
            <a:r>
              <a:rPr lang="zh-CN" altLang="zh-CN" sz="2200" dirty="0"/>
              <a:t>以及旅游硬件设施情况和社会文化环境等方面</a:t>
            </a:r>
            <a:r>
              <a:rPr lang="en-US" altLang="zh-CN" sz="2200" dirty="0"/>
              <a:t>,</a:t>
            </a:r>
            <a:r>
              <a:rPr lang="zh-CN" altLang="zh-CN" sz="2200" dirty="0"/>
              <a:t>因此</a:t>
            </a:r>
            <a:r>
              <a:rPr lang="en-US" altLang="zh-CN" sz="2200" dirty="0"/>
              <a:t>A</a:t>
            </a:r>
            <a:r>
              <a:rPr lang="zh-CN" altLang="zh-CN" sz="2200" dirty="0"/>
              <a:t>项符合题意。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A</a:t>
            </a:r>
            <a:endParaRPr lang="zh-CN" altLang="zh-CN" sz="2200" dirty="0"/>
          </a:p>
        </p:txBody>
      </p:sp>
      <p:sp>
        <p:nvSpPr>
          <p:cNvPr id="12" name="椭圆 11">
            <a:hlinkClick r:id="rId9" action="ppaction://hlinksldjump"/>
          </p:cNvPr>
          <p:cNvSpPr/>
          <p:nvPr/>
        </p:nvSpPr>
        <p:spPr>
          <a:xfrm>
            <a:off x="4869557" y="702221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55853" y="2204864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选择旅游交通方式</a:t>
            </a:r>
            <a:r>
              <a:rPr lang="en-US" altLang="zh-CN" sz="2200" dirty="0"/>
              <a:t>,</a:t>
            </a:r>
            <a:r>
              <a:rPr lang="zh-CN" altLang="zh-CN" sz="2200" dirty="0"/>
              <a:t>最重要的标准是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安全</a:t>
            </a:r>
            <a:r>
              <a:rPr lang="en-US" altLang="zh-CN" sz="2200" dirty="0"/>
              <a:t>	B.</a:t>
            </a:r>
            <a:r>
              <a:rPr lang="zh-CN" altLang="zh-CN" sz="2200" dirty="0"/>
              <a:t>经济</a:t>
            </a:r>
            <a:r>
              <a:rPr lang="en-US" altLang="zh-CN" sz="2200" dirty="0"/>
              <a:t>	C.</a:t>
            </a:r>
            <a:r>
              <a:rPr lang="zh-CN" altLang="zh-CN" sz="2200" dirty="0"/>
              <a:t>舒适</a:t>
            </a:r>
            <a:r>
              <a:rPr lang="en-US" altLang="zh-CN" sz="2200" dirty="0"/>
              <a:t>	D.</a:t>
            </a:r>
            <a:r>
              <a:rPr lang="zh-CN" altLang="zh-CN" sz="2200" dirty="0"/>
              <a:t>快捷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人们通常以安全、快捷、方便、舒适、经济等标准来选择旅游交通方式</a:t>
            </a:r>
            <a:r>
              <a:rPr lang="en-US" altLang="zh-CN" sz="2200" dirty="0"/>
              <a:t>,</a:t>
            </a:r>
            <a:r>
              <a:rPr lang="zh-CN" altLang="zh-CN" sz="2200" dirty="0"/>
              <a:t>但总是将安全放在第一位。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A</a:t>
            </a:r>
            <a:endParaRPr lang="zh-CN" altLang="zh-CN" sz="2200" dirty="0"/>
          </a:p>
        </p:txBody>
      </p:sp>
      <p:sp>
        <p:nvSpPr>
          <p:cNvPr id="11" name="椭圆 10">
            <a:hlinkClick r:id="rId9" action="ppaction://hlinksldjump"/>
          </p:cNvPr>
          <p:cNvSpPr/>
          <p:nvPr/>
        </p:nvSpPr>
        <p:spPr>
          <a:xfrm>
            <a:off x="4869557" y="702221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237023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11196189"/>
              </p:ext>
            </p:extLst>
          </p:nvPr>
        </p:nvGraphicFramePr>
        <p:xfrm>
          <a:off x="508000" y="1065807"/>
          <a:ext cx="8128000" cy="5459537"/>
        </p:xfrm>
        <a:graphic>
          <a:graphicData uri="http://schemas.openxmlformats.org/presentationml/2006/ole">
            <p:oleObj spid="_x0000_s1052" name="文档" r:id="rId3" imgW="3998243" imgH="268658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16562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49271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关于旅游安全的正确说法是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首先是旅游过程中的交通安全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夏季在山地旅游必须提高对地震、火山爆发等自然灾害的防范意识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住宿地不会发生安全问题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外出旅游不要带衣服及用品</a:t>
            </a:r>
            <a:r>
              <a:rPr lang="en-US" altLang="zh-CN" sz="2200" dirty="0"/>
              <a:t>,</a:t>
            </a:r>
            <a:r>
              <a:rPr lang="zh-CN" altLang="zh-CN" sz="2200" dirty="0"/>
              <a:t>以免旅途劳累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在外出旅游过程中</a:t>
            </a:r>
            <a:r>
              <a:rPr lang="en-US" altLang="zh-CN" sz="2200" dirty="0"/>
              <a:t>,</a:t>
            </a:r>
            <a:r>
              <a:rPr lang="zh-CN" altLang="zh-CN" sz="2200" dirty="0"/>
              <a:t>首先要注意交通安全。地震、火山爆发并不因某种季节而发生</a:t>
            </a:r>
            <a:r>
              <a:rPr lang="en-US" altLang="zh-CN" sz="2200" dirty="0"/>
              <a:t>,</a:t>
            </a:r>
            <a:r>
              <a:rPr lang="zh-CN" altLang="zh-CN" sz="2200" dirty="0"/>
              <a:t>有些自然灾害如塌方、滑坡、山洪、泥石流、雷击等与地形、气候有较大的关联性。住宿地也可能发生安全问题。外出旅游应根据当时的季节和当地的气候条件及沿途各地的环境</a:t>
            </a:r>
            <a:r>
              <a:rPr lang="en-US" altLang="zh-CN" sz="2200" dirty="0"/>
              <a:t>,</a:t>
            </a:r>
            <a:r>
              <a:rPr lang="zh-CN" altLang="zh-CN" sz="2200" dirty="0"/>
              <a:t>带上合适的衣服及用品。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A</a:t>
            </a:r>
            <a:endParaRPr lang="zh-CN" altLang="zh-CN" sz="2200" dirty="0"/>
          </a:p>
        </p:txBody>
      </p:sp>
      <p:sp>
        <p:nvSpPr>
          <p:cNvPr id="11" name="椭圆 10">
            <a:hlinkClick r:id="rId9" action="ppaction://hlinksldjump"/>
          </p:cNvPr>
          <p:cNvSpPr/>
          <p:nvPr/>
        </p:nvSpPr>
        <p:spPr>
          <a:xfrm>
            <a:off x="4869557" y="702221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406739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455853" y="1700808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4</a:t>
            </a:r>
            <a:r>
              <a:rPr lang="en-US" altLang="zh-CN" sz="2200" dirty="0"/>
              <a:t>.</a:t>
            </a:r>
            <a:r>
              <a:rPr lang="zh-CN" altLang="zh-CN" sz="2200" dirty="0"/>
              <a:t>下列有关旅游者自我防范的做法</a:t>
            </a:r>
            <a:r>
              <a:rPr lang="en-US" altLang="zh-CN" sz="2200" dirty="0"/>
              <a:t>,</a:t>
            </a:r>
            <a:r>
              <a:rPr lang="zh-CN" altLang="zh-CN" sz="2200" dirty="0"/>
              <a:t>不正确的是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事先做好准备工作</a:t>
            </a:r>
            <a:r>
              <a:rPr lang="en-US" altLang="zh-CN" sz="2200" dirty="0"/>
              <a:t>,</a:t>
            </a:r>
            <a:r>
              <a:rPr lang="zh-CN" altLang="zh-CN" sz="2200" dirty="0"/>
              <a:t>规划好旅游路线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出游时选择安全的交通线路和交通工具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在旅游过程中注意观察地形</a:t>
            </a:r>
            <a:r>
              <a:rPr lang="en-US" altLang="zh-CN" sz="2200" dirty="0"/>
              <a:t>,</a:t>
            </a:r>
            <a:r>
              <a:rPr lang="zh-CN" altLang="zh-CN" sz="2200" dirty="0"/>
              <a:t>避开危险地带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在旅途中尽量不要带食物</a:t>
            </a:r>
            <a:r>
              <a:rPr lang="en-US" altLang="zh-CN" sz="2200" dirty="0"/>
              <a:t>,</a:t>
            </a:r>
            <a:r>
              <a:rPr lang="zh-CN" altLang="zh-CN" sz="2200" dirty="0"/>
              <a:t>沿途购买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在旅途中应带上水和容易保存、直接可以食用的食物</a:t>
            </a:r>
            <a:r>
              <a:rPr lang="en-US" altLang="zh-CN" sz="2200" dirty="0"/>
              <a:t>(</a:t>
            </a:r>
            <a:r>
              <a:rPr lang="zh-CN" altLang="zh-CN" sz="2200" dirty="0"/>
              <a:t>量不可过多</a:t>
            </a:r>
            <a:r>
              <a:rPr lang="en-US" altLang="zh-CN" sz="2200" dirty="0"/>
              <a:t>),</a:t>
            </a:r>
            <a:r>
              <a:rPr lang="zh-CN" altLang="zh-CN" sz="2200" dirty="0"/>
              <a:t>因为沿途购买可能不方便</a:t>
            </a:r>
            <a:r>
              <a:rPr lang="en-US" altLang="zh-CN" sz="2200" dirty="0"/>
              <a:t>,</a:t>
            </a:r>
            <a:r>
              <a:rPr lang="zh-CN" altLang="zh-CN" sz="2200" dirty="0"/>
              <a:t>卫生状况也不能保证。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D</a:t>
            </a:r>
            <a:endParaRPr lang="zh-CN" altLang="zh-CN" sz="2200" dirty="0"/>
          </a:p>
        </p:txBody>
      </p:sp>
      <p:sp>
        <p:nvSpPr>
          <p:cNvPr id="11" name="椭圆 10">
            <a:hlinkClick r:id="rId9" action="ppaction://hlinksldjump"/>
          </p:cNvPr>
          <p:cNvSpPr/>
          <p:nvPr/>
        </p:nvSpPr>
        <p:spPr>
          <a:xfrm>
            <a:off x="4869557" y="702221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17418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45208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5</a:t>
            </a:r>
            <a:r>
              <a:rPr lang="en-US" altLang="zh-CN" sz="2200" dirty="0"/>
              <a:t>.</a:t>
            </a:r>
            <a:r>
              <a:rPr lang="zh-CN" altLang="zh-CN" sz="2200" dirty="0"/>
              <a:t>购买旅游保险可以使旅游者、旅游企业在旅游活动中遇到意外事故或危险时</a:t>
            </a:r>
            <a:r>
              <a:rPr lang="en-US" altLang="zh-CN" sz="2200" dirty="0"/>
              <a:t>,</a:t>
            </a:r>
            <a:r>
              <a:rPr lang="zh-CN" altLang="zh-CN" sz="2200" dirty="0"/>
              <a:t>得到经济补偿。下列有关旅游保险的说法</a:t>
            </a:r>
            <a:r>
              <a:rPr lang="en-US" altLang="zh-CN" sz="2200" dirty="0"/>
              <a:t>,</a:t>
            </a:r>
            <a:r>
              <a:rPr lang="zh-CN" altLang="zh-CN" sz="2200" dirty="0"/>
              <a:t>正确的是</a:t>
            </a:r>
            <a:r>
              <a:rPr lang="en-US" altLang="zh-CN" sz="2200" dirty="0"/>
              <a:t>(</a:t>
            </a:r>
            <a:r>
              <a:rPr lang="zh-CN" altLang="zh-CN" sz="2200" dirty="0"/>
              <a:t>　　</a:t>
            </a:r>
            <a:r>
              <a:rPr lang="en-US" altLang="zh-CN" sz="2200" dirty="0"/>
              <a:t>)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出游时</a:t>
            </a:r>
            <a:r>
              <a:rPr lang="en-US" altLang="zh-CN" sz="2200" dirty="0"/>
              <a:t>,</a:t>
            </a:r>
            <a:r>
              <a:rPr lang="zh-CN" altLang="zh-CN" sz="2200" dirty="0"/>
              <a:t>所有旅游者或旅游企业都必须购买旅游保险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旅游保险具有长期性的特点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目前</a:t>
            </a:r>
            <a:r>
              <a:rPr lang="en-US" altLang="zh-CN" sz="2200" dirty="0"/>
              <a:t>,</a:t>
            </a:r>
            <a:r>
              <a:rPr lang="zh-CN" altLang="zh-CN" sz="2200" dirty="0"/>
              <a:t>我国还没有形成旅游保险体系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D.</a:t>
            </a:r>
            <a:r>
              <a:rPr lang="zh-CN" altLang="zh-CN" sz="2200" dirty="0"/>
              <a:t>参加旅游保险时要缴纳保险金</a:t>
            </a:r>
            <a:r>
              <a:rPr lang="en-US" altLang="zh-CN" sz="2200" dirty="0"/>
              <a:t>,</a:t>
            </a:r>
            <a:r>
              <a:rPr lang="zh-CN" altLang="zh-CN" sz="2200" dirty="0"/>
              <a:t>签订保险契约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出游时</a:t>
            </a:r>
            <a:r>
              <a:rPr lang="en-US" altLang="zh-CN" sz="2200" dirty="0"/>
              <a:t>,</a:t>
            </a:r>
            <a:r>
              <a:rPr lang="zh-CN" altLang="zh-CN" sz="2200" dirty="0"/>
              <a:t>是否购买旅游保险是企业和个人自愿的行为</a:t>
            </a:r>
            <a:r>
              <a:rPr lang="en-US" altLang="zh-CN" sz="2200" dirty="0"/>
              <a:t>,</a:t>
            </a:r>
            <a:r>
              <a:rPr lang="zh-CN" altLang="zh-CN" sz="2200" dirty="0"/>
              <a:t>旅游者或旅游企业不一定要购买</a:t>
            </a:r>
            <a:r>
              <a:rPr lang="en-US" altLang="zh-CN" sz="2200" dirty="0"/>
              <a:t>;</a:t>
            </a:r>
            <a:r>
              <a:rPr lang="zh-CN" altLang="zh-CN" sz="2200" dirty="0"/>
              <a:t>旅游保险具有暂时性的特点</a:t>
            </a:r>
            <a:r>
              <a:rPr lang="en-US" altLang="zh-CN" sz="2200" dirty="0"/>
              <a:t>;</a:t>
            </a:r>
            <a:r>
              <a:rPr lang="zh-CN" altLang="zh-CN" sz="2200" dirty="0"/>
              <a:t>目前</a:t>
            </a:r>
            <a:r>
              <a:rPr lang="en-US" altLang="zh-CN" sz="2200" dirty="0"/>
              <a:t>,</a:t>
            </a:r>
            <a:r>
              <a:rPr lang="zh-CN" altLang="zh-CN" sz="2200" dirty="0"/>
              <a:t>我国已经形成了比较完整的旅游保险体系。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D</a:t>
            </a:r>
            <a:endParaRPr lang="zh-CN" altLang="zh-CN" sz="2200" dirty="0"/>
          </a:p>
        </p:txBody>
      </p:sp>
      <p:sp>
        <p:nvSpPr>
          <p:cNvPr id="11" name="椭圆 10">
            <a:hlinkClick r:id="rId9" action="ppaction://hlinksldjump"/>
          </p:cNvPr>
          <p:cNvSpPr/>
          <p:nvPr/>
        </p:nvSpPr>
        <p:spPr>
          <a:xfrm>
            <a:off x="4869557" y="702221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328353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052736"/>
            <a:ext cx="8128000" cy="533338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6</a:t>
            </a:r>
            <a:r>
              <a:rPr lang="en-US" altLang="zh-CN" sz="2200" dirty="0"/>
              <a:t>.</a:t>
            </a:r>
            <a:r>
              <a:rPr lang="zh-CN" altLang="zh-CN" sz="2200" dirty="0"/>
              <a:t>阅读下列材料</a:t>
            </a:r>
            <a:r>
              <a:rPr lang="en-US" altLang="zh-CN" sz="2200" dirty="0"/>
              <a:t>,</a:t>
            </a:r>
            <a:r>
              <a:rPr lang="zh-CN" altLang="zh-CN" sz="2200" dirty="0"/>
              <a:t>完成下列问题。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材料　</a:t>
            </a:r>
            <a:r>
              <a:rPr lang="en-US" altLang="zh-CN" sz="2200" dirty="0"/>
              <a:t>2016</a:t>
            </a:r>
            <a:r>
              <a:rPr lang="zh-CN" altLang="zh-CN" sz="2200" dirty="0"/>
              <a:t>年</a:t>
            </a:r>
            <a:r>
              <a:rPr lang="en-US" altLang="zh-CN" sz="2200" dirty="0"/>
              <a:t>11</a:t>
            </a:r>
            <a:r>
              <a:rPr lang="zh-CN" altLang="zh-CN" sz="2200" dirty="0"/>
              <a:t>月</a:t>
            </a:r>
            <a:r>
              <a:rPr lang="en-US" altLang="zh-CN" sz="2200" dirty="0"/>
              <a:t>11</a:t>
            </a:r>
            <a:r>
              <a:rPr lang="zh-CN" altLang="zh-CN" sz="2200" dirty="0"/>
              <a:t>日</a:t>
            </a:r>
            <a:r>
              <a:rPr lang="en-US" altLang="zh-CN" sz="2200" dirty="0"/>
              <a:t>,</a:t>
            </a:r>
            <a:r>
              <a:rPr lang="zh-CN" altLang="zh-CN" sz="2200" dirty="0"/>
              <a:t>一名</a:t>
            </a:r>
            <a:r>
              <a:rPr lang="en-US" altLang="zh-CN" sz="2200" dirty="0"/>
              <a:t>62</a:t>
            </a:r>
            <a:r>
              <a:rPr lang="zh-CN" altLang="zh-CN" sz="2200" dirty="0"/>
              <a:t>岁的男性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在青岛崂山石门山景区附近的野山中爬山时迷路</a:t>
            </a:r>
            <a:r>
              <a:rPr lang="en-US" altLang="zh-CN" sz="2200" dirty="0"/>
              <a:t>,</a:t>
            </a:r>
            <a:r>
              <a:rPr lang="zh-CN" altLang="zh-CN" sz="2200" dirty="0"/>
              <a:t>救援人员历经</a:t>
            </a:r>
            <a:r>
              <a:rPr lang="en-US" altLang="zh-CN" sz="2200" dirty="0"/>
              <a:t>13</a:t>
            </a:r>
            <a:r>
              <a:rPr lang="zh-CN" altLang="zh-CN" sz="2200" dirty="0"/>
              <a:t>个小时的艰苦努力终于将他解救。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此次登山活动</a:t>
            </a:r>
            <a:r>
              <a:rPr lang="en-US" altLang="zh-CN" sz="2200" dirty="0"/>
              <a:t>,</a:t>
            </a:r>
            <a:r>
              <a:rPr lang="zh-CN" altLang="zh-CN" sz="2200" dirty="0"/>
              <a:t>事先需要收集哪些旅游地的信息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登山时应该注意的安全问题主要有哪些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此次登山活动出现意外的因素之一是迷路</a:t>
            </a:r>
            <a:r>
              <a:rPr lang="en-US" altLang="zh-CN" sz="2200" dirty="0"/>
              <a:t>,</a:t>
            </a:r>
            <a:r>
              <a:rPr lang="zh-CN" altLang="zh-CN" sz="2200" dirty="0"/>
              <a:t>请你为他们设计几种不同的求救方式。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(4)</a:t>
            </a:r>
            <a:r>
              <a:rPr lang="zh-CN" altLang="zh-CN" sz="2200" dirty="0"/>
              <a:t>假设此次活动中有人出现下列意外事故</a:t>
            </a:r>
            <a:r>
              <a:rPr lang="en-US" altLang="zh-CN" sz="2200" dirty="0"/>
              <a:t>,</a:t>
            </a:r>
            <a:r>
              <a:rPr lang="zh-CN" altLang="zh-CN" sz="2200" dirty="0"/>
              <a:t>请你写出就地应急措施。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A.</a:t>
            </a:r>
            <a:r>
              <a:rPr lang="zh-CN" altLang="zh-CN" sz="2200" dirty="0"/>
              <a:t>被毒蛇咬伤</a:t>
            </a:r>
            <a:r>
              <a:rPr lang="en-US" altLang="zh-CN" sz="2200" dirty="0"/>
              <a:t>:</a:t>
            </a:r>
            <a:r>
              <a:rPr lang="zh-CN" altLang="zh-CN" sz="2200" u="sng" dirty="0"/>
              <a:t>　</a:t>
            </a:r>
            <a:r>
              <a:rPr lang="en-US" altLang="zh-CN" sz="2200" dirty="0"/>
              <a:t>;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B.</a:t>
            </a:r>
            <a:r>
              <a:rPr lang="zh-CN" altLang="zh-CN" sz="2200" dirty="0"/>
              <a:t>骨折</a:t>
            </a:r>
            <a:r>
              <a:rPr lang="en-US" altLang="zh-CN" sz="2200" dirty="0"/>
              <a:t>:</a:t>
            </a:r>
            <a:r>
              <a:rPr lang="zh-CN" altLang="zh-CN" sz="2200" u="sng" dirty="0"/>
              <a:t>　</a:t>
            </a:r>
            <a:r>
              <a:rPr lang="en-US" altLang="zh-CN" sz="2200" dirty="0"/>
              <a:t>; 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C.</a:t>
            </a:r>
            <a:r>
              <a:rPr lang="zh-CN" altLang="zh-CN" sz="2200" dirty="0"/>
              <a:t>外伤出血</a:t>
            </a:r>
            <a:r>
              <a:rPr lang="en-US" altLang="zh-CN" sz="2200" dirty="0"/>
              <a:t>:</a:t>
            </a:r>
            <a:r>
              <a:rPr lang="zh-CN" altLang="zh-CN" sz="2200" u="sng" dirty="0"/>
              <a:t>　</a:t>
            </a:r>
            <a:r>
              <a:rPr lang="zh-CN" altLang="zh-CN" sz="2200" dirty="0"/>
              <a:t>。</a:t>
            </a:r>
            <a:r>
              <a:rPr lang="en-US" altLang="zh-CN" sz="2200" dirty="0"/>
              <a:t> </a:t>
            </a:r>
            <a:endParaRPr lang="zh-CN" altLang="zh-CN" sz="2200" dirty="0"/>
          </a:p>
        </p:txBody>
      </p:sp>
      <p:sp>
        <p:nvSpPr>
          <p:cNvPr id="11" name="椭圆 10">
            <a:hlinkClick r:id="rId9" action="ppaction://hlinksldjump"/>
          </p:cNvPr>
          <p:cNvSpPr/>
          <p:nvPr/>
        </p:nvSpPr>
        <p:spPr>
          <a:xfrm>
            <a:off x="4869557" y="702221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2696678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39552" y="1412776"/>
            <a:ext cx="8128000" cy="45208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登山活动属于野外探险的旅游种类</a:t>
            </a:r>
            <a:r>
              <a:rPr lang="en-US" altLang="zh-CN" sz="2200" dirty="0"/>
              <a:t>,</a:t>
            </a:r>
            <a:r>
              <a:rPr lang="zh-CN" altLang="zh-CN" sz="2200" dirty="0"/>
              <a:t>事先需要搜集旅游地自然环境的相关内容</a:t>
            </a:r>
            <a:r>
              <a:rPr lang="en-US" altLang="zh-CN" sz="2200" dirty="0"/>
              <a:t>;</a:t>
            </a:r>
            <a:r>
              <a:rPr lang="zh-CN" altLang="zh-CN" sz="2200" dirty="0"/>
              <a:t>登山需要注意的安全问题很多</a:t>
            </a:r>
            <a:r>
              <a:rPr lang="en-US" altLang="zh-CN" sz="2200" dirty="0"/>
              <a:t>,</a:t>
            </a:r>
            <a:r>
              <a:rPr lang="zh-CN" altLang="zh-CN" sz="2200" dirty="0"/>
              <a:t>应辩证看待</a:t>
            </a:r>
            <a:r>
              <a:rPr lang="en-US" altLang="zh-CN" sz="2200" dirty="0"/>
              <a:t>;</a:t>
            </a:r>
            <a:r>
              <a:rPr lang="zh-CN" altLang="zh-CN" sz="2200" dirty="0"/>
              <a:t>野外迷路时的求救方式有很多</a:t>
            </a:r>
            <a:r>
              <a:rPr lang="en-US" altLang="zh-CN" sz="2200" dirty="0"/>
              <a:t>,</a:t>
            </a:r>
            <a:r>
              <a:rPr lang="zh-CN" altLang="zh-CN" sz="2200" dirty="0"/>
              <a:t>应充分利用当地的自然条件</a:t>
            </a:r>
            <a:r>
              <a:rPr lang="en-US" altLang="zh-CN" sz="2200" dirty="0"/>
              <a:t>;</a:t>
            </a:r>
            <a:r>
              <a:rPr lang="zh-CN" altLang="zh-CN" sz="2200" dirty="0"/>
              <a:t>出现意外事故</a:t>
            </a:r>
            <a:r>
              <a:rPr lang="en-US" altLang="zh-CN" sz="2200" dirty="0"/>
              <a:t>,</a:t>
            </a:r>
            <a:r>
              <a:rPr lang="zh-CN" altLang="zh-CN" sz="2200" dirty="0"/>
              <a:t>采取的应急措施应具体问题具体分析。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需要搜集该山地的资源特色、到该山地的距离、交通线路及其自然环境条件等。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注意选择合适的攀登地点</a:t>
            </a:r>
            <a:r>
              <a:rPr lang="en-US" altLang="zh-CN" sz="2200" dirty="0"/>
              <a:t>,</a:t>
            </a:r>
            <a:r>
              <a:rPr lang="zh-CN" altLang="zh-CN" sz="2200" dirty="0"/>
              <a:t>避开有危险落石的地段</a:t>
            </a:r>
            <a:r>
              <a:rPr lang="en-US" altLang="zh-CN" sz="2200" dirty="0"/>
              <a:t>,</a:t>
            </a:r>
            <a:r>
              <a:rPr lang="zh-CN" altLang="zh-CN" sz="2200" dirty="0"/>
              <a:t>避开悬崖峭壁等地势险峻的地段等。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利用地图、指南针、罗盘确定方位</a:t>
            </a:r>
            <a:r>
              <a:rPr lang="en-US" altLang="zh-CN" sz="2200" dirty="0"/>
              <a:t>;</a:t>
            </a:r>
            <a:r>
              <a:rPr lang="zh-CN" altLang="zh-CN" sz="2200" dirty="0"/>
              <a:t>利用声音求救</a:t>
            </a:r>
            <a:r>
              <a:rPr lang="en-US" altLang="zh-CN" sz="2200" dirty="0"/>
              <a:t>(</a:t>
            </a:r>
            <a:r>
              <a:rPr lang="zh-CN" altLang="zh-CN" sz="2200" dirty="0"/>
              <a:t>哨音等</a:t>
            </a:r>
            <a:r>
              <a:rPr lang="en-US" altLang="zh-CN" sz="2200" dirty="0"/>
              <a:t>);</a:t>
            </a:r>
            <a:r>
              <a:rPr lang="zh-CN" altLang="zh-CN" sz="2200" dirty="0"/>
              <a:t>利用反光信号</a:t>
            </a:r>
            <a:r>
              <a:rPr lang="en-US" altLang="zh-CN" sz="2200" dirty="0"/>
              <a:t>;</a:t>
            </a:r>
            <a:r>
              <a:rPr lang="zh-CN" altLang="zh-CN" sz="2200" dirty="0"/>
              <a:t>利用国际求救信号</a:t>
            </a:r>
            <a:r>
              <a:rPr lang="en-US" altLang="zh-CN" sz="2200" dirty="0"/>
              <a:t>,</a:t>
            </a:r>
            <a:r>
              <a:rPr lang="zh-CN" altLang="zh-CN" sz="2200" dirty="0"/>
              <a:t>在地面显示</a:t>
            </a:r>
            <a:r>
              <a:rPr lang="en-US" altLang="zh-CN" sz="2200" dirty="0"/>
              <a:t>“SOS”</a:t>
            </a:r>
            <a:r>
              <a:rPr lang="zh-CN" altLang="zh-CN" sz="2200" dirty="0"/>
              <a:t>字样</a:t>
            </a:r>
            <a:r>
              <a:rPr lang="en-US" altLang="zh-CN" sz="2200" dirty="0"/>
              <a:t>;</a:t>
            </a:r>
            <a:r>
              <a:rPr lang="zh-CN" altLang="zh-CN" sz="2200" dirty="0"/>
              <a:t>用颜色鲜艳的衣服求救等。</a:t>
            </a:r>
          </a:p>
        </p:txBody>
      </p:sp>
      <p:sp>
        <p:nvSpPr>
          <p:cNvPr id="12" name="椭圆 11">
            <a:hlinkClick r:id="rId9" action="ppaction://hlinksldjump"/>
          </p:cNvPr>
          <p:cNvSpPr/>
          <p:nvPr/>
        </p:nvSpPr>
        <p:spPr>
          <a:xfrm>
            <a:off x="4869557" y="71174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328083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519853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99869" y="1916832"/>
            <a:ext cx="8128000" cy="248952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(4)A.</a:t>
            </a:r>
            <a:r>
              <a:rPr lang="zh-CN" altLang="zh-CN" sz="2200" dirty="0"/>
              <a:t>迅速用布条、手帕、领带等将伤口上部扎紧</a:t>
            </a:r>
            <a:r>
              <a:rPr lang="en-US" altLang="zh-CN" sz="2200" dirty="0"/>
              <a:t>,</a:t>
            </a:r>
            <a:r>
              <a:rPr lang="zh-CN" altLang="zh-CN" sz="2200" dirty="0"/>
              <a:t>以防毒液扩散</a:t>
            </a:r>
            <a:r>
              <a:rPr lang="en-US" altLang="zh-CN" sz="2200" dirty="0"/>
              <a:t>,</a:t>
            </a:r>
            <a:r>
              <a:rPr lang="zh-CN" altLang="zh-CN" sz="2200" dirty="0"/>
              <a:t>然后用消过毒的小刀在伤口处划开一个小口</a:t>
            </a:r>
            <a:r>
              <a:rPr lang="en-US" altLang="zh-CN" sz="2200" dirty="0"/>
              <a:t>,</a:t>
            </a:r>
            <a:r>
              <a:rPr lang="zh-CN" altLang="zh-CN" sz="2200" dirty="0"/>
              <a:t>将毒液吸出　</a:t>
            </a:r>
            <a:r>
              <a:rPr lang="en-US" altLang="zh-CN" sz="2200" dirty="0"/>
              <a:t>B.</a:t>
            </a:r>
            <a:r>
              <a:rPr lang="zh-CN" altLang="zh-CN" sz="2200" dirty="0"/>
              <a:t>用夹板固定后</a:t>
            </a:r>
            <a:r>
              <a:rPr lang="en-US" altLang="zh-CN" sz="2200" dirty="0"/>
              <a:t>,</a:t>
            </a:r>
            <a:r>
              <a:rPr lang="zh-CN" altLang="zh-CN" sz="2200" dirty="0"/>
              <a:t>用冰冷敷</a:t>
            </a:r>
            <a:r>
              <a:rPr lang="en-US" altLang="zh-CN" sz="2200" dirty="0"/>
              <a:t>;</a:t>
            </a:r>
            <a:r>
              <a:rPr lang="zh-CN" altLang="zh-CN" sz="2200" dirty="0"/>
              <a:t>如果伤到脊椎时</a:t>
            </a:r>
            <a:r>
              <a:rPr lang="en-US" altLang="zh-CN" sz="2200" dirty="0"/>
              <a:t>,</a:t>
            </a:r>
            <a:r>
              <a:rPr lang="zh-CN" altLang="zh-CN" sz="2200" dirty="0"/>
              <a:t>将患者放在平坦而坚固的担架上固定</a:t>
            </a:r>
            <a:r>
              <a:rPr lang="en-US" altLang="zh-CN" sz="2200" dirty="0"/>
              <a:t>,</a:t>
            </a:r>
            <a:r>
              <a:rPr lang="zh-CN" altLang="zh-CN" sz="2200" dirty="0"/>
              <a:t>不要让其身体晃动</a:t>
            </a:r>
            <a:r>
              <a:rPr lang="en-US" altLang="zh-CN" sz="2200" dirty="0"/>
              <a:t>,</a:t>
            </a:r>
            <a:r>
              <a:rPr lang="zh-CN" altLang="zh-CN" sz="2200" dirty="0"/>
              <a:t>然后送往医院　</a:t>
            </a:r>
            <a:r>
              <a:rPr lang="en-US" altLang="zh-CN" sz="2200" dirty="0"/>
              <a:t>C.</a:t>
            </a:r>
            <a:r>
              <a:rPr lang="zh-CN" altLang="zh-CN" sz="2200" dirty="0"/>
              <a:t>被划伤</a:t>
            </a:r>
            <a:r>
              <a:rPr lang="en-US" altLang="zh-CN" sz="2200" dirty="0"/>
              <a:t>,</a:t>
            </a:r>
            <a:r>
              <a:rPr lang="zh-CN" altLang="zh-CN" sz="2200" dirty="0"/>
              <a:t>可用净水冲洗</a:t>
            </a:r>
            <a:r>
              <a:rPr lang="en-US" altLang="zh-CN" sz="2200" dirty="0"/>
              <a:t>,</a:t>
            </a:r>
            <a:r>
              <a:rPr lang="zh-CN" altLang="zh-CN" sz="2200" dirty="0"/>
              <a:t>然后用手帕等包扎</a:t>
            </a:r>
            <a:r>
              <a:rPr lang="en-US" altLang="zh-CN" sz="2200" dirty="0"/>
              <a:t>;</a:t>
            </a:r>
            <a:r>
              <a:rPr lang="zh-CN" altLang="zh-CN" sz="2200" dirty="0"/>
              <a:t>轻微出血可用压迫止血法</a:t>
            </a:r>
            <a:r>
              <a:rPr lang="en-US" altLang="zh-CN" sz="2200" dirty="0"/>
              <a:t>,1</a:t>
            </a:r>
            <a:r>
              <a:rPr lang="zh-CN" altLang="zh-CN" sz="2200" dirty="0"/>
              <a:t>小时后每隔</a:t>
            </a:r>
            <a:r>
              <a:rPr lang="en-US" altLang="zh-CN" sz="2200" dirty="0"/>
              <a:t>10</a:t>
            </a:r>
            <a:r>
              <a:rPr lang="zh-CN" altLang="zh-CN" sz="2200" dirty="0"/>
              <a:t>分钟左右要松开一下</a:t>
            </a:r>
            <a:r>
              <a:rPr lang="en-US" altLang="zh-CN" sz="2200" dirty="0"/>
              <a:t>,</a:t>
            </a:r>
            <a:r>
              <a:rPr lang="zh-CN" altLang="zh-CN" sz="2200" dirty="0"/>
              <a:t>以保障血液循环</a:t>
            </a:r>
          </a:p>
        </p:txBody>
      </p:sp>
      <p:sp>
        <p:nvSpPr>
          <p:cNvPr id="11" name="椭圆 10">
            <a:hlinkClick r:id="rId9" action="ppaction://hlinksldjump"/>
          </p:cNvPr>
          <p:cNvSpPr/>
          <p:nvPr/>
        </p:nvSpPr>
        <p:spPr>
          <a:xfrm>
            <a:off x="4869557" y="702221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327321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4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5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6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7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8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9" action="ppaction://hlinksldjump"/>
          </p:cNvPr>
          <p:cNvSpPr/>
          <p:nvPr/>
        </p:nvSpPr>
        <p:spPr>
          <a:xfrm>
            <a:off x="4860032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  <p:sp>
        <p:nvSpPr>
          <p:cNvPr id="10" name="椭圆 9">
            <a:hlinkClick r:id="rId9" action="ppaction://hlinksldjump"/>
          </p:cNvPr>
          <p:cNvSpPr/>
          <p:nvPr/>
        </p:nvSpPr>
        <p:spPr>
          <a:xfrm>
            <a:off x="4519042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08000" y="1052736"/>
            <a:ext cx="8128000" cy="12707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7</a:t>
            </a:r>
            <a:r>
              <a:rPr lang="en-US" altLang="zh-CN" sz="2200" dirty="0"/>
              <a:t>.(2016·</a:t>
            </a:r>
            <a:r>
              <a:rPr lang="zh-CN" altLang="zh-CN" sz="2200" dirty="0"/>
              <a:t>河南平顶山模拟</a:t>
            </a:r>
            <a:r>
              <a:rPr lang="en-US" altLang="zh-CN" sz="2200" dirty="0"/>
              <a:t>)</a:t>
            </a:r>
            <a:r>
              <a:rPr lang="zh-CN" altLang="zh-CN" sz="2200" dirty="0"/>
              <a:t>八月十八潮</a:t>
            </a:r>
            <a:r>
              <a:rPr lang="en-US" altLang="zh-CN" sz="2200" dirty="0"/>
              <a:t>,</a:t>
            </a:r>
            <a:r>
              <a:rPr lang="zh-CN" altLang="zh-CN" sz="2200" dirty="0"/>
              <a:t>壮观天下无。钱塘江大潮被誉为天下奇观</a:t>
            </a:r>
            <a:r>
              <a:rPr lang="en-US" altLang="zh-CN" sz="2200" dirty="0"/>
              <a:t>(</a:t>
            </a:r>
            <a:r>
              <a:rPr lang="zh-CN" altLang="zh-CN" sz="2200" dirty="0"/>
              <a:t>如下图</a:t>
            </a:r>
            <a:r>
              <a:rPr lang="en-US" altLang="zh-CN" sz="2200" dirty="0"/>
              <a:t>),</a:t>
            </a:r>
            <a:r>
              <a:rPr lang="zh-CN" altLang="zh-CN" sz="2200" dirty="0"/>
              <a:t>钱塘江的最佳观潮地点在浙江省海宁市的盐官镇。</a:t>
            </a: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1430830"/>
              </p:ext>
            </p:extLst>
          </p:nvPr>
        </p:nvGraphicFramePr>
        <p:xfrm>
          <a:off x="508000" y="2132856"/>
          <a:ext cx="8128000" cy="2132045"/>
        </p:xfrm>
        <a:graphic>
          <a:graphicData uri="http://schemas.openxmlformats.org/presentationml/2006/ole">
            <p:oleObj spid="_x0000_s11291" name="文档" r:id="rId10" imgW="3836312" imgH="1006524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4293096"/>
            <a:ext cx="8128000" cy="2083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2013</a:t>
            </a:r>
            <a:r>
              <a:rPr lang="zh-CN" altLang="zh-CN" sz="2200" dirty="0"/>
              <a:t>年</a:t>
            </a:r>
            <a:r>
              <a:rPr lang="en-US" altLang="zh-CN" sz="2200" dirty="0"/>
              <a:t>8</a:t>
            </a:r>
            <a:r>
              <a:rPr lang="zh-CN" altLang="zh-CN" sz="2200" dirty="0"/>
              <a:t>月</a:t>
            </a:r>
            <a:r>
              <a:rPr lang="en-US" altLang="zh-CN" sz="2200" dirty="0"/>
              <a:t>22</a:t>
            </a:r>
            <a:r>
              <a:rPr lang="zh-CN" altLang="zh-CN" sz="2200" dirty="0"/>
              <a:t>日中午</a:t>
            </a:r>
            <a:r>
              <a:rPr lang="en-US" altLang="zh-CN" sz="2200" dirty="0"/>
              <a:t>,</a:t>
            </a:r>
            <a:r>
              <a:rPr lang="zh-CN" altLang="zh-CN" sz="2200" dirty="0"/>
              <a:t>受强热带风暴</a:t>
            </a:r>
            <a:r>
              <a:rPr lang="en-US" altLang="zh-CN" sz="2200" dirty="0"/>
              <a:t>“</a:t>
            </a:r>
            <a:r>
              <a:rPr lang="zh-CN" altLang="zh-CN" sz="2200" dirty="0"/>
              <a:t>潭美</a:t>
            </a:r>
            <a:r>
              <a:rPr lang="en-US" altLang="zh-CN" sz="2200" dirty="0"/>
              <a:t>”</a:t>
            </a:r>
            <a:r>
              <a:rPr lang="zh-CN" altLang="zh-CN" sz="2200" dirty="0"/>
              <a:t>及农历大潮期双重影响</a:t>
            </a:r>
            <a:r>
              <a:rPr lang="en-US" altLang="zh-CN" sz="2200" dirty="0"/>
              <a:t>,</a:t>
            </a:r>
            <a:r>
              <a:rPr lang="zh-CN" altLang="zh-CN" sz="2200" dirty="0"/>
              <a:t>浙江嘉兴海宁盐仓段钱塘江观潮点出现</a:t>
            </a:r>
            <a:r>
              <a:rPr lang="en-US" altLang="zh-CN" sz="2200" dirty="0"/>
              <a:t>“</a:t>
            </a:r>
            <a:r>
              <a:rPr lang="zh-CN" altLang="zh-CN" sz="2200" dirty="0"/>
              <a:t>南潮</a:t>
            </a:r>
            <a:r>
              <a:rPr lang="en-US" altLang="zh-CN" sz="2200" dirty="0"/>
              <a:t>”</a:t>
            </a:r>
            <a:r>
              <a:rPr lang="zh-CN" altLang="zh-CN" sz="2200" dirty="0"/>
              <a:t>奇观</a:t>
            </a:r>
            <a:r>
              <a:rPr lang="en-US" altLang="zh-CN" sz="2200" dirty="0"/>
              <a:t>,</a:t>
            </a:r>
            <a:r>
              <a:rPr lang="zh-CN" altLang="zh-CN" sz="2200" dirty="0"/>
              <a:t>巨浪袭来致</a:t>
            </a:r>
            <a:r>
              <a:rPr lang="en-US" altLang="zh-CN" sz="2200" dirty="0"/>
              <a:t>30</a:t>
            </a:r>
            <a:r>
              <a:rPr lang="zh-CN" altLang="zh-CN" sz="2200" dirty="0"/>
              <a:t>米堤坝损毁</a:t>
            </a:r>
            <a:r>
              <a:rPr lang="en-US" altLang="zh-CN" sz="2200" dirty="0"/>
              <a:t>,</a:t>
            </a:r>
            <a:r>
              <a:rPr lang="zh-CN" altLang="zh-CN" sz="2200" dirty="0"/>
              <a:t>三十余名游客受伤</a:t>
            </a:r>
            <a:r>
              <a:rPr lang="en-US" altLang="zh-CN" sz="2200" dirty="0"/>
              <a:t>,</a:t>
            </a:r>
            <a:r>
              <a:rPr lang="zh-CN" altLang="zh-CN" sz="2200" dirty="0"/>
              <a:t>幸无大碍。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试分析钱塘江大潮的形成原因。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为防止游客在观潮时受伤</a:t>
            </a:r>
            <a:r>
              <a:rPr lang="en-US" altLang="zh-CN" sz="2200" dirty="0"/>
              <a:t>,</a:t>
            </a:r>
            <a:r>
              <a:rPr lang="zh-CN" altLang="zh-CN" sz="2200" dirty="0"/>
              <a:t>应采取哪些措施</a:t>
            </a:r>
            <a:r>
              <a:rPr lang="en-US" altLang="zh-CN" sz="2200" dirty="0"/>
              <a:t>?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213716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860032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  <p:sp>
        <p:nvSpPr>
          <p:cNvPr id="10" name="椭圆 9">
            <a:hlinkClick r:id="rId8" action="ppaction://hlinksldjump"/>
          </p:cNvPr>
          <p:cNvSpPr/>
          <p:nvPr/>
        </p:nvSpPr>
        <p:spPr>
          <a:xfrm>
            <a:off x="4519042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455042" y="1844824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解析</a:t>
            </a:r>
            <a:r>
              <a:rPr lang="zh-CN" altLang="zh-CN" sz="2200" dirty="0"/>
              <a:t>第</a:t>
            </a:r>
            <a:r>
              <a:rPr lang="en-US" altLang="zh-CN" sz="2200" dirty="0"/>
              <a:t>(1)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结合当地地形条件可知</a:t>
            </a:r>
            <a:r>
              <a:rPr lang="en-US" altLang="zh-CN" sz="2200" dirty="0"/>
              <a:t>,</a:t>
            </a:r>
            <a:r>
              <a:rPr lang="zh-CN" altLang="zh-CN" sz="2200" dirty="0"/>
              <a:t>钱塘江大潮与钱塘江口状似喇叭形有关</a:t>
            </a:r>
            <a:r>
              <a:rPr lang="en-US" altLang="zh-CN" sz="2200" dirty="0"/>
              <a:t>,</a:t>
            </a:r>
            <a:r>
              <a:rPr lang="zh-CN" altLang="zh-CN" sz="2200" dirty="0"/>
              <a:t>其外部是三角形海湾</a:t>
            </a:r>
            <a:r>
              <a:rPr lang="en-US" altLang="zh-CN" sz="2200" dirty="0"/>
              <a:t>——</a:t>
            </a:r>
            <a:r>
              <a:rPr lang="zh-CN" altLang="zh-CN" sz="2200" dirty="0"/>
              <a:t>杭州湾</a:t>
            </a:r>
            <a:r>
              <a:rPr lang="en-US" altLang="zh-CN" sz="2200" dirty="0"/>
              <a:t>,</a:t>
            </a:r>
            <a:r>
              <a:rPr lang="zh-CN" altLang="zh-CN" sz="2200" dirty="0"/>
              <a:t>口大内小</a:t>
            </a:r>
            <a:r>
              <a:rPr lang="en-US" altLang="zh-CN" sz="2200" dirty="0"/>
              <a:t>,</a:t>
            </a:r>
            <a:r>
              <a:rPr lang="zh-CN" altLang="zh-CN" sz="2200" dirty="0"/>
              <a:t>海潮涌起时</a:t>
            </a:r>
            <a:r>
              <a:rPr lang="en-US" altLang="zh-CN" sz="2200" dirty="0"/>
              <a:t>,</a:t>
            </a:r>
            <a:r>
              <a:rPr lang="zh-CN" altLang="zh-CN" sz="2200" dirty="0"/>
              <a:t>海水由外海进入湾中</a:t>
            </a:r>
            <a:r>
              <a:rPr lang="en-US" altLang="zh-CN" sz="2200" dirty="0"/>
              <a:t>,</a:t>
            </a:r>
            <a:r>
              <a:rPr lang="zh-CN" altLang="zh-CN" sz="2200" dirty="0"/>
              <a:t>潮位堆高</a:t>
            </a:r>
            <a:r>
              <a:rPr lang="en-US" altLang="zh-CN" sz="2200" dirty="0"/>
              <a:t>,</a:t>
            </a:r>
            <a:r>
              <a:rPr lang="zh-CN" altLang="zh-CN" sz="2200" dirty="0"/>
              <a:t>潮差增大</a:t>
            </a:r>
            <a:r>
              <a:rPr lang="en-US" altLang="zh-CN" sz="2200" dirty="0"/>
              <a:t>;</a:t>
            </a:r>
            <a:r>
              <a:rPr lang="zh-CN" altLang="zh-CN" sz="2200" dirty="0"/>
              <a:t>夏秋季节</a:t>
            </a:r>
            <a:r>
              <a:rPr lang="en-US" altLang="zh-CN" sz="2200" dirty="0"/>
              <a:t>,</a:t>
            </a:r>
            <a:r>
              <a:rPr lang="zh-CN" altLang="zh-CN" sz="2200" dirty="0"/>
              <a:t>夏季风盛行</a:t>
            </a:r>
            <a:r>
              <a:rPr lang="en-US" altLang="zh-CN" sz="2200" dirty="0"/>
              <a:t>,</a:t>
            </a:r>
            <a:r>
              <a:rPr lang="zh-CN" altLang="zh-CN" sz="2200" dirty="0"/>
              <a:t>风向与潮水方向大体一致</a:t>
            </a:r>
            <a:r>
              <a:rPr lang="en-US" altLang="zh-CN" sz="2200" dirty="0"/>
              <a:t>,</a:t>
            </a:r>
            <a:r>
              <a:rPr lang="zh-CN" altLang="zh-CN" sz="2200" dirty="0"/>
              <a:t>助长了潮势</a:t>
            </a:r>
            <a:r>
              <a:rPr lang="en-US" altLang="zh-CN" sz="2200" dirty="0"/>
              <a:t>;</a:t>
            </a:r>
            <a:r>
              <a:rPr lang="zh-CN" altLang="zh-CN" sz="2200" dirty="0"/>
              <a:t>八月十八前后太阳、月球、地球几乎在一直线上</a:t>
            </a:r>
            <a:r>
              <a:rPr lang="en-US" altLang="zh-CN" sz="2200" dirty="0"/>
              <a:t>,</a:t>
            </a:r>
            <a:r>
              <a:rPr lang="zh-CN" altLang="zh-CN" sz="2200" dirty="0"/>
              <a:t>海水受到的潮引力最大</a:t>
            </a:r>
            <a:r>
              <a:rPr lang="en-US" altLang="zh-CN" sz="2200" dirty="0"/>
              <a:t>,</a:t>
            </a:r>
            <a:r>
              <a:rPr lang="zh-CN" altLang="zh-CN" sz="2200" dirty="0"/>
              <a:t>即与天文大潮叠加</a:t>
            </a:r>
            <a:r>
              <a:rPr lang="en-US" altLang="zh-CN" sz="2200" dirty="0"/>
              <a:t>,</a:t>
            </a:r>
            <a:r>
              <a:rPr lang="zh-CN" altLang="zh-CN" sz="2200" dirty="0"/>
              <a:t>又加剧了潮势。第</a:t>
            </a:r>
            <a:r>
              <a:rPr lang="en-US" altLang="zh-CN" sz="2200" dirty="0"/>
              <a:t>(2)</a:t>
            </a:r>
            <a:r>
              <a:rPr lang="zh-CN" altLang="zh-CN" sz="2200" dirty="0"/>
              <a:t>题</a:t>
            </a:r>
            <a:r>
              <a:rPr lang="en-US" altLang="zh-CN" sz="2200" dirty="0"/>
              <a:t>,</a:t>
            </a:r>
            <a:r>
              <a:rPr lang="zh-CN" altLang="zh-CN" sz="2200" dirty="0"/>
              <a:t>注意题干要求是为防止游客在观潮时</a:t>
            </a:r>
            <a:r>
              <a:rPr lang="en-US" altLang="zh-CN" sz="2200" dirty="0"/>
              <a:t>“</a:t>
            </a:r>
            <a:r>
              <a:rPr lang="zh-CN" altLang="zh-CN" sz="2200" dirty="0"/>
              <a:t>受伤</a:t>
            </a:r>
            <a:r>
              <a:rPr lang="en-US" altLang="zh-CN" sz="2200" dirty="0"/>
              <a:t>”,</a:t>
            </a:r>
            <a:r>
              <a:rPr lang="zh-CN" altLang="zh-CN" sz="2200" dirty="0"/>
              <a:t>所以可以在钱塘江沿岸设置警示牌</a:t>
            </a:r>
            <a:r>
              <a:rPr lang="en-US" altLang="zh-CN" sz="2200" dirty="0"/>
              <a:t>,</a:t>
            </a:r>
            <a:r>
              <a:rPr lang="zh-CN" altLang="zh-CN" sz="2200" dirty="0"/>
              <a:t>提醒游客注意</a:t>
            </a:r>
            <a:r>
              <a:rPr lang="en-US" altLang="zh-CN" sz="2200" dirty="0"/>
              <a:t>;</a:t>
            </a:r>
            <a:r>
              <a:rPr lang="zh-CN" altLang="zh-CN" sz="2200" dirty="0"/>
              <a:t>用广播等媒介向游客宣传观赏钱塘江大潮的注意事项</a:t>
            </a:r>
            <a:r>
              <a:rPr lang="en-US" altLang="zh-CN" sz="2200" dirty="0"/>
              <a:t>;</a:t>
            </a:r>
            <a:r>
              <a:rPr lang="zh-CN" altLang="zh-CN" sz="2200" dirty="0"/>
              <a:t>及时预报可能引发钱塘江大潮的特殊天气</a:t>
            </a:r>
            <a:r>
              <a:rPr lang="en-US" altLang="zh-CN" sz="2200" dirty="0"/>
              <a:t>,</a:t>
            </a:r>
            <a:r>
              <a:rPr lang="zh-CN" altLang="zh-CN" sz="2200" dirty="0"/>
              <a:t>发出观潮警报。</a:t>
            </a:r>
          </a:p>
        </p:txBody>
      </p:sp>
    </p:spTree>
    <p:extLst>
      <p:ext uri="{BB962C8B-B14F-4D97-AF65-F5344CB8AC3E}">
        <p14:creationId xmlns:p14="http://schemas.microsoft.com/office/powerpoint/2010/main" xmlns="" val="1825667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51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20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2</a:t>
            </a:r>
            <a:endParaRPr lang="zh-CN" altLang="en-US" sz="1400" dirty="0"/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190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3</a:t>
            </a:r>
            <a:endParaRPr lang="zh-CN" altLang="en-US" sz="1400" dirty="0"/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78595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4</a:t>
            </a:r>
            <a:endParaRPr lang="zh-CN" altLang="en-US" sz="1400" dirty="0"/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52903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5</a:t>
            </a:r>
            <a:endParaRPr lang="zh-CN" altLang="en-US" sz="1400" dirty="0"/>
          </a:p>
        </p:txBody>
      </p:sp>
      <p:sp>
        <p:nvSpPr>
          <p:cNvPr id="9" name="椭圆 8">
            <a:hlinkClick r:id="rId8" action="ppaction://hlinksldjump"/>
          </p:cNvPr>
          <p:cNvSpPr/>
          <p:nvPr/>
        </p:nvSpPr>
        <p:spPr>
          <a:xfrm>
            <a:off x="4860032" y="692696"/>
            <a:ext cx="288032" cy="288032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7</a:t>
            </a:r>
            <a:endParaRPr lang="zh-CN" altLang="en-US" sz="1400" dirty="0"/>
          </a:p>
        </p:txBody>
      </p:sp>
      <p:sp>
        <p:nvSpPr>
          <p:cNvPr id="10" name="椭圆 9">
            <a:hlinkClick r:id="rId8" action="ppaction://hlinksldjump"/>
          </p:cNvPr>
          <p:cNvSpPr/>
          <p:nvPr/>
        </p:nvSpPr>
        <p:spPr>
          <a:xfrm>
            <a:off x="4519042" y="692696"/>
            <a:ext cx="288032" cy="288032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 smtClean="0"/>
              <a:t>6</a:t>
            </a:r>
            <a:endParaRPr lang="zh-CN" altLang="en-US" sz="14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599058" y="2367171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答案</a:t>
            </a:r>
            <a:r>
              <a:rPr lang="en-US" altLang="zh-CN" sz="2200" dirty="0"/>
              <a:t>(1)</a:t>
            </a:r>
            <a:r>
              <a:rPr lang="zh-CN" altLang="zh-CN" sz="2200" dirty="0"/>
              <a:t>杭州湾是三角形海湾</a:t>
            </a:r>
            <a:r>
              <a:rPr lang="en-US" altLang="zh-CN" sz="2200" dirty="0"/>
              <a:t>,</a:t>
            </a:r>
            <a:r>
              <a:rPr lang="zh-CN" altLang="zh-CN" sz="2200" dirty="0"/>
              <a:t>口大内小</a:t>
            </a:r>
            <a:r>
              <a:rPr lang="en-US" altLang="zh-CN" sz="2200" dirty="0"/>
              <a:t>,</a:t>
            </a:r>
            <a:r>
              <a:rPr lang="zh-CN" altLang="zh-CN" sz="2200" dirty="0"/>
              <a:t>海潮涌起时</a:t>
            </a:r>
            <a:r>
              <a:rPr lang="en-US" altLang="zh-CN" sz="2200" dirty="0"/>
              <a:t>,</a:t>
            </a:r>
            <a:r>
              <a:rPr lang="zh-CN" altLang="zh-CN" sz="2200" dirty="0"/>
              <a:t>海水由外海进入湾中</a:t>
            </a:r>
            <a:r>
              <a:rPr lang="en-US" altLang="zh-CN" sz="2200" dirty="0"/>
              <a:t>,</a:t>
            </a:r>
            <a:r>
              <a:rPr lang="zh-CN" altLang="zh-CN" sz="2200" dirty="0"/>
              <a:t>潮位堆高</a:t>
            </a:r>
            <a:r>
              <a:rPr lang="en-US" altLang="zh-CN" sz="2200" dirty="0"/>
              <a:t>,</a:t>
            </a:r>
            <a:r>
              <a:rPr lang="zh-CN" altLang="zh-CN" sz="2200" dirty="0"/>
              <a:t>潮差增大</a:t>
            </a:r>
            <a:r>
              <a:rPr lang="en-US" altLang="zh-CN" sz="2200" dirty="0"/>
              <a:t>;</a:t>
            </a:r>
            <a:r>
              <a:rPr lang="zh-CN" altLang="zh-CN" sz="2200" dirty="0"/>
              <a:t>夏秋季节</a:t>
            </a:r>
            <a:r>
              <a:rPr lang="en-US" altLang="zh-CN" sz="2200" dirty="0"/>
              <a:t>,</a:t>
            </a:r>
            <a:r>
              <a:rPr lang="zh-CN" altLang="zh-CN" sz="2200" dirty="0"/>
              <a:t>夏季风盛行</a:t>
            </a:r>
            <a:r>
              <a:rPr lang="en-US" altLang="zh-CN" sz="2200" dirty="0"/>
              <a:t>;</a:t>
            </a:r>
            <a:r>
              <a:rPr lang="zh-CN" altLang="zh-CN" sz="2200" dirty="0"/>
              <a:t>天文大潮叠加</a:t>
            </a:r>
            <a:r>
              <a:rPr lang="en-US" altLang="zh-CN" sz="2200" dirty="0"/>
              <a:t>,</a:t>
            </a:r>
            <a:r>
              <a:rPr lang="zh-CN" altLang="zh-CN" sz="2200" dirty="0"/>
              <a:t>又加剧了潮势。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在钱塘江沿岸设置警示牌</a:t>
            </a:r>
            <a:r>
              <a:rPr lang="en-US" altLang="zh-CN" sz="2200" dirty="0"/>
              <a:t>;</a:t>
            </a:r>
            <a:r>
              <a:rPr lang="zh-CN" altLang="zh-CN" sz="2200" dirty="0"/>
              <a:t>用广播等媒介向游客宣传观赏钱塘江大潮的注意事项</a:t>
            </a:r>
            <a:r>
              <a:rPr lang="en-US" altLang="zh-CN" sz="2200" dirty="0"/>
              <a:t>;</a:t>
            </a:r>
            <a:r>
              <a:rPr lang="zh-CN" altLang="zh-CN" sz="2200" dirty="0"/>
              <a:t>及时预报特殊天气等。</a:t>
            </a:r>
          </a:p>
        </p:txBody>
      </p:sp>
    </p:spTree>
    <p:extLst>
      <p:ext uri="{BB962C8B-B14F-4D97-AF65-F5344CB8AC3E}">
        <p14:creationId xmlns:p14="http://schemas.microsoft.com/office/powerpoint/2010/main" xmlns="" val="248817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94170"/>
            <a:ext cx="8128000" cy="49271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一、影响旅游安全的因素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地形与旅游安全</a:t>
            </a:r>
            <a:r>
              <a:rPr lang="en-US" altLang="zh-CN" sz="2200" dirty="0"/>
              <a:t>:</a:t>
            </a:r>
            <a:r>
              <a:rPr lang="zh-CN" altLang="zh-CN" sz="2200" dirty="0"/>
              <a:t>旅游过程中应注意山路上的滚石、陡坎</a:t>
            </a:r>
            <a:r>
              <a:rPr lang="en-US" altLang="zh-CN" sz="2200" dirty="0"/>
              <a:t>,</a:t>
            </a:r>
            <a:r>
              <a:rPr lang="zh-CN" altLang="zh-CN" sz="2200" dirty="0"/>
              <a:t>低洼地的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沼泽地</a:t>
            </a:r>
            <a:r>
              <a:rPr lang="en-US" altLang="zh-CN" sz="2200" dirty="0"/>
              <a:t>,</a:t>
            </a:r>
            <a:r>
              <a:rPr lang="zh-CN" altLang="zh-CN" sz="2200" dirty="0"/>
              <a:t>地质灾害高发区的泥石流、滑坡等。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气象、气候与旅游安全</a:t>
            </a:r>
            <a:r>
              <a:rPr lang="en-US" altLang="zh-CN" sz="2200" dirty="0"/>
              <a:t>:</a:t>
            </a:r>
            <a:r>
              <a:rPr lang="zh-CN" altLang="zh-CN" sz="2200" dirty="0"/>
              <a:t>天气不仅能够引发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地质</a:t>
            </a:r>
            <a:r>
              <a:rPr lang="zh-CN" altLang="zh-CN" sz="2200" dirty="0"/>
              <a:t>灾害</a:t>
            </a:r>
            <a:r>
              <a:rPr lang="en-US" altLang="zh-CN" sz="2200" dirty="0"/>
              <a:t>,</a:t>
            </a:r>
            <a:r>
              <a:rPr lang="zh-CN" altLang="zh-CN" sz="2200" dirty="0"/>
              <a:t>而且恶劣天气本身也会直接影响旅游活动的进行</a:t>
            </a:r>
            <a:r>
              <a:rPr lang="en-US" altLang="zh-CN" sz="2200" dirty="0"/>
              <a:t>,</a:t>
            </a:r>
            <a:r>
              <a:rPr lang="zh-CN" altLang="zh-CN" sz="2200" dirty="0"/>
              <a:t>甚至导致人身伤害事件。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交通与旅游安全</a:t>
            </a:r>
            <a:r>
              <a:rPr lang="en-US" altLang="zh-CN" sz="2200" dirty="0"/>
              <a:t>:</a:t>
            </a:r>
            <a:r>
              <a:rPr lang="zh-CN" altLang="zh-CN" sz="2200" dirty="0"/>
              <a:t>旅行中不搭乘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不合格</a:t>
            </a:r>
            <a:r>
              <a:rPr lang="zh-CN" altLang="zh-CN" sz="2200" dirty="0"/>
              <a:t>的车辆和超载车辆。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4</a:t>
            </a:r>
            <a:r>
              <a:rPr lang="en-US" altLang="zh-CN" sz="2200" dirty="0"/>
              <a:t>.</a:t>
            </a:r>
            <a:r>
              <a:rPr lang="zh-CN" altLang="zh-CN" sz="2200" dirty="0"/>
              <a:t>景区与旅游安全</a:t>
            </a:r>
            <a:r>
              <a:rPr lang="en-US" altLang="zh-CN" sz="2200" dirty="0"/>
              <a:t>:</a:t>
            </a:r>
            <a:r>
              <a:rPr lang="zh-CN" altLang="zh-CN" sz="2200" dirty="0"/>
              <a:t>景区旅游安全主要是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管理者</a:t>
            </a:r>
            <a:r>
              <a:rPr lang="zh-CN" altLang="zh-CN" sz="2200" dirty="0"/>
              <a:t>的责任</a:t>
            </a:r>
            <a:r>
              <a:rPr lang="en-US" altLang="zh-CN" sz="2200" dirty="0"/>
              <a:t>,</a:t>
            </a:r>
            <a:r>
              <a:rPr lang="zh-CN" altLang="zh-CN" sz="2200" dirty="0"/>
              <a:t>也是旅游者不该忽视的问题。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5</a:t>
            </a:r>
            <a:r>
              <a:rPr lang="en-US" altLang="zh-CN" sz="2200" dirty="0"/>
              <a:t>.</a:t>
            </a:r>
            <a:r>
              <a:rPr lang="zh-CN" altLang="zh-CN" sz="2200" dirty="0"/>
              <a:t>旅行社与旅游安全</a:t>
            </a:r>
            <a:r>
              <a:rPr lang="en-US" altLang="zh-CN" sz="2200" dirty="0"/>
              <a:t>:</a:t>
            </a:r>
            <a:r>
              <a:rPr lang="zh-CN" altLang="zh-CN" sz="2200" dirty="0"/>
              <a:t>关注旅行社的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资质</a:t>
            </a:r>
            <a:r>
              <a:rPr lang="zh-CN" altLang="zh-CN" sz="2200" dirty="0"/>
              <a:t>与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chemeClr val="tx1"/>
                  </a:solidFill>
                </a:uFill>
              </a:rPr>
              <a:t>服务质量</a:t>
            </a:r>
            <a:r>
              <a:rPr lang="zh-CN" altLang="zh-CN" sz="2200" dirty="0"/>
              <a:t>。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思考讨论影响旅游安全的自然因素主要有哪些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影响旅游安全的自然因素主要有地形、气候气象、水文、各种自然灾害等。</a:t>
            </a:r>
          </a:p>
        </p:txBody>
      </p:sp>
      <p:sp>
        <p:nvSpPr>
          <p:cNvPr id="5" name="矩形 4"/>
          <p:cNvSpPr/>
          <p:nvPr/>
        </p:nvSpPr>
        <p:spPr>
          <a:xfrm>
            <a:off x="841803" y="1992991"/>
            <a:ext cx="90000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/>
          <p:cNvSpPr/>
          <p:nvPr/>
        </p:nvSpPr>
        <p:spPr>
          <a:xfrm>
            <a:off x="5915832" y="2395973"/>
            <a:ext cx="590400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4499992" y="3206152"/>
            <a:ext cx="87953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8" name="矩形 7"/>
          <p:cNvSpPr/>
          <p:nvPr/>
        </p:nvSpPr>
        <p:spPr>
          <a:xfrm>
            <a:off x="5379528" y="3604114"/>
            <a:ext cx="848656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4801672" y="4406048"/>
            <a:ext cx="591504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5652120" y="4411282"/>
            <a:ext cx="1152128" cy="27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95484" y="692696"/>
            <a:ext cx="1080000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/>
              <a:t>目标导航</a:t>
            </a:r>
            <a:endParaRPr lang="zh-CN" altLang="en-US" sz="1400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52736"/>
            <a:ext cx="3084499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二、旅游安全防范</a:t>
            </a:r>
            <a:r>
              <a:rPr lang="zh-CN" altLang="zh-CN" sz="2200" dirty="0" smtClean="0"/>
              <a:t>措施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03221025"/>
              </p:ext>
            </p:extLst>
          </p:nvPr>
        </p:nvGraphicFramePr>
        <p:xfrm>
          <a:off x="504825" y="1628800"/>
          <a:ext cx="8134350" cy="3533775"/>
        </p:xfrm>
        <a:graphic>
          <a:graphicData uri="http://schemas.openxmlformats.org/presentationml/2006/ole">
            <p:oleObj spid="_x0000_s2076" name="文档" r:id="rId4" imgW="3921955" imgH="1707060" progId="Word.Document.12">
              <p:embed/>
            </p:oleObj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437112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思考讨论为了保障旅游安全</a:t>
            </a:r>
            <a:r>
              <a:rPr lang="en-US" altLang="zh-CN" sz="2200" dirty="0"/>
              <a:t>,</a:t>
            </a:r>
            <a:r>
              <a:rPr lang="zh-CN" altLang="zh-CN" sz="2200" dirty="0"/>
              <a:t>应对天气变化的措施有哪些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①</a:t>
            </a:r>
            <a:r>
              <a:rPr lang="en-US" altLang="zh-CN" sz="2200" dirty="0"/>
              <a:t>“</a:t>
            </a:r>
            <a:r>
              <a:rPr lang="zh-CN" altLang="zh-CN" sz="2200" dirty="0"/>
              <a:t>出门观天色</a:t>
            </a:r>
            <a:r>
              <a:rPr lang="en-US" altLang="zh-CN" sz="2200" dirty="0"/>
              <a:t>”</a:t>
            </a:r>
            <a:r>
              <a:rPr lang="zh-CN" altLang="zh-CN" sz="2200" dirty="0"/>
              <a:t>。外出旅游应当根据当地的季节和当地的气候条件及沿途各地的环境</a:t>
            </a:r>
            <a:r>
              <a:rPr lang="en-US" altLang="zh-CN" sz="2200" dirty="0"/>
              <a:t>,</a:t>
            </a:r>
            <a:r>
              <a:rPr lang="zh-CN" altLang="zh-CN" sz="2200" dirty="0"/>
              <a:t>携带合适的衣服及用品。②了解天气变化</a:t>
            </a:r>
            <a:r>
              <a:rPr lang="en-US" altLang="zh-CN" sz="2200" dirty="0"/>
              <a:t>,</a:t>
            </a:r>
            <a:r>
              <a:rPr lang="zh-CN" altLang="zh-CN" sz="2200" dirty="0"/>
              <a:t>及时调整计划</a:t>
            </a:r>
            <a:r>
              <a:rPr lang="en-US" altLang="zh-CN" sz="2200" dirty="0"/>
              <a:t>,</a:t>
            </a:r>
            <a:r>
              <a:rPr lang="zh-CN" altLang="zh-CN" sz="2200" dirty="0"/>
              <a:t>防患于未然。</a:t>
            </a:r>
          </a:p>
        </p:txBody>
      </p:sp>
      <p:sp>
        <p:nvSpPr>
          <p:cNvPr id="6" name="矩形 5"/>
          <p:cNvSpPr/>
          <p:nvPr/>
        </p:nvSpPr>
        <p:spPr>
          <a:xfrm>
            <a:off x="3398358" y="2041976"/>
            <a:ext cx="91927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7535548" y="2041976"/>
            <a:ext cx="9288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/>
          </a:p>
        </p:txBody>
      </p:sp>
      <p:sp>
        <p:nvSpPr>
          <p:cNvPr id="8" name="矩形 7"/>
          <p:cNvSpPr/>
          <p:nvPr/>
        </p:nvSpPr>
        <p:spPr>
          <a:xfrm>
            <a:off x="4470028" y="2836106"/>
            <a:ext cx="1542132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9" name="矩形 8"/>
          <p:cNvSpPr/>
          <p:nvPr/>
        </p:nvSpPr>
        <p:spPr>
          <a:xfrm>
            <a:off x="4067944" y="3318644"/>
            <a:ext cx="504056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0" name="矩形 9"/>
          <p:cNvSpPr/>
          <p:nvPr/>
        </p:nvSpPr>
        <p:spPr>
          <a:xfrm>
            <a:off x="3595638" y="3621134"/>
            <a:ext cx="99360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/>
          <p:cNvSpPr/>
          <p:nvPr/>
        </p:nvSpPr>
        <p:spPr>
          <a:xfrm>
            <a:off x="3592499" y="3926825"/>
            <a:ext cx="919270" cy="25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xmlns="" val="37780582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4009431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探究点一 影响旅游安全的</a:t>
            </a:r>
            <a:r>
              <a:rPr lang="zh-CN" altLang="zh-CN" sz="2200" dirty="0" smtClean="0"/>
              <a:t>因素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69270242"/>
              </p:ext>
            </p:extLst>
          </p:nvPr>
        </p:nvGraphicFramePr>
        <p:xfrm>
          <a:off x="508000" y="1350701"/>
          <a:ext cx="8128000" cy="854163"/>
        </p:xfrm>
        <a:graphic>
          <a:graphicData uri="http://schemas.openxmlformats.org/presentationml/2006/ole">
            <p:oleObj spid="_x0000_s3100" name="文档" r:id="rId5" imgW="3836312" imgH="40246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916832"/>
            <a:ext cx="8128000" cy="20832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近年来</a:t>
            </a:r>
            <a:r>
              <a:rPr lang="en-US" altLang="zh-CN" sz="2200" dirty="0"/>
              <a:t>,</a:t>
            </a:r>
            <a:r>
              <a:rPr lang="zh-CN" altLang="zh-CN" sz="2200" dirty="0"/>
              <a:t>随着我国国民生活水平的提高</a:t>
            </a:r>
            <a:r>
              <a:rPr lang="en-US" altLang="zh-CN" sz="2200" dirty="0"/>
              <a:t>,</a:t>
            </a:r>
            <a:r>
              <a:rPr lang="zh-CN" altLang="zh-CN" sz="2200" dirty="0"/>
              <a:t>居民旅游消费能力快速增长</a:t>
            </a:r>
            <a:r>
              <a:rPr lang="en-US" altLang="zh-CN" sz="2200" dirty="0"/>
              <a:t>,</a:t>
            </a:r>
            <a:r>
              <a:rPr lang="zh-CN" altLang="zh-CN" sz="2200" dirty="0"/>
              <a:t>旅游事故也时有发生</a:t>
            </a:r>
            <a:r>
              <a:rPr lang="en-US" altLang="zh-CN" sz="2200" dirty="0"/>
              <a:t>,</a:t>
            </a:r>
            <a:r>
              <a:rPr lang="zh-CN" altLang="zh-CN" sz="2200" dirty="0"/>
              <a:t>游乐场设施故障、旅游大巴车祸、境外游客被劫、</a:t>
            </a:r>
            <a:r>
              <a:rPr lang="en-US" altLang="zh-CN" sz="2200" dirty="0"/>
              <a:t>“</a:t>
            </a:r>
            <a:r>
              <a:rPr lang="zh-CN" altLang="zh-CN" sz="2200" dirty="0"/>
              <a:t>驴友</a:t>
            </a:r>
            <a:r>
              <a:rPr lang="en-US" altLang="zh-CN" sz="2200" dirty="0"/>
              <a:t>”</a:t>
            </a:r>
            <a:r>
              <a:rPr lang="zh-CN" altLang="zh-CN" sz="2200" dirty="0"/>
              <a:t>被困等事件频出报端。</a:t>
            </a:r>
            <a:r>
              <a:rPr lang="en-US" altLang="zh-CN" sz="2200" dirty="0"/>
              <a:t>2017</a:t>
            </a:r>
            <a:r>
              <a:rPr lang="zh-CN" altLang="zh-CN" sz="2200" dirty="0"/>
              <a:t>年</a:t>
            </a:r>
            <a:r>
              <a:rPr lang="en-US" altLang="zh-CN" sz="2200" dirty="0"/>
              <a:t>6</a:t>
            </a:r>
            <a:r>
              <a:rPr lang="zh-CN" altLang="zh-CN" sz="2200" dirty="0"/>
              <a:t>月</a:t>
            </a:r>
            <a:r>
              <a:rPr lang="en-US" altLang="zh-CN" sz="2200" dirty="0"/>
              <a:t>9</a:t>
            </a:r>
            <a:r>
              <a:rPr lang="zh-CN" altLang="zh-CN" sz="2200" dirty="0"/>
              <a:t>日</a:t>
            </a:r>
            <a:r>
              <a:rPr lang="en-US" altLang="zh-CN" sz="2200" dirty="0"/>
              <a:t>,</a:t>
            </a:r>
            <a:r>
              <a:rPr lang="zh-CN" altLang="zh-CN" sz="2200" dirty="0"/>
              <a:t>江西古丈县发生重大交通事故</a:t>
            </a:r>
            <a:r>
              <a:rPr lang="en-US" altLang="zh-CN" sz="2200" dirty="0"/>
              <a:t>,</a:t>
            </a:r>
            <a:r>
              <a:rPr lang="zh-CN" altLang="zh-CN" sz="2200" dirty="0"/>
              <a:t>一辆轻型普通货车失控驶出路面</a:t>
            </a:r>
            <a:r>
              <a:rPr lang="en-US" altLang="zh-CN" sz="2200" dirty="0"/>
              <a:t>,</a:t>
            </a:r>
            <a:r>
              <a:rPr lang="zh-CN" altLang="zh-CN" sz="2200" dirty="0"/>
              <a:t>冲进洗车场</a:t>
            </a:r>
            <a:r>
              <a:rPr lang="en-US" altLang="zh-CN" sz="2200" dirty="0"/>
              <a:t>,</a:t>
            </a:r>
            <a:r>
              <a:rPr lang="zh-CN" altLang="zh-CN" sz="2200" dirty="0"/>
              <a:t>造成</a:t>
            </a:r>
            <a:r>
              <a:rPr lang="en-US" altLang="zh-CN" sz="2200" dirty="0"/>
              <a:t>3</a:t>
            </a:r>
            <a:r>
              <a:rPr lang="zh-CN" altLang="zh-CN" sz="2200" dirty="0"/>
              <a:t>人死亡</a:t>
            </a:r>
            <a:r>
              <a:rPr lang="en-US" altLang="zh-CN" sz="2200" dirty="0"/>
              <a:t>,5</a:t>
            </a:r>
            <a:r>
              <a:rPr lang="zh-CN" altLang="zh-CN" sz="2200" dirty="0"/>
              <a:t>人受伤。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3933056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结合材料探究</a:t>
            </a:r>
            <a:r>
              <a:rPr lang="en-US" altLang="zh-CN" sz="2200" dirty="0"/>
              <a:t>: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影响旅游安全的因素有哪些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影响旅游安全的因素很多</a:t>
            </a:r>
            <a:r>
              <a:rPr lang="en-US" altLang="zh-CN" sz="2200" dirty="0"/>
              <a:t>,</a:t>
            </a:r>
            <a:r>
              <a:rPr lang="zh-CN" altLang="zh-CN" sz="2200" dirty="0"/>
              <a:t>自然因素主要是地形、气象、气候等</a:t>
            </a:r>
            <a:r>
              <a:rPr lang="en-US" altLang="zh-CN" sz="2200" dirty="0"/>
              <a:t>,</a:t>
            </a:r>
            <a:r>
              <a:rPr lang="zh-CN" altLang="zh-CN" sz="2200" dirty="0"/>
              <a:t>而交通、景区管理、旅行社等则属于社会经济因素。</a:t>
            </a:r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052736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外出旅游时应注意哪些地形条件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在山路上行走时</a:t>
            </a:r>
            <a:r>
              <a:rPr lang="en-US" altLang="zh-CN" sz="2200" dirty="0"/>
              <a:t>,</a:t>
            </a:r>
            <a:r>
              <a:rPr lang="zh-CN" altLang="zh-CN" sz="2200" dirty="0"/>
              <a:t>须注意滚石、陡坎。在雨季遇到低洼地时</a:t>
            </a:r>
            <a:r>
              <a:rPr lang="en-US" altLang="zh-CN" sz="2200" dirty="0"/>
              <a:t>,</a:t>
            </a:r>
            <a:r>
              <a:rPr lang="zh-CN" altLang="zh-CN" sz="2200" dirty="0"/>
              <a:t>则应查明当地是否有沼泽地</a:t>
            </a:r>
            <a:r>
              <a:rPr lang="en-US" altLang="zh-CN" sz="2200" dirty="0"/>
              <a:t>,</a:t>
            </a:r>
            <a:r>
              <a:rPr lang="zh-CN" altLang="zh-CN" sz="2200" dirty="0"/>
              <a:t>绝不能涉险。在地质灾害高发地区旅游</a:t>
            </a:r>
            <a:r>
              <a:rPr lang="en-US" altLang="zh-CN" sz="2200" dirty="0"/>
              <a:t>,</a:t>
            </a:r>
            <a:r>
              <a:rPr lang="zh-CN" altLang="zh-CN" sz="2200" dirty="0"/>
              <a:t>还要特别注意地形与地质灾害的关系。</a:t>
            </a:r>
          </a:p>
          <a:p>
            <a:pPr>
              <a:lnSpc>
                <a:spcPct val="120000"/>
              </a:lnSpc>
            </a:pPr>
            <a:r>
              <a:rPr lang="en-US" altLang="zh-CN" sz="2200" dirty="0"/>
              <a:t>(3)</a:t>
            </a:r>
            <a:r>
              <a:rPr lang="zh-CN" altLang="zh-CN" sz="2200" dirty="0"/>
              <a:t>交通事故是影响旅游安全最重要的因素之一</a:t>
            </a:r>
            <a:r>
              <a:rPr lang="en-US" altLang="zh-CN" sz="2200" dirty="0"/>
              <a:t>,</a:t>
            </a:r>
            <a:r>
              <a:rPr lang="zh-CN" altLang="zh-CN" sz="2200" dirty="0"/>
              <a:t>主要包括哪些方面</a:t>
            </a:r>
            <a:r>
              <a:rPr lang="en-US" altLang="zh-CN" sz="2200" dirty="0"/>
              <a:t>?</a:t>
            </a:r>
            <a:endParaRPr lang="zh-CN" altLang="zh-CN" sz="2200" dirty="0"/>
          </a:p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</a:rPr>
              <a:t>提示</a:t>
            </a:r>
            <a:r>
              <a:rPr lang="zh-CN" altLang="zh-CN" sz="2200" dirty="0"/>
              <a:t>旅游活动中发生的交通事故主要包括道路交通安全、航空事故、水上交通事故以及空中索道、缆车等景区交通事故。</a:t>
            </a:r>
          </a:p>
        </p:txBody>
      </p:sp>
    </p:spTree>
    <p:extLst>
      <p:ext uri="{BB962C8B-B14F-4D97-AF65-F5344CB8AC3E}">
        <p14:creationId xmlns:p14="http://schemas.microsoft.com/office/powerpoint/2010/main" xmlns="" val="365012488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06236624"/>
              </p:ext>
            </p:extLst>
          </p:nvPr>
        </p:nvGraphicFramePr>
        <p:xfrm>
          <a:off x="508000" y="980728"/>
          <a:ext cx="8128000" cy="854163"/>
        </p:xfrm>
        <a:graphic>
          <a:graphicData uri="http://schemas.openxmlformats.org/presentationml/2006/ole">
            <p:oleObj spid="_x0000_s4150" name="文档" r:id="rId5" imgW="3836312" imgH="402466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1556792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/>
              <a:t>影响旅游安全的因素</a:t>
            </a:r>
          </a:p>
          <a:p>
            <a:pPr>
              <a:lnSpc>
                <a:spcPct val="120000"/>
              </a:lnSpc>
            </a:pPr>
            <a:r>
              <a:rPr lang="en-US" altLang="zh-CN" sz="2200" b="1" dirty="0"/>
              <a:t>1</a:t>
            </a:r>
            <a:r>
              <a:rPr lang="en-US" altLang="zh-CN" sz="2200" dirty="0"/>
              <a:t>.</a:t>
            </a:r>
            <a:r>
              <a:rPr lang="zh-CN" altLang="zh-CN" sz="2200" dirty="0"/>
              <a:t>我国的地形对旅游安全的影响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我国地形复杂多样</a:t>
            </a:r>
            <a:r>
              <a:rPr lang="en-US" altLang="zh-CN" sz="2200" dirty="0"/>
              <a:t>,</a:t>
            </a:r>
            <a:r>
              <a:rPr lang="zh-CN" altLang="zh-CN" sz="2200" dirty="0"/>
              <a:t>山区面积广大</a:t>
            </a:r>
            <a:r>
              <a:rPr lang="en-US" altLang="zh-CN" sz="2200" dirty="0"/>
              <a:t>,</a:t>
            </a:r>
            <a:r>
              <a:rPr lang="zh-CN" altLang="zh-CN" sz="2200" dirty="0"/>
              <a:t>一方面为旅游者提供了丰富多样的旅游资源</a:t>
            </a:r>
            <a:r>
              <a:rPr lang="en-US" altLang="zh-CN" sz="2200" dirty="0"/>
              <a:t>,</a:t>
            </a:r>
            <a:r>
              <a:rPr lang="zh-CN" altLang="zh-CN" sz="2200" dirty="0"/>
              <a:t>另一方面也影响着旅游者的旅游安全。</a:t>
            </a: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07438895"/>
              </p:ext>
            </p:extLst>
          </p:nvPr>
        </p:nvGraphicFramePr>
        <p:xfrm>
          <a:off x="508000" y="3380220"/>
          <a:ext cx="8128000" cy="1704964"/>
        </p:xfrm>
        <a:graphic>
          <a:graphicData uri="http://schemas.openxmlformats.org/presentationml/2006/ole">
            <p:oleObj spid="_x0000_s4151" name="文档" r:id="rId6" imgW="3836312" imgH="80529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078494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3602268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2</a:t>
            </a:r>
            <a:r>
              <a:rPr lang="en-US" altLang="zh-CN" sz="2200" dirty="0"/>
              <a:t>.</a:t>
            </a:r>
            <a:r>
              <a:rPr lang="zh-CN" altLang="zh-CN" sz="2200" dirty="0"/>
              <a:t>影响旅游交通安全的</a:t>
            </a:r>
            <a:r>
              <a:rPr lang="zh-CN" altLang="zh-CN" sz="2200" dirty="0" smtClean="0"/>
              <a:t>因素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02385954"/>
              </p:ext>
            </p:extLst>
          </p:nvPr>
        </p:nvGraphicFramePr>
        <p:xfrm>
          <a:off x="508000" y="1652028"/>
          <a:ext cx="8128000" cy="1704964"/>
        </p:xfrm>
        <a:graphic>
          <a:graphicData uri="http://schemas.openxmlformats.org/presentationml/2006/ole">
            <p:oleObj spid="_x0000_s5148" name="文档" r:id="rId5" imgW="3836312" imgH="805292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480194"/>
            <a:ext cx="8128000" cy="167699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/>
              <a:t>3</a:t>
            </a:r>
            <a:r>
              <a:rPr lang="en-US" altLang="zh-CN" sz="2200" dirty="0"/>
              <a:t>.</a:t>
            </a:r>
            <a:r>
              <a:rPr lang="zh-CN" altLang="zh-CN" sz="2200" dirty="0"/>
              <a:t>景区与旅游安全</a:t>
            </a:r>
          </a:p>
          <a:p>
            <a:pPr>
              <a:lnSpc>
                <a:spcPct val="120000"/>
              </a:lnSpc>
            </a:pPr>
            <a:r>
              <a:rPr lang="zh-CN" altLang="zh-CN" sz="2200" dirty="0"/>
              <a:t>景区的旅游安全问题主要是景区管理者的责任。但到景区旅游的游客也应重视这个问题</a:t>
            </a:r>
            <a:r>
              <a:rPr lang="en-US" altLang="zh-CN" sz="2200" dirty="0"/>
              <a:t>,</a:t>
            </a:r>
            <a:r>
              <a:rPr lang="zh-CN" altLang="zh-CN" sz="2200" dirty="0"/>
              <a:t>因为这直接关系到旅游者本身的生命财产安全问题</a:t>
            </a:r>
            <a:r>
              <a:rPr lang="zh-CN" altLang="zh-CN" sz="2200" dirty="0" smtClean="0"/>
              <a:t>。</a:t>
            </a:r>
            <a:endParaRPr lang="zh-CN" altLang="zh-CN" sz="2200" dirty="0"/>
          </a:p>
        </p:txBody>
      </p:sp>
    </p:spTree>
    <p:extLst>
      <p:ext uri="{BB962C8B-B14F-4D97-AF65-F5344CB8AC3E}">
        <p14:creationId xmlns:p14="http://schemas.microsoft.com/office/powerpoint/2010/main" xmlns="" val="1058500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 smtClean="0"/>
              <a:t>问题导学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smtClean="0"/>
              <a:t>当堂检测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52736"/>
            <a:ext cx="3430747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(1)</a:t>
            </a:r>
            <a:r>
              <a:rPr lang="zh-CN" altLang="zh-CN" sz="2200" dirty="0"/>
              <a:t>景区安全涉及的部门</a:t>
            </a:r>
            <a:r>
              <a:rPr lang="zh-CN" altLang="zh-CN" sz="2200" dirty="0" smtClean="0"/>
              <a:t>。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976963211"/>
              </p:ext>
            </p:extLst>
          </p:nvPr>
        </p:nvGraphicFramePr>
        <p:xfrm>
          <a:off x="508000" y="1368963"/>
          <a:ext cx="8128000" cy="2132045"/>
        </p:xfrm>
        <a:graphic>
          <a:graphicData uri="http://schemas.openxmlformats.org/presentationml/2006/ole">
            <p:oleObj spid="_x0000_s6198" name="文档" r:id="rId5" imgW="3836312" imgH="1006524" progId="Word.Document.12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3461919"/>
            <a:ext cx="4559261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/>
              <a:t>(2)</a:t>
            </a:r>
            <a:r>
              <a:rPr lang="zh-CN" altLang="zh-CN" sz="2200" dirty="0"/>
              <a:t>旅游景区安全工作包括的内容</a:t>
            </a:r>
            <a:r>
              <a:rPr lang="zh-CN" altLang="zh-CN" sz="2200" dirty="0" smtClean="0"/>
              <a:t>。</a:t>
            </a:r>
            <a:r>
              <a:rPr lang="en-US" altLang="zh-CN" sz="2200" dirty="0" smtClean="0"/>
              <a:t> </a:t>
            </a:r>
            <a:endParaRPr lang="zh-CN" altLang="zh-CN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83745585"/>
              </p:ext>
            </p:extLst>
          </p:nvPr>
        </p:nvGraphicFramePr>
        <p:xfrm>
          <a:off x="508000" y="3894211"/>
          <a:ext cx="8128000" cy="2559125"/>
        </p:xfrm>
        <a:graphic>
          <a:graphicData uri="http://schemas.openxmlformats.org/presentationml/2006/ole">
            <p:oleObj spid="_x0000_s6199" name="文档" r:id="rId6" imgW="3836312" imgH="12077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7607563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金牌学案模板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金牌学案模板.potx" id="{252A278A-1B80-4140-B762-F29CC5781A2A}" vid="{4CA23C7E-FE44-4C84-BC6D-3C01CB0FC45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金牌学案模板</Template>
  <TotalTime>29</TotalTime>
  <Words>2180</Words>
  <Application>Microsoft Office PowerPoint</Application>
  <PresentationFormat>全屏显示(4:3)</PresentationFormat>
  <Paragraphs>232</Paragraphs>
  <Slides>28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0" baseType="lpstr">
      <vt:lpstr>金牌学案模板</vt:lpstr>
      <vt:lpstr>文档</vt:lpstr>
      <vt:lpstr>第四节　旅游安全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第四章　文明旅游</dc:title>
  <dc:creator>123</dc:creator>
  <cp:lastModifiedBy>Administrator</cp:lastModifiedBy>
  <cp:revision>9</cp:revision>
  <dcterms:created xsi:type="dcterms:W3CDTF">2017-08-02T06:58:16Z</dcterms:created>
  <dcterms:modified xsi:type="dcterms:W3CDTF">2017-09-05T01:07:24Z</dcterms:modified>
</cp:coreProperties>
</file>