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9" r:id="rId3"/>
    <p:sldId id="260" r:id="rId4"/>
    <p:sldId id="276" r:id="rId5"/>
    <p:sldId id="275" r:id="rId6"/>
    <p:sldId id="274" r:id="rId7"/>
    <p:sldId id="273" r:id="rId8"/>
    <p:sldId id="272" r:id="rId9"/>
    <p:sldId id="279" r:id="rId10"/>
    <p:sldId id="278" r:id="rId11"/>
    <p:sldId id="277" r:id="rId12"/>
    <p:sldId id="281" r:id="rId1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82C6"/>
    <a:srgbClr val="F20000"/>
    <a:srgbClr val="35378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autoAdjust="0"/>
  </p:normalViewPr>
  <p:slideViewPr>
    <p:cSldViewPr>
      <p:cViewPr varScale="1">
        <p:scale>
          <a:sx n="46" d="100"/>
          <a:sy n="46" d="100"/>
        </p:scale>
        <p:origin x="-90" y="-6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hyperlink" Target="http://www.zhyh.org/"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4293096"/>
            <a:ext cx="7772400" cy="487449"/>
          </a:xfrm>
          <a:prstGeom prst="rect">
            <a:avLst/>
          </a:prstGeom>
        </p:spPr>
        <p:txBody>
          <a:bodyPr>
            <a:noAutofit/>
          </a:bodyPr>
          <a:lstStyle>
            <a:lvl1pPr>
              <a:defRPr sz="4800" b="1">
                <a:solidFill>
                  <a:schemeClr val="tx1"/>
                </a:solidFill>
                <a:latin typeface="黑体" pitchFamily="2" charset="-122"/>
                <a:ea typeface="黑体"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2694165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竖排文字占位符 2"/>
          <p:cNvSpPr>
            <a:spLocks noGrp="1"/>
          </p:cNvSpPr>
          <p:nvPr>
            <p:ph type="body" orient="vert" idx="1"/>
          </p:nvPr>
        </p:nvSpPr>
        <p:spPr>
          <a:xfrm>
            <a:off x="214282" y="785812"/>
            <a:ext cx="8715436" cy="5715021"/>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C04DC2C1-AFE0-47B9-A30D-87A44ECA0F1A}"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C5281694-89E8-44DE-906D-68E1C1BE5941}" type="slidenum">
              <a:rPr lang="zh-CN" altLang="en-US"/>
              <a:pPr>
                <a:defRPr/>
              </a:pPr>
              <a:t>‹#›</a:t>
            </a:fld>
            <a:endParaRPr lang="zh-CN" altLang="en-US"/>
          </a:p>
        </p:txBody>
      </p:sp>
    </p:spTree>
    <p:extLst>
      <p:ext uri="{BB962C8B-B14F-4D97-AF65-F5344CB8AC3E}">
        <p14:creationId xmlns:p14="http://schemas.microsoft.com/office/powerpoint/2010/main" xmlns="" val="3728281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3">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竖排标题 1"/>
          <p:cNvSpPr>
            <a:spLocks noGrp="1"/>
          </p:cNvSpPr>
          <p:nvPr>
            <p:ph type="title" orient="vert"/>
          </p:nvPr>
        </p:nvSpPr>
        <p:spPr>
          <a:xfrm>
            <a:off x="6629400" y="714356"/>
            <a:ext cx="2057400" cy="5572164"/>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714356"/>
            <a:ext cx="6019800" cy="5572164"/>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a:xfrm>
            <a:off x="457200" y="6356350"/>
            <a:ext cx="2133600" cy="365125"/>
          </a:xfrm>
          <a:prstGeom prst="rect">
            <a:avLst/>
          </a:prstGeom>
        </p:spPr>
        <p:txBody>
          <a:bodyPr/>
          <a:lstStyle>
            <a:lvl1pPr>
              <a:defRPr/>
            </a:lvl1pPr>
          </a:lstStyle>
          <a:p>
            <a:pPr>
              <a:defRPr/>
            </a:pPr>
            <a:fld id="{52EEE0CC-3638-4F4A-9C98-BE97961DBD24}" type="datetimeFigureOut">
              <a:rPr lang="zh-CN" altLang="en-US"/>
              <a:pPr>
                <a:defRPr/>
              </a:pPr>
              <a:t>2017-9-5</a:t>
            </a:fld>
            <a:endParaRPr lang="zh-CN" altLang="en-US"/>
          </a:p>
        </p:txBody>
      </p:sp>
      <p:sp>
        <p:nvSpPr>
          <p:cNvPr id="6" name="页脚占位符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7" name="灯片编号占位符 5"/>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9D41DC22-96CA-4535-B6F6-D051893B881B}" type="slidenum">
              <a:rPr lang="zh-CN" altLang="en-US"/>
              <a:pPr>
                <a:defRPr/>
              </a:pPr>
              <a:t>‹#›</a:t>
            </a:fld>
            <a:endParaRPr lang="zh-CN" altLang="en-US"/>
          </a:p>
        </p:txBody>
      </p:sp>
    </p:spTree>
    <p:extLst>
      <p:ext uri="{BB962C8B-B14F-4D97-AF65-F5344CB8AC3E}">
        <p14:creationId xmlns:p14="http://schemas.microsoft.com/office/powerpoint/2010/main" xmlns="" val="32212771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1">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日期占位符 1"/>
          <p:cNvSpPr>
            <a:spLocks noGrp="1"/>
          </p:cNvSpPr>
          <p:nvPr>
            <p:ph type="dt" sz="half" idx="10"/>
          </p:nvPr>
        </p:nvSpPr>
        <p:spPr>
          <a:xfrm>
            <a:off x="457200" y="6356350"/>
            <a:ext cx="2133600" cy="365125"/>
          </a:xfrm>
          <a:prstGeom prst="rect">
            <a:avLst/>
          </a:prstGeom>
        </p:spPr>
        <p:txBody>
          <a:bodyPr/>
          <a:lstStyle>
            <a:lvl1pPr>
              <a:defRPr/>
            </a:lvl1pPr>
          </a:lstStyle>
          <a:p>
            <a:pPr>
              <a:defRPr/>
            </a:pPr>
            <a:fld id="{0CCB2824-0940-41DE-88B8-4BE58EB1F117}" type="datetimeFigureOut">
              <a:rPr lang="zh-CN" altLang="en-US"/>
              <a:pPr>
                <a:defRPr/>
              </a:pPr>
              <a:t>2017-9-5</a:t>
            </a:fld>
            <a:endParaRPr lang="zh-CN" altLang="en-US"/>
          </a:p>
        </p:txBody>
      </p:sp>
      <p:sp>
        <p:nvSpPr>
          <p:cNvPr id="4" name="灯片编号占位符 3"/>
          <p:cNvSpPr>
            <a:spLocks noGrp="1"/>
          </p:cNvSpPr>
          <p:nvPr>
            <p:ph type="sldNum" sz="quarter" idx="11"/>
          </p:nvPr>
        </p:nvSpPr>
        <p:spPr>
          <a:xfrm>
            <a:off x="6553200" y="6356350"/>
            <a:ext cx="2133600" cy="365125"/>
          </a:xfrm>
          <a:prstGeom prst="rect">
            <a:avLst/>
          </a:prstGeom>
        </p:spPr>
        <p:txBody>
          <a:bodyPr/>
          <a:lstStyle>
            <a:lvl1pPr>
              <a:defRPr/>
            </a:lvl1pPr>
          </a:lstStyle>
          <a:p>
            <a:pPr>
              <a:defRPr/>
            </a:pPr>
            <a:fld id="{D005C15E-2595-4E0B-BB86-EE8BF1B28374}" type="slidenum">
              <a:rPr lang="zh-CN" altLang="en-US"/>
              <a:pPr>
                <a:defRPr/>
              </a:pPr>
              <a:t>‹#›</a:t>
            </a:fld>
            <a:endParaRPr lang="zh-CN" altLang="en-US"/>
          </a:p>
        </p:txBody>
      </p:sp>
    </p:spTree>
    <p:extLst>
      <p:ext uri="{BB962C8B-B14F-4D97-AF65-F5344CB8AC3E}">
        <p14:creationId xmlns:p14="http://schemas.microsoft.com/office/powerpoint/2010/main" xmlns="" val="50522210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5" name="图片 4" descr="font.png"/>
          <p:cNvPicPr>
            <a:picLocks noChangeAspect="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785813" y="1535113"/>
            <a:ext cx="803275" cy="1787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标题占位符 1"/>
          <p:cNvSpPr>
            <a:spLocks noGrp="1"/>
          </p:cNvSpPr>
          <p:nvPr>
            <p:ph type="title"/>
          </p:nvPr>
        </p:nvSpPr>
        <p:spPr>
          <a:xfrm>
            <a:off x="2267744" y="1026195"/>
            <a:ext cx="6624736" cy="508918"/>
          </a:xfrm>
          <a:prstGeom prst="rect">
            <a:avLst/>
          </a:prstGeom>
        </p:spPr>
        <p:txBody>
          <a:bodyPr vert="horz" lIns="91440" tIns="45720" rIns="91440" bIns="45720" rtlCol="0" anchor="ctr">
            <a:noAutofit/>
          </a:bodyPr>
          <a:lstStyle>
            <a:lvl1pPr>
              <a:defRPr sz="2800"/>
            </a:lvl1pPr>
          </a:lstStyle>
          <a:p>
            <a:r>
              <a:rPr lang="zh-CN" altLang="en-US" smtClean="0"/>
              <a:t>单击此处编辑母版标题样式</a:t>
            </a:r>
            <a:endParaRPr lang="zh-CN" altLang="en-US" dirty="0"/>
          </a:p>
        </p:txBody>
      </p:sp>
      <p:sp>
        <p:nvSpPr>
          <p:cNvPr id="8" name="内容占位符 2"/>
          <p:cNvSpPr>
            <a:spLocks noGrp="1"/>
          </p:cNvSpPr>
          <p:nvPr>
            <p:ph idx="1"/>
          </p:nvPr>
        </p:nvSpPr>
        <p:spPr>
          <a:xfrm>
            <a:off x="2401416" y="1823144"/>
            <a:ext cx="6491064" cy="4414168"/>
          </a:xfrm>
          <a:prstGeom prst="rect">
            <a:avLst/>
          </a:prstGeom>
        </p:spPr>
        <p:txBody>
          <a:bodyPr/>
          <a:lstStyle>
            <a:lvl1pPr marL="0" indent="0">
              <a:lnSpc>
                <a:spcPct val="150000"/>
              </a:lnSpc>
              <a:buFontTx/>
              <a:buNone/>
              <a:defRPr sz="2000"/>
            </a:lvl1pPr>
            <a:lvl2pPr marL="457200" indent="0">
              <a:lnSpc>
                <a:spcPct val="150000"/>
              </a:lnSpc>
              <a:buFontTx/>
              <a:buNone/>
              <a:defRPr sz="2000"/>
            </a:lvl2pPr>
            <a:lvl3pPr marL="914400" indent="0">
              <a:lnSpc>
                <a:spcPct val="150000"/>
              </a:lnSpc>
              <a:buFontTx/>
              <a:buNone/>
              <a:defRPr sz="2000"/>
            </a:lvl3pPr>
            <a:lvl4pPr marL="1371600" indent="0">
              <a:lnSpc>
                <a:spcPct val="150000"/>
              </a:lnSpc>
              <a:buFontTx/>
              <a:buNone/>
              <a:defRPr sz="2000"/>
            </a:lvl4pPr>
            <a:lvl5pPr marL="1828800" indent="0">
              <a:lnSpc>
                <a:spcPct val="150000"/>
              </a:lnSpc>
              <a:buFontTx/>
              <a:buNone/>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grpSp>
        <p:nvGrpSpPr>
          <p:cNvPr id="2" name="组合 1"/>
          <p:cNvGrpSpPr/>
          <p:nvPr userDrawn="1"/>
        </p:nvGrpSpPr>
        <p:grpSpPr>
          <a:xfrm>
            <a:off x="2411760" y="1558504"/>
            <a:ext cx="5946429" cy="214312"/>
            <a:chOff x="2411760" y="1558504"/>
            <a:chExt cx="5946429" cy="214312"/>
          </a:xfrm>
        </p:grpSpPr>
        <p:sp>
          <p:nvSpPr>
            <p:cNvPr id="12" name="Line 46"/>
            <p:cNvSpPr>
              <a:spLocks noChangeShapeType="1"/>
            </p:cNvSpPr>
            <p:nvPr userDrawn="1"/>
          </p:nvSpPr>
          <p:spPr bwMode="auto">
            <a:xfrm>
              <a:off x="2626073" y="1663279"/>
              <a:ext cx="5732116" cy="0"/>
            </a:xfrm>
            <a:prstGeom prst="line">
              <a:avLst/>
            </a:prstGeom>
            <a:noFill/>
            <a:ln w="25400">
              <a:solidFill>
                <a:srgbClr val="5F5F5F"/>
              </a:solidFill>
              <a:prstDash val="sysDot"/>
              <a:round/>
              <a:headEnd/>
              <a:tailEnd type="oval"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13" name="十六角星 12"/>
            <p:cNvSpPr/>
            <p:nvPr userDrawn="1"/>
          </p:nvSpPr>
          <p:spPr>
            <a:xfrm>
              <a:off x="2411760" y="1558504"/>
              <a:ext cx="214312" cy="214312"/>
            </a:xfrm>
            <a:prstGeom prst="star16">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Tree>
    <p:extLst>
      <p:ext uri="{BB962C8B-B14F-4D97-AF65-F5344CB8AC3E}">
        <p14:creationId xmlns:p14="http://schemas.microsoft.com/office/powerpoint/2010/main" xmlns="" val="165022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Left)">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xEl>
                                              <p:pRg st="1" end="1"/>
                                            </p:txEl>
                                          </p:spTgt>
                                        </p:tgtEl>
                                        <p:attrNameLst>
                                          <p:attrName>style.visibility</p:attrName>
                                        </p:attrNameLst>
                                      </p:cBhvr>
                                      <p:to>
                                        <p:strVal val="visible"/>
                                      </p:to>
                                    </p:set>
                                    <p:animEffect transition="in" filter="fade">
                                      <p:cBhvr>
                                        <p:cTn id="23" dur="500"/>
                                        <p:tgtEl>
                                          <p:spTgt spid="8">
                                            <p:txEl>
                                              <p:pRg st="1" end="1"/>
                                            </p:tx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
                                            <p:txEl>
                                              <p:pRg st="2" end="2"/>
                                            </p:txEl>
                                          </p:spTgt>
                                        </p:tgtEl>
                                        <p:attrNameLst>
                                          <p:attrName>style.visibility</p:attrName>
                                        </p:attrNameLst>
                                      </p:cBhvr>
                                      <p:to>
                                        <p:strVal val="visible"/>
                                      </p:to>
                                    </p:set>
                                    <p:animEffect transition="in" filter="fade">
                                      <p:cBhvr>
                                        <p:cTn id="27" dur="500"/>
                                        <p:tgtEl>
                                          <p:spTgt spid="8">
                                            <p:txEl>
                                              <p:pRg st="2" end="2"/>
                                            </p:txEl>
                                          </p:spTgt>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
                                            <p:txEl>
                                              <p:pRg st="3" end="3"/>
                                            </p:txEl>
                                          </p:spTgt>
                                        </p:tgtEl>
                                        <p:attrNameLst>
                                          <p:attrName>style.visibility</p:attrName>
                                        </p:attrNameLst>
                                      </p:cBhvr>
                                      <p:to>
                                        <p:strVal val="visible"/>
                                      </p:to>
                                    </p:set>
                                    <p:animEffect transition="in" filter="fade">
                                      <p:cBhvr>
                                        <p:cTn id="31" dur="500"/>
                                        <p:tgtEl>
                                          <p:spTgt spid="8">
                                            <p:txEl>
                                              <p:pRg st="3" end="3"/>
                                            </p:txEl>
                                          </p:spTgt>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
                                            <p:txEl>
                                              <p:pRg st="4" end="4"/>
                                            </p:txEl>
                                          </p:spTgt>
                                        </p:tgtEl>
                                        <p:attrNameLst>
                                          <p:attrName>style.visibility</p:attrName>
                                        </p:attrNameLst>
                                      </p:cBhvr>
                                      <p:to>
                                        <p:strVal val="visible"/>
                                      </p:to>
                                    </p:set>
                                    <p:animEffect transition="in" filter="fade">
                                      <p:cBhvr>
                                        <p:cTn id="35" dur="500"/>
                                        <p:tgtEl>
                                          <p:spTgt spid="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tmplLst>
          <p:tmpl lvl="1">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2">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3">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4">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 lvl="5">
            <p:tnLst>
              <p:par>
                <p:cTn presetID="10" presetClass="entr" presetSubtype="0" fill="hold" nodeType="afterEffect">
                  <p:stCondLst>
                    <p:cond delay="0"/>
                  </p:stCondLst>
                  <p:childTnLst>
                    <p:set>
                      <p:cBhvr>
                        <p:cTn dur="1" fill="hold">
                          <p:stCondLst>
                            <p:cond delay="0"/>
                          </p:stCondLst>
                        </p:cTn>
                        <p:tgtEl>
                          <p:spTgt spid="8"/>
                        </p:tgtEl>
                        <p:attrNameLst>
                          <p:attrName>style.visibility</p:attrName>
                        </p:attrNameLst>
                      </p:cBhvr>
                      <p:to>
                        <p:strVal val="visible"/>
                      </p:to>
                    </p:set>
                    <p:animEffect transition="in" filter="fade">
                      <p:cBhvr>
                        <p:cTn dur="500"/>
                        <p:tgtEl>
                          <p:spTgt spid="8"/>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64288"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知识整合</a:t>
            </a:r>
            <a:endParaRPr lang="zh-CN" altLang="en-US" sz="1600" dirty="0">
              <a:solidFill>
                <a:schemeClr val="accent4">
                  <a:lumMod val="20000"/>
                  <a:lumOff val="80000"/>
                </a:schemeClr>
              </a:solidFill>
            </a:endParaRPr>
          </a:p>
        </p:txBody>
      </p:sp>
      <p:sp>
        <p:nvSpPr>
          <p:cNvPr id="10" name="五边形 9">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网络建构</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39368250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五边形 4">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知识整合</a:t>
            </a:r>
            <a:endParaRPr lang="zh-CN" altLang="en-US" sz="1600" dirty="0">
              <a:solidFill>
                <a:schemeClr val="accent4">
                  <a:lumMod val="20000"/>
                  <a:lumOff val="80000"/>
                </a:schemeClr>
              </a:solidFill>
            </a:endParaRPr>
          </a:p>
        </p:txBody>
      </p:sp>
      <p:sp>
        <p:nvSpPr>
          <p:cNvPr id="6" name="五边形 5">
            <a:hlinkClick r:id="rId3"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网络建构</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944880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9" name="五边形 8">
            <a:hlinkClick r:id="rId2" action="ppaction://hlinksldjump"/>
          </p:cNvPr>
          <p:cNvSpPr/>
          <p:nvPr userDrawn="1"/>
        </p:nvSpPr>
        <p:spPr>
          <a:xfrm>
            <a:off x="7138023"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知识整合</a:t>
            </a:r>
            <a:endParaRPr lang="zh-CN" altLang="en-US" sz="1600" dirty="0">
              <a:solidFill>
                <a:schemeClr val="accent4">
                  <a:lumMod val="20000"/>
                  <a:lumOff val="80000"/>
                </a:schemeClr>
              </a:solidFill>
            </a:endParaRPr>
          </a:p>
        </p:txBody>
      </p:sp>
      <p:sp>
        <p:nvSpPr>
          <p:cNvPr id="10" name="五边形 9"/>
          <p:cNvSpPr/>
          <p:nvPr userDrawn="1"/>
        </p:nvSpPr>
        <p:spPr>
          <a:xfrm>
            <a:off x="5963850"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网络建构</a:t>
            </a:r>
            <a:endParaRPr lang="zh-CN" altLang="en-US" sz="1600" dirty="0">
              <a:solidFill>
                <a:schemeClr val="accent5">
                  <a:lumMod val="20000"/>
                  <a:lumOff val="80000"/>
                </a:schemeClr>
              </a:solidFill>
            </a:endParaRPr>
          </a:p>
        </p:txBody>
      </p:sp>
    </p:spTree>
    <p:extLst>
      <p:ext uri="{BB962C8B-B14F-4D97-AF65-F5344CB8AC3E}">
        <p14:creationId xmlns:p14="http://schemas.microsoft.com/office/powerpoint/2010/main" xmlns="" val="306089344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1" name="五边形 10"/>
          <p:cNvSpPr/>
          <p:nvPr userDrawn="1"/>
        </p:nvSpPr>
        <p:spPr>
          <a:xfrm>
            <a:off x="7138023" y="282159"/>
            <a:ext cx="1368152" cy="312979"/>
          </a:xfrm>
          <a:prstGeom prst="homePlate">
            <a:avLst/>
          </a:prstGeom>
          <a:solidFill>
            <a:schemeClr val="accent5">
              <a:lumMod val="75000"/>
            </a:schemeClr>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5">
                    <a:lumMod val="20000"/>
                    <a:lumOff val="80000"/>
                  </a:schemeClr>
                </a:solidFill>
              </a:rPr>
              <a:t>知识整合</a:t>
            </a:r>
            <a:endParaRPr lang="zh-CN" altLang="en-US" sz="1600" dirty="0">
              <a:solidFill>
                <a:schemeClr val="accent5">
                  <a:lumMod val="20000"/>
                  <a:lumOff val="80000"/>
                </a:schemeClr>
              </a:solidFill>
            </a:endParaRPr>
          </a:p>
        </p:txBody>
      </p:sp>
      <p:sp>
        <p:nvSpPr>
          <p:cNvPr id="12" name="五边形 11">
            <a:hlinkClick r:id="rId2" action="ppaction://hlinksldjump"/>
          </p:cNvPr>
          <p:cNvSpPr/>
          <p:nvPr userDrawn="1"/>
        </p:nvSpPr>
        <p:spPr>
          <a:xfrm>
            <a:off x="5963850" y="282159"/>
            <a:ext cx="1368152" cy="312979"/>
          </a:xfrm>
          <a:prstGeom prst="homePlate">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accent4">
                    <a:lumMod val="20000"/>
                    <a:lumOff val="80000"/>
                  </a:schemeClr>
                </a:solidFill>
              </a:rPr>
              <a:t>网络建构</a:t>
            </a:r>
            <a:endParaRPr lang="zh-CN" altLang="en-US" sz="1600" dirty="0">
              <a:solidFill>
                <a:schemeClr val="accent4">
                  <a:lumMod val="20000"/>
                  <a:lumOff val="80000"/>
                </a:schemeClr>
              </a:solidFill>
            </a:endParaRPr>
          </a:p>
        </p:txBody>
      </p:sp>
    </p:spTree>
    <p:extLst>
      <p:ext uri="{BB962C8B-B14F-4D97-AF65-F5344CB8AC3E}">
        <p14:creationId xmlns:p14="http://schemas.microsoft.com/office/powerpoint/2010/main" xmlns="" val="1591198749"/>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213837206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492117" y="857232"/>
            <a:ext cx="2936875"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857232"/>
            <a:ext cx="5111750" cy="5429288"/>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dirty="0"/>
          </a:p>
        </p:txBody>
      </p:sp>
      <p:sp>
        <p:nvSpPr>
          <p:cNvPr id="4" name="文本占位符 3"/>
          <p:cNvSpPr>
            <a:spLocks noGrp="1"/>
          </p:cNvSpPr>
          <p:nvPr>
            <p:ph type="body" sz="half" idx="2"/>
          </p:nvPr>
        </p:nvSpPr>
        <p:spPr>
          <a:xfrm>
            <a:off x="457200" y="2000240"/>
            <a:ext cx="3008313" cy="428628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extLst>
      <p:ext uri="{BB962C8B-B14F-4D97-AF65-F5344CB8AC3E}">
        <p14:creationId xmlns:p14="http://schemas.microsoft.com/office/powerpoint/2010/main" xmlns="" val="389548690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4">
            <a:hlinkClick r:id="rId2" tooltip="点击进入志鸿优化网"/>
          </p:cNvPr>
          <p:cNvSpPr/>
          <p:nvPr/>
        </p:nvSpPr>
        <p:spPr>
          <a:xfrm>
            <a:off x="4071938" y="6429375"/>
            <a:ext cx="2571750" cy="285750"/>
          </a:xfrm>
          <a:prstGeom prst="rect">
            <a:avLst/>
          </a:prstGeom>
          <a:solidFill>
            <a:srgbClr val="FFFFFF">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1792288" y="4800600"/>
            <a:ext cx="5486400" cy="566738"/>
          </a:xfrm>
          <a:prstGeom prst="rect">
            <a:avLst/>
          </a:prstGeom>
        </p:spPr>
        <p:txBody>
          <a:bodyPr anchor="b"/>
          <a:lstStyle>
            <a:lvl1pPr algn="l">
              <a:defRPr sz="2000" b="1"/>
            </a:lvl1pPr>
          </a:lstStyle>
          <a:p>
            <a:r>
              <a:rPr lang="zh-CN" altLang="en-US" smtClean="0"/>
              <a:t>单击此处编辑母版标题样式</a:t>
            </a:r>
            <a:endParaRPr lang="zh-CN" altLang="en-US" dirty="0"/>
          </a:p>
        </p:txBody>
      </p:sp>
      <p:sp>
        <p:nvSpPr>
          <p:cNvPr id="3" name="图片占位符 2"/>
          <p:cNvSpPr>
            <a:spLocks noGrp="1"/>
          </p:cNvSpPr>
          <p:nvPr>
            <p:ph type="pic" idx="1"/>
          </p:nvPr>
        </p:nvSpPr>
        <p:spPr>
          <a:xfrm>
            <a:off x="1792288" y="1000107"/>
            <a:ext cx="5486400" cy="3727467"/>
          </a:xfrm>
          <a:prstGeom prst="rect">
            <a:avLst/>
          </a:prstGeo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zh-CN" altLang="en-US" noProof="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6" name="日期占位符 4"/>
          <p:cNvSpPr>
            <a:spLocks noGrp="1"/>
          </p:cNvSpPr>
          <p:nvPr>
            <p:ph type="dt" sz="half" idx="10"/>
          </p:nvPr>
        </p:nvSpPr>
        <p:spPr>
          <a:xfrm>
            <a:off x="457200" y="6356350"/>
            <a:ext cx="2133600" cy="365125"/>
          </a:xfrm>
          <a:prstGeom prst="rect">
            <a:avLst/>
          </a:prstGeom>
        </p:spPr>
        <p:txBody>
          <a:bodyPr/>
          <a:lstStyle>
            <a:lvl1pPr>
              <a:defRPr/>
            </a:lvl1pPr>
          </a:lstStyle>
          <a:p>
            <a:pPr>
              <a:defRPr/>
            </a:pPr>
            <a:fld id="{39B22C42-7695-40B1-8403-BF80393CDB01}" type="datetimeFigureOut">
              <a:rPr lang="zh-CN" altLang="en-US"/>
              <a:pPr>
                <a:defRPr/>
              </a:pPr>
              <a:t>2017-9-5</a:t>
            </a:fld>
            <a:endParaRPr lang="zh-CN" altLang="en-US"/>
          </a:p>
        </p:txBody>
      </p:sp>
      <p:sp>
        <p:nvSpPr>
          <p:cNvPr id="7" name="页脚占位符 5"/>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ea typeface="+mn-ea"/>
              </a:defRPr>
            </a:lvl1pPr>
          </a:lstStyle>
          <a:p>
            <a:pPr>
              <a:defRPr/>
            </a:pPr>
            <a:endParaRPr lang="zh-CN" altLang="en-US"/>
          </a:p>
        </p:txBody>
      </p:sp>
      <p:sp>
        <p:nvSpPr>
          <p:cNvPr id="8" name="灯片编号占位符 6"/>
          <p:cNvSpPr>
            <a:spLocks noGrp="1"/>
          </p:cNvSpPr>
          <p:nvPr>
            <p:ph type="sldNum" sz="quarter" idx="12"/>
          </p:nvPr>
        </p:nvSpPr>
        <p:spPr>
          <a:xfrm>
            <a:off x="6553200" y="6356350"/>
            <a:ext cx="2133600" cy="365125"/>
          </a:xfrm>
          <a:prstGeom prst="rect">
            <a:avLst/>
          </a:prstGeom>
        </p:spPr>
        <p:txBody>
          <a:bodyPr/>
          <a:lstStyle>
            <a:lvl1pPr>
              <a:defRPr/>
            </a:lvl1pPr>
          </a:lstStyle>
          <a:p>
            <a:pPr>
              <a:defRPr/>
            </a:pPr>
            <a:fld id="{7EA5276A-390C-4DFE-8576-6A85E317E850}" type="slidenum">
              <a:rPr lang="zh-CN" altLang="en-US"/>
              <a:pPr>
                <a:defRPr/>
              </a:pPr>
              <a:t>‹#›</a:t>
            </a:fld>
            <a:endParaRPr lang="zh-CN" altLang="en-US"/>
          </a:p>
        </p:txBody>
      </p:sp>
    </p:spTree>
    <p:extLst>
      <p:ext uri="{BB962C8B-B14F-4D97-AF65-F5344CB8AC3E}">
        <p14:creationId xmlns:p14="http://schemas.microsoft.com/office/powerpoint/2010/main" xmlns="" val="38767543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840" r:id="rId1"/>
    <p:sldLayoutId id="2147483841" r:id="rId2"/>
    <p:sldLayoutId id="2147483850" r:id="rId3"/>
    <p:sldLayoutId id="2147483839" r:id="rId4"/>
    <p:sldLayoutId id="2147483842" r:id="rId5"/>
    <p:sldLayoutId id="2147483843" r:id="rId6"/>
    <p:sldLayoutId id="2147483844" r:id="rId7"/>
    <p:sldLayoutId id="2147483845" r:id="rId8"/>
    <p:sldLayoutId id="2147483846" r:id="rId9"/>
    <p:sldLayoutId id="2147483847" r:id="rId10"/>
    <p:sldLayoutId id="2147483848" r:id="rId11"/>
    <p:sldLayoutId id="2147483849" r:id="rId12"/>
  </p:sldLayoutIdLst>
  <p:timing>
    <p:tnLst>
      <p:par>
        <p:cTn id="1" dur="indefinite" restart="never" nodeType="tmRoot"/>
      </p:par>
    </p:tnLst>
  </p:timing>
  <p:txStyles>
    <p:titleStyle>
      <a:lvl1pPr algn="ctr" rtl="0" eaLnBrk="1" fontAlgn="base" hangingPunct="1">
        <a:spcBef>
          <a:spcPct val="0"/>
        </a:spcBef>
        <a:spcAft>
          <a:spcPct val="0"/>
        </a:spcAft>
        <a:defRPr sz="3600" b="1" kern="1200">
          <a:solidFill>
            <a:srgbClr val="353781"/>
          </a:solidFill>
          <a:latin typeface="黑体" pitchFamily="2" charset="-122"/>
          <a:ea typeface="黑体" pitchFamily="2" charset="-122"/>
          <a:cs typeface="+mj-cs"/>
        </a:defRPr>
      </a:lvl1pPr>
      <a:lvl2pPr algn="ctr" rtl="0" eaLnBrk="1" fontAlgn="base" hangingPunct="1">
        <a:spcBef>
          <a:spcPct val="0"/>
        </a:spcBef>
        <a:spcAft>
          <a:spcPct val="0"/>
        </a:spcAft>
        <a:defRPr sz="3600" b="1">
          <a:solidFill>
            <a:srgbClr val="353781"/>
          </a:solidFill>
          <a:latin typeface="黑体" pitchFamily="2" charset="-122"/>
          <a:ea typeface="黑体" pitchFamily="2" charset="-122"/>
        </a:defRPr>
      </a:lvl2pPr>
      <a:lvl3pPr algn="ctr" rtl="0" eaLnBrk="1" fontAlgn="base" hangingPunct="1">
        <a:spcBef>
          <a:spcPct val="0"/>
        </a:spcBef>
        <a:spcAft>
          <a:spcPct val="0"/>
        </a:spcAft>
        <a:defRPr sz="3600" b="1">
          <a:solidFill>
            <a:srgbClr val="353781"/>
          </a:solidFill>
          <a:latin typeface="黑体" pitchFamily="2" charset="-122"/>
          <a:ea typeface="黑体" pitchFamily="2" charset="-122"/>
        </a:defRPr>
      </a:lvl3pPr>
      <a:lvl4pPr algn="ctr" rtl="0" eaLnBrk="1" fontAlgn="base" hangingPunct="1">
        <a:spcBef>
          <a:spcPct val="0"/>
        </a:spcBef>
        <a:spcAft>
          <a:spcPct val="0"/>
        </a:spcAft>
        <a:defRPr sz="3600" b="1">
          <a:solidFill>
            <a:srgbClr val="353781"/>
          </a:solidFill>
          <a:latin typeface="黑体" pitchFamily="2" charset="-122"/>
          <a:ea typeface="黑体" pitchFamily="2" charset="-122"/>
        </a:defRPr>
      </a:lvl4pPr>
      <a:lvl5pPr algn="ctr" rtl="0" eaLnBrk="1" fontAlgn="base" hangingPunct="1">
        <a:spcBef>
          <a:spcPct val="0"/>
        </a:spcBef>
        <a:spcAft>
          <a:spcPct val="0"/>
        </a:spcAft>
        <a:defRPr sz="3600" b="1">
          <a:solidFill>
            <a:srgbClr val="353781"/>
          </a:solidFill>
          <a:latin typeface="黑体" pitchFamily="2" charset="-122"/>
          <a:ea typeface="黑体" pitchFamily="2" charset="-122"/>
        </a:defRPr>
      </a:lvl5pPr>
      <a:lvl6pPr marL="457200" algn="ctr" rtl="0" eaLnBrk="1" fontAlgn="base" hangingPunct="1">
        <a:spcBef>
          <a:spcPct val="0"/>
        </a:spcBef>
        <a:spcAft>
          <a:spcPct val="0"/>
        </a:spcAft>
        <a:defRPr sz="3600" b="1">
          <a:solidFill>
            <a:srgbClr val="353781"/>
          </a:solidFill>
          <a:latin typeface="黑体" pitchFamily="2" charset="-122"/>
          <a:ea typeface="黑体" pitchFamily="2" charset="-122"/>
        </a:defRPr>
      </a:lvl6pPr>
      <a:lvl7pPr marL="914400" algn="ctr" rtl="0" eaLnBrk="1" fontAlgn="base" hangingPunct="1">
        <a:spcBef>
          <a:spcPct val="0"/>
        </a:spcBef>
        <a:spcAft>
          <a:spcPct val="0"/>
        </a:spcAft>
        <a:defRPr sz="3600" b="1">
          <a:solidFill>
            <a:srgbClr val="353781"/>
          </a:solidFill>
          <a:latin typeface="黑体" pitchFamily="2" charset="-122"/>
          <a:ea typeface="黑体" pitchFamily="2" charset="-122"/>
        </a:defRPr>
      </a:lvl7pPr>
      <a:lvl8pPr marL="1371600" algn="ctr" rtl="0" eaLnBrk="1" fontAlgn="base" hangingPunct="1">
        <a:spcBef>
          <a:spcPct val="0"/>
        </a:spcBef>
        <a:spcAft>
          <a:spcPct val="0"/>
        </a:spcAft>
        <a:defRPr sz="3600" b="1">
          <a:solidFill>
            <a:srgbClr val="353781"/>
          </a:solidFill>
          <a:latin typeface="黑体" pitchFamily="2" charset="-122"/>
          <a:ea typeface="黑体" pitchFamily="2" charset="-122"/>
        </a:defRPr>
      </a:lvl8pPr>
      <a:lvl9pPr marL="1828800" algn="ctr" rtl="0" eaLnBrk="1" fontAlgn="base" hangingPunct="1">
        <a:spcBef>
          <a:spcPct val="0"/>
        </a:spcBef>
        <a:spcAft>
          <a:spcPct val="0"/>
        </a:spcAft>
        <a:defRPr sz="3600" b="1">
          <a:solidFill>
            <a:srgbClr val="353781"/>
          </a:solidFill>
          <a:latin typeface="黑体" pitchFamily="2" charset="-122"/>
          <a:ea typeface="黑体" pitchFamily="2" charset="-122"/>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7.v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3.docx"/><Relationship Id="rId2" Type="http://schemas.openxmlformats.org/officeDocument/2006/relationships/slideLayout" Target="../slideLayouts/slideLayout6.xml"/><Relationship Id="rId1" Type="http://schemas.openxmlformats.org/officeDocument/2006/relationships/vmlDrawing" Target="../drawings/vmlDrawing3.v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Office_Word___4.docx"/><Relationship Id="rId2" Type="http://schemas.openxmlformats.org/officeDocument/2006/relationships/slideLayout" Target="../slideLayouts/slideLayout6.xml"/><Relationship Id="rId1" Type="http://schemas.openxmlformats.org/officeDocument/2006/relationships/vmlDrawing" Target="../drawings/vmlDrawing4.v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Office_Word___5.docx"/><Relationship Id="rId2" Type="http://schemas.openxmlformats.org/officeDocument/2006/relationships/slideLayout" Target="../slideLayouts/slideLayout6.xml"/><Relationship Id="rId1" Type="http://schemas.openxmlformats.org/officeDocument/2006/relationships/vmlDrawing" Target="../drawings/vmlDrawing5.v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Office_Word___6.docx"/><Relationship Id="rId2" Type="http://schemas.openxmlformats.org/officeDocument/2006/relationships/slideLayout" Target="../slideLayouts/slideLayout6.xml"/><Relationship Id="rId1" Type="http://schemas.openxmlformats.org/officeDocument/2006/relationships/vmlDrawing" Target="../drawings/vmlDrawing6.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203210639"/>
              </p:ext>
            </p:extLst>
          </p:nvPr>
        </p:nvGraphicFramePr>
        <p:xfrm>
          <a:off x="508000" y="3112104"/>
          <a:ext cx="8128000" cy="887792"/>
        </p:xfrm>
        <a:graphic>
          <a:graphicData uri="http://schemas.openxmlformats.org/presentationml/2006/ole">
            <p:oleObj spid="_x0000_s1032" name="Document" r:id="rId3" imgW="3837473" imgH="418816" progId="Word.Document.12">
              <p:embed/>
            </p:oleObj>
          </a:graphicData>
        </a:graphic>
      </p:graphicFrame>
    </p:spTree>
    <p:extLst>
      <p:ext uri="{BB962C8B-B14F-4D97-AF65-F5344CB8AC3E}">
        <p14:creationId xmlns:p14="http://schemas.microsoft.com/office/powerpoint/2010/main" xmlns="" val="3766733367"/>
      </p:ext>
    </p:extLst>
  </p:cSld>
  <p:clrMapOvr>
    <a:masterClrMapping/>
  </p:clrMapOvr>
  <mc:AlternateContent xmlns:mc="http://schemas.openxmlformats.org/markup-compatibility/2006">
    <mc:Choice xmlns:p14="http://schemas.microsoft.com/office/powerpoint/2010/main" xmlns="" Requires="p14">
      <p:transition spd="slow" p14:dur="20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2489528"/>
          </a:xfrm>
          <a:prstGeom prst="rect">
            <a:avLst/>
          </a:prstGeom>
        </p:spPr>
        <p:txBody>
          <a:bodyPr>
            <a:spAutoFit/>
          </a:bodyPr>
          <a:lstStyle/>
          <a:p>
            <a:pPr>
              <a:lnSpc>
                <a:spcPct val="120000"/>
              </a:lnSpc>
            </a:pPr>
            <a:r>
              <a:rPr lang="zh-CN" altLang="zh-CN" sz="2200" dirty="0"/>
              <a:t>②旅游者的自我防范措施。</a:t>
            </a:r>
          </a:p>
          <a:p>
            <a:pPr>
              <a:lnSpc>
                <a:spcPct val="120000"/>
              </a:lnSpc>
            </a:pPr>
            <a:r>
              <a:rPr lang="en-US" altLang="zh-CN" sz="2200" dirty="0"/>
              <a:t>a.</a:t>
            </a:r>
            <a:r>
              <a:rPr lang="zh-CN" altLang="zh-CN" sz="2200" dirty="0"/>
              <a:t>购买保险。</a:t>
            </a:r>
          </a:p>
          <a:p>
            <a:pPr>
              <a:lnSpc>
                <a:spcPct val="120000"/>
              </a:lnSpc>
            </a:pPr>
            <a:r>
              <a:rPr lang="en-US" altLang="zh-CN" sz="2200" dirty="0"/>
              <a:t>b.</a:t>
            </a:r>
            <a:r>
              <a:rPr lang="zh-CN" altLang="zh-CN" sz="2200" dirty="0"/>
              <a:t>加强自我医疗保护和防范意识。</a:t>
            </a:r>
          </a:p>
          <a:p>
            <a:pPr>
              <a:lnSpc>
                <a:spcPct val="120000"/>
              </a:lnSpc>
            </a:pPr>
            <a:r>
              <a:rPr lang="zh-CN" altLang="zh-CN" sz="2200" dirty="0"/>
              <a:t>【例</a:t>
            </a:r>
            <a:r>
              <a:rPr lang="en-US" altLang="zh-CN" sz="2200" b="1" dirty="0"/>
              <a:t>2</a:t>
            </a:r>
            <a:r>
              <a:rPr lang="zh-CN" altLang="zh-CN" sz="2200" dirty="0"/>
              <a:t>】 发展</a:t>
            </a:r>
            <a:r>
              <a:rPr lang="en-US" altLang="zh-CN" sz="2200" dirty="0"/>
              <a:t>“</a:t>
            </a:r>
            <a:r>
              <a:rPr lang="zh-CN" altLang="zh-CN" sz="2200" dirty="0"/>
              <a:t>红色旅游</a:t>
            </a:r>
            <a:r>
              <a:rPr lang="en-US" altLang="zh-CN" sz="2200" dirty="0"/>
              <a:t>”</a:t>
            </a:r>
            <a:r>
              <a:rPr lang="zh-CN" altLang="zh-CN" sz="2200" dirty="0"/>
              <a:t>是党和国家为了加速革命老区社会经济的发展</a:t>
            </a:r>
            <a:r>
              <a:rPr lang="en-US" altLang="zh-CN" sz="2200" dirty="0"/>
              <a:t>,</a:t>
            </a:r>
            <a:r>
              <a:rPr lang="zh-CN" altLang="zh-CN" sz="2200" dirty="0"/>
              <a:t>进行爱国主义教育和革命传统教育采取的重要举措。读图</a:t>
            </a:r>
            <a:r>
              <a:rPr lang="en-US" altLang="zh-CN" sz="2200" dirty="0"/>
              <a:t>,</a:t>
            </a:r>
            <a:r>
              <a:rPr lang="zh-CN" altLang="zh-CN" sz="2200" dirty="0"/>
              <a:t>完成下列问题。</a:t>
            </a:r>
          </a:p>
        </p:txBody>
      </p:sp>
      <p:graphicFrame>
        <p:nvGraphicFramePr>
          <p:cNvPr id="3" name="对象 2"/>
          <p:cNvGraphicFramePr>
            <a:graphicFrameLocks noChangeAspect="1"/>
          </p:cNvGraphicFramePr>
          <p:nvPr>
            <p:extLst>
              <p:ext uri="{D42A27DB-BD31-4B8C-83A1-F6EECF244321}">
                <p14:modId xmlns:p14="http://schemas.microsoft.com/office/powerpoint/2010/main" xmlns="" val="3308588785"/>
              </p:ext>
            </p:extLst>
          </p:nvPr>
        </p:nvGraphicFramePr>
        <p:xfrm>
          <a:off x="508000" y="2924944"/>
          <a:ext cx="8128000" cy="3409927"/>
        </p:xfrm>
        <a:graphic>
          <a:graphicData uri="http://schemas.openxmlformats.org/presentationml/2006/ole">
            <p:oleObj spid="_x0000_s7175" name="文档" r:id="rId3" imgW="3836312" imgH="1610223" progId="Word.Document.12">
              <p:embed/>
            </p:oleObj>
          </a:graphicData>
        </a:graphic>
      </p:graphicFrame>
    </p:spTree>
    <p:extLst>
      <p:ext uri="{BB962C8B-B14F-4D97-AF65-F5344CB8AC3E}">
        <p14:creationId xmlns:p14="http://schemas.microsoft.com/office/powerpoint/2010/main" xmlns="" val="1575460552"/>
      </p:ext>
    </p:extLst>
  </p:cSld>
  <p:clrMapOvr>
    <a:masterClrMapping/>
  </p:clrMapOvr>
  <p:transition spd="slow">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628800"/>
            <a:ext cx="8128000" cy="3302058"/>
          </a:xfrm>
          <a:prstGeom prst="rect">
            <a:avLst/>
          </a:prstGeom>
        </p:spPr>
        <p:txBody>
          <a:bodyPr>
            <a:spAutoFit/>
          </a:bodyPr>
          <a:lstStyle/>
          <a:p>
            <a:pPr>
              <a:lnSpc>
                <a:spcPct val="120000"/>
              </a:lnSpc>
            </a:pPr>
            <a:r>
              <a:rPr lang="en-US" altLang="zh-CN" sz="2200" dirty="0"/>
              <a:t>(1)</a:t>
            </a:r>
            <a:r>
              <a:rPr lang="zh-CN" altLang="zh-CN" sz="2200" dirty="0"/>
              <a:t>从地形、气候方面说明在图示地区旅游所要防范的不安全因素。</a:t>
            </a:r>
          </a:p>
          <a:p>
            <a:pPr>
              <a:lnSpc>
                <a:spcPct val="120000"/>
              </a:lnSpc>
            </a:pPr>
            <a:r>
              <a:rPr lang="en-US" altLang="zh-CN" sz="2200" dirty="0"/>
              <a:t>(2)</a:t>
            </a:r>
            <a:r>
              <a:rPr lang="zh-CN" altLang="zh-CN" sz="2200" dirty="0"/>
              <a:t>如果济南一游客夏季时去该地区的庐山、井冈山旅游</a:t>
            </a:r>
            <a:r>
              <a:rPr lang="en-US" altLang="zh-CN" sz="2200" dirty="0"/>
              <a:t>,</a:t>
            </a:r>
            <a:r>
              <a:rPr lang="zh-CN" altLang="zh-CN" sz="2200" dirty="0"/>
              <a:t>应如何进行自我医疗保护</a:t>
            </a:r>
            <a:r>
              <a:rPr lang="en-US" altLang="zh-CN" sz="2200" dirty="0"/>
              <a:t>?</a:t>
            </a:r>
            <a:endParaRPr lang="zh-CN" altLang="zh-CN" sz="2200" dirty="0"/>
          </a:p>
          <a:p>
            <a:pPr>
              <a:lnSpc>
                <a:spcPct val="120000"/>
              </a:lnSpc>
            </a:pPr>
            <a:r>
              <a:rPr lang="zh-CN" altLang="zh-CN" sz="2200" dirty="0">
                <a:solidFill>
                  <a:srgbClr val="FF0000"/>
                </a:solidFill>
              </a:rPr>
              <a:t>解析</a:t>
            </a:r>
            <a:r>
              <a:rPr lang="zh-CN" altLang="zh-CN" sz="2200" dirty="0"/>
              <a:t>本题以</a:t>
            </a:r>
            <a:r>
              <a:rPr lang="en-US" altLang="zh-CN" sz="2200" dirty="0"/>
              <a:t>“</a:t>
            </a:r>
            <a:r>
              <a:rPr lang="zh-CN" altLang="zh-CN" sz="2200" dirty="0"/>
              <a:t>红色旅游</a:t>
            </a:r>
            <a:r>
              <a:rPr lang="en-US" altLang="zh-CN" sz="2200" dirty="0"/>
              <a:t>”</a:t>
            </a:r>
            <a:r>
              <a:rPr lang="zh-CN" altLang="zh-CN" sz="2200" dirty="0"/>
              <a:t>为背景</a:t>
            </a:r>
            <a:r>
              <a:rPr lang="en-US" altLang="zh-CN" sz="2200" dirty="0"/>
              <a:t>,</a:t>
            </a:r>
            <a:r>
              <a:rPr lang="zh-CN" altLang="zh-CN" sz="2200" dirty="0"/>
              <a:t>考查影响旅游安全的因素和旅游安全防范措施。第</a:t>
            </a:r>
            <a:r>
              <a:rPr lang="en-US" altLang="zh-CN" sz="2200" dirty="0"/>
              <a:t>(1)</a:t>
            </a:r>
            <a:r>
              <a:rPr lang="zh-CN" altLang="zh-CN" sz="2200" dirty="0"/>
              <a:t>题</a:t>
            </a:r>
            <a:r>
              <a:rPr lang="en-US" altLang="zh-CN" sz="2200" dirty="0"/>
              <a:t>,</a:t>
            </a:r>
            <a:r>
              <a:rPr lang="zh-CN" altLang="zh-CN" sz="2200" dirty="0"/>
              <a:t>要抓住从</a:t>
            </a:r>
            <a:r>
              <a:rPr lang="en-US" altLang="zh-CN" sz="2200" dirty="0"/>
              <a:t>“</a:t>
            </a:r>
            <a:r>
              <a:rPr lang="zh-CN" altLang="zh-CN" sz="2200" dirty="0"/>
              <a:t>地形、气候</a:t>
            </a:r>
            <a:r>
              <a:rPr lang="en-US" altLang="zh-CN" sz="2200" dirty="0"/>
              <a:t>”</a:t>
            </a:r>
            <a:r>
              <a:rPr lang="zh-CN" altLang="zh-CN" sz="2200" dirty="0"/>
              <a:t>两方面分析该地区旅游安全隐患</a:t>
            </a:r>
            <a:r>
              <a:rPr lang="en-US" altLang="zh-CN" sz="2200" dirty="0"/>
              <a:t>,</a:t>
            </a:r>
            <a:r>
              <a:rPr lang="zh-CN" altLang="zh-CN" sz="2200" dirty="0"/>
              <a:t>然后结合该地区为山区和亚热带季风气候区回答。第</a:t>
            </a:r>
            <a:r>
              <a:rPr lang="en-US" altLang="zh-CN" sz="2200" dirty="0"/>
              <a:t>(2)</a:t>
            </a:r>
            <a:r>
              <a:rPr lang="zh-CN" altLang="zh-CN" sz="2200" dirty="0"/>
              <a:t>题</a:t>
            </a:r>
            <a:r>
              <a:rPr lang="en-US" altLang="zh-CN" sz="2200" dirty="0"/>
              <a:t>,</a:t>
            </a:r>
            <a:r>
              <a:rPr lang="zh-CN" altLang="zh-CN" sz="2200" dirty="0"/>
              <a:t>游客来自我国北方</a:t>
            </a:r>
            <a:r>
              <a:rPr lang="en-US" altLang="zh-CN" sz="2200" dirty="0"/>
              <a:t>,</a:t>
            </a:r>
            <a:r>
              <a:rPr lang="zh-CN" altLang="zh-CN" sz="2200" dirty="0"/>
              <a:t>旅游地庐山、井冈山在我国南方</a:t>
            </a:r>
            <a:r>
              <a:rPr lang="en-US" altLang="zh-CN" sz="2200" dirty="0"/>
              <a:t>,</a:t>
            </a:r>
            <a:r>
              <a:rPr lang="zh-CN" altLang="zh-CN" sz="2200" dirty="0"/>
              <a:t>游客可能会出现水土不服的情况。</a:t>
            </a:r>
          </a:p>
        </p:txBody>
      </p:sp>
    </p:spTree>
    <p:extLst>
      <p:ext uri="{BB962C8B-B14F-4D97-AF65-F5344CB8AC3E}">
        <p14:creationId xmlns:p14="http://schemas.microsoft.com/office/powerpoint/2010/main" xmlns="" val="989461859"/>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554640"/>
            <a:ext cx="8128000" cy="3748719"/>
          </a:xfrm>
          <a:prstGeom prst="rect">
            <a:avLst/>
          </a:prstGeom>
        </p:spPr>
        <p:txBody>
          <a:bodyPr>
            <a:spAutoFit/>
          </a:bodyPr>
          <a:lstStyle/>
          <a:p>
            <a:pPr>
              <a:lnSpc>
                <a:spcPct val="120000"/>
              </a:lnSpc>
            </a:pPr>
            <a:r>
              <a:rPr lang="zh-CN" altLang="zh-CN" sz="2200" dirty="0">
                <a:solidFill>
                  <a:srgbClr val="FF0000"/>
                </a:solidFill>
              </a:rPr>
              <a:t>答案</a:t>
            </a:r>
            <a:r>
              <a:rPr lang="en-US" altLang="zh-CN" sz="2200" dirty="0"/>
              <a:t>(1)</a:t>
            </a:r>
            <a:r>
              <a:rPr lang="zh-CN" altLang="zh-CN" sz="2200" dirty="0"/>
              <a:t>从地形因素看</a:t>
            </a:r>
            <a:r>
              <a:rPr lang="en-US" altLang="zh-CN" sz="2200" dirty="0"/>
              <a:t>,</a:t>
            </a:r>
            <a:r>
              <a:rPr lang="zh-CN" altLang="zh-CN" sz="2200" dirty="0"/>
              <a:t>该地区为江南丘陵地区</a:t>
            </a:r>
            <a:r>
              <a:rPr lang="en-US" altLang="zh-CN" sz="2200" dirty="0"/>
              <a:t>,</a:t>
            </a:r>
            <a:r>
              <a:rPr lang="zh-CN" altLang="zh-CN" sz="2200" dirty="0"/>
              <a:t>地形起伏大</a:t>
            </a:r>
            <a:r>
              <a:rPr lang="en-US" altLang="zh-CN" sz="2200" dirty="0"/>
              <a:t>,</a:t>
            </a:r>
            <a:r>
              <a:rPr lang="zh-CN" altLang="zh-CN" sz="2200" dirty="0"/>
              <a:t>交通不便</a:t>
            </a:r>
            <a:r>
              <a:rPr lang="en-US" altLang="zh-CN" sz="2200" dirty="0"/>
              <a:t>,</a:t>
            </a:r>
            <a:r>
              <a:rPr lang="zh-CN" altLang="zh-CN" sz="2200" dirty="0"/>
              <a:t>夏季时遇暴雨可能出现滑坡、泥石流等灾害</a:t>
            </a:r>
            <a:r>
              <a:rPr lang="en-US" altLang="zh-CN" sz="2200" dirty="0"/>
              <a:t>;</a:t>
            </a:r>
            <a:r>
              <a:rPr lang="zh-CN" altLang="zh-CN" sz="2200" dirty="0"/>
              <a:t>行走在山路上</a:t>
            </a:r>
            <a:r>
              <a:rPr lang="en-US" altLang="zh-CN" sz="2200" dirty="0"/>
              <a:t>,</a:t>
            </a:r>
            <a:r>
              <a:rPr lang="zh-CN" altLang="zh-CN" sz="2200" dirty="0"/>
              <a:t>滚石、陡坎会造成伤害。从气候因素看</a:t>
            </a:r>
            <a:r>
              <a:rPr lang="en-US" altLang="zh-CN" sz="2200" dirty="0"/>
              <a:t>,</a:t>
            </a:r>
            <a:r>
              <a:rPr lang="zh-CN" altLang="zh-CN" sz="2200" dirty="0"/>
              <a:t>该地区属于亚热带季风气候</a:t>
            </a:r>
            <a:r>
              <a:rPr lang="en-US" altLang="zh-CN" sz="2200" dirty="0"/>
              <a:t>,</a:t>
            </a:r>
            <a:r>
              <a:rPr lang="zh-CN" altLang="zh-CN" sz="2200" dirty="0"/>
              <a:t>夏季高温多雨</a:t>
            </a:r>
            <a:r>
              <a:rPr lang="en-US" altLang="zh-CN" sz="2200" dirty="0"/>
              <a:t>,</a:t>
            </a:r>
            <a:r>
              <a:rPr lang="zh-CN" altLang="zh-CN" sz="2200" dirty="0"/>
              <a:t>易造成暴雨、洪涝天气</a:t>
            </a:r>
            <a:r>
              <a:rPr lang="en-US" altLang="zh-CN" sz="2200" dirty="0"/>
              <a:t>;7</a:t>
            </a:r>
            <a:r>
              <a:rPr lang="zh-CN" altLang="zh-CN" sz="2200" dirty="0"/>
              <a:t>、</a:t>
            </a:r>
            <a:r>
              <a:rPr lang="en-US" altLang="zh-CN" sz="2200" dirty="0"/>
              <a:t>8</a:t>
            </a:r>
            <a:r>
              <a:rPr lang="zh-CN" altLang="zh-CN" sz="2200" dirty="0"/>
              <a:t>月份可能出现伏旱天气。</a:t>
            </a:r>
          </a:p>
          <a:p>
            <a:pPr>
              <a:lnSpc>
                <a:spcPct val="120000"/>
              </a:lnSpc>
            </a:pPr>
            <a:r>
              <a:rPr lang="en-US" altLang="zh-CN" sz="2200" dirty="0"/>
              <a:t>(2)</a:t>
            </a:r>
            <a:r>
              <a:rPr lang="zh-CN" altLang="zh-CN" sz="2200" dirty="0"/>
              <a:t>夏季去南方旅游</a:t>
            </a:r>
            <a:r>
              <a:rPr lang="en-US" altLang="zh-CN" sz="2200" dirty="0"/>
              <a:t>,</a:t>
            </a:r>
            <a:r>
              <a:rPr lang="zh-CN" altLang="zh-CN" sz="2200" dirty="0"/>
              <a:t>炎热潮湿</a:t>
            </a:r>
            <a:r>
              <a:rPr lang="en-US" altLang="zh-CN" sz="2200" dirty="0"/>
              <a:t>,</a:t>
            </a:r>
            <a:r>
              <a:rPr lang="zh-CN" altLang="zh-CN" sz="2200" dirty="0"/>
              <a:t>蚊蝇多</a:t>
            </a:r>
            <a:r>
              <a:rPr lang="en-US" altLang="zh-CN" sz="2200" dirty="0"/>
              <a:t>,</a:t>
            </a:r>
            <a:r>
              <a:rPr lang="zh-CN" altLang="zh-CN" sz="2200" dirty="0"/>
              <a:t>易患肠炎、痢疾等肠道传染病</a:t>
            </a:r>
            <a:r>
              <a:rPr lang="en-US" altLang="zh-CN" sz="2200" dirty="0"/>
              <a:t>,</a:t>
            </a:r>
            <a:r>
              <a:rPr lang="zh-CN" altLang="zh-CN" sz="2200" dirty="0"/>
              <a:t>因此需要多准备一些防治肠炎、痢疾的药品</a:t>
            </a:r>
            <a:r>
              <a:rPr lang="en-US" altLang="zh-CN" sz="2200" dirty="0"/>
              <a:t>;</a:t>
            </a:r>
            <a:r>
              <a:rPr lang="zh-CN" altLang="zh-CN" sz="2200" dirty="0"/>
              <a:t>此外</a:t>
            </a:r>
            <a:r>
              <a:rPr lang="en-US" altLang="zh-CN" sz="2200" dirty="0"/>
              <a:t>,</a:t>
            </a:r>
            <a:r>
              <a:rPr lang="zh-CN" altLang="zh-CN" sz="2200" dirty="0"/>
              <a:t>应准备防暑药和登山防损伤用的跌打药。</a:t>
            </a:r>
          </a:p>
          <a:p>
            <a:pPr>
              <a:lnSpc>
                <a:spcPct val="120000"/>
              </a:lnSpc>
            </a:pPr>
            <a:r>
              <a:rPr lang="en-US" altLang="zh-CN" sz="2200" dirty="0"/>
              <a:t> </a:t>
            </a:r>
            <a:endParaRPr lang="zh-CN" altLang="zh-CN" sz="2200" dirty="0"/>
          </a:p>
        </p:txBody>
      </p:sp>
    </p:spTree>
    <p:extLst>
      <p:ext uri="{BB962C8B-B14F-4D97-AF65-F5344CB8AC3E}">
        <p14:creationId xmlns:p14="http://schemas.microsoft.com/office/powerpoint/2010/main" xmlns="" val="1803715446"/>
      </p:ext>
    </p:extLst>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707904" y="692696"/>
            <a:ext cx="1398140" cy="458202"/>
          </a:xfrm>
          <a:prstGeom prst="rect">
            <a:avLst/>
          </a:prstGeom>
        </p:spPr>
        <p:txBody>
          <a:bodyPr wrap="none">
            <a:spAutoFit/>
          </a:bodyPr>
          <a:lstStyle/>
          <a:p>
            <a:pPr>
              <a:lnSpc>
                <a:spcPct val="120000"/>
              </a:lnSpc>
            </a:pPr>
            <a:r>
              <a:rPr lang="zh-CN" altLang="zh-CN" sz="2200" b="1" i="1" dirty="0"/>
              <a:t>知识</a:t>
            </a:r>
            <a:r>
              <a:rPr lang="zh-CN" altLang="zh-CN" sz="2200" b="1" i="1" dirty="0" smtClean="0"/>
              <a:t>网络</a:t>
            </a:r>
            <a:r>
              <a:rPr lang="en-US" altLang="zh-CN" sz="2200" b="1" i="1" dirty="0" smtClean="0"/>
              <a:t> </a:t>
            </a:r>
            <a:endParaRPr lang="zh-CN" altLang="zh-CN"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026408665"/>
              </p:ext>
            </p:extLst>
          </p:nvPr>
        </p:nvGraphicFramePr>
        <p:xfrm>
          <a:off x="508000" y="1637497"/>
          <a:ext cx="8128000" cy="3837007"/>
        </p:xfrm>
        <a:graphic>
          <a:graphicData uri="http://schemas.openxmlformats.org/presentationml/2006/ole">
            <p:oleObj spid="_x0000_s2055" name="文档" r:id="rId3" imgW="3836312" imgH="1811456" progId="Word.Document.12">
              <p:embed/>
            </p:oleObj>
          </a:graphicData>
        </a:graphic>
      </p:graphicFrame>
    </p:spTree>
    <p:extLst>
      <p:ext uri="{BB962C8B-B14F-4D97-AF65-F5344CB8AC3E}">
        <p14:creationId xmlns:p14="http://schemas.microsoft.com/office/powerpoint/2010/main" xmlns="" val="4157088332"/>
      </p:ext>
    </p:extLst>
  </p:cSld>
  <p:clrMapOvr>
    <a:masterClrMapping/>
  </p:clrMapOvr>
  <p:transition spd="slow">
    <p:blinds/>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3851920" y="666542"/>
            <a:ext cx="1398140" cy="458202"/>
          </a:xfrm>
          <a:prstGeom prst="rect">
            <a:avLst/>
          </a:prstGeom>
        </p:spPr>
        <p:txBody>
          <a:bodyPr wrap="none">
            <a:spAutoFit/>
          </a:bodyPr>
          <a:lstStyle/>
          <a:p>
            <a:pPr>
              <a:lnSpc>
                <a:spcPct val="120000"/>
              </a:lnSpc>
            </a:pPr>
            <a:r>
              <a:rPr lang="zh-CN" altLang="zh-CN" sz="2200" b="1" i="1" dirty="0"/>
              <a:t>核心</a:t>
            </a:r>
            <a:r>
              <a:rPr lang="zh-CN" altLang="zh-CN" sz="2200" b="1" i="1" dirty="0" smtClean="0"/>
              <a:t>归纳</a:t>
            </a:r>
            <a:r>
              <a:rPr lang="en-US" altLang="zh-CN" sz="2200" b="1" i="1" dirty="0" smtClean="0"/>
              <a:t> </a:t>
            </a:r>
            <a:endParaRPr lang="zh-CN" altLang="zh-CN" sz="2200" dirty="0"/>
          </a:p>
        </p:txBody>
      </p:sp>
      <p:sp>
        <p:nvSpPr>
          <p:cNvPr id="3" name="矩形 2"/>
          <p:cNvSpPr>
            <a:spLocks noChangeAspect="1"/>
          </p:cNvSpPr>
          <p:nvPr/>
        </p:nvSpPr>
        <p:spPr>
          <a:xfrm>
            <a:off x="508000" y="1052736"/>
            <a:ext cx="8128000" cy="4927118"/>
          </a:xfrm>
          <a:prstGeom prst="rect">
            <a:avLst/>
          </a:prstGeom>
        </p:spPr>
        <p:txBody>
          <a:bodyPr>
            <a:spAutoFit/>
          </a:bodyPr>
          <a:lstStyle/>
          <a:p>
            <a:pPr>
              <a:lnSpc>
                <a:spcPct val="120000"/>
              </a:lnSpc>
            </a:pPr>
            <a:r>
              <a:rPr lang="en-US" altLang="zh-CN" sz="2200" b="1" dirty="0"/>
              <a:t>1</a:t>
            </a:r>
            <a:r>
              <a:rPr lang="en-US" altLang="zh-CN" sz="2200" dirty="0"/>
              <a:t>.</a:t>
            </a:r>
            <a:r>
              <a:rPr lang="zh-CN" altLang="zh-CN" sz="2200" dirty="0"/>
              <a:t>旅游目的地和旅游路线的选择</a:t>
            </a:r>
          </a:p>
          <a:p>
            <a:pPr>
              <a:lnSpc>
                <a:spcPct val="120000"/>
              </a:lnSpc>
            </a:pPr>
            <a:r>
              <a:rPr lang="en-US" altLang="zh-CN" sz="2200" dirty="0"/>
              <a:t>(1)</a:t>
            </a:r>
            <a:r>
              <a:rPr lang="zh-CN" altLang="zh-CN" sz="2200" dirty="0"/>
              <a:t>确定旅游目的地。</a:t>
            </a:r>
          </a:p>
          <a:p>
            <a:pPr>
              <a:lnSpc>
                <a:spcPct val="120000"/>
              </a:lnSpc>
            </a:pPr>
            <a:r>
              <a:rPr lang="zh-CN" altLang="zh-CN" sz="2200" dirty="0"/>
              <a:t>①了解景观的主要特点</a:t>
            </a:r>
            <a:r>
              <a:rPr lang="en-US" altLang="zh-CN" sz="2200" dirty="0"/>
              <a:t>,</a:t>
            </a:r>
            <a:r>
              <a:rPr lang="zh-CN" altLang="zh-CN" sz="2200" dirty="0"/>
              <a:t>包括自然地理、历史人文以及风土民情方面的资料。</a:t>
            </a:r>
          </a:p>
          <a:p>
            <a:pPr>
              <a:lnSpc>
                <a:spcPct val="120000"/>
              </a:lnSpc>
            </a:pPr>
            <a:r>
              <a:rPr lang="zh-CN" altLang="zh-CN" sz="2200" dirty="0"/>
              <a:t>②明确景观的文化定位</a:t>
            </a:r>
            <a:r>
              <a:rPr lang="en-US" altLang="zh-CN" sz="2200" dirty="0"/>
              <a:t>,</a:t>
            </a:r>
            <a:r>
              <a:rPr lang="zh-CN" altLang="zh-CN" sz="2200" dirty="0"/>
              <a:t>获取更高的审美享受。</a:t>
            </a:r>
          </a:p>
          <a:p>
            <a:pPr>
              <a:lnSpc>
                <a:spcPct val="120000"/>
              </a:lnSpc>
            </a:pPr>
            <a:r>
              <a:rPr lang="zh-CN" altLang="zh-CN" sz="2200" dirty="0"/>
              <a:t>③选择最小旅游时间比</a:t>
            </a:r>
            <a:r>
              <a:rPr lang="en-US" altLang="zh-CN" sz="2200" dirty="0"/>
              <a:t>:</a:t>
            </a:r>
            <a:r>
              <a:rPr lang="zh-CN" altLang="zh-CN" sz="2200" dirty="0"/>
              <a:t>旅游时间比是人们从居住地到旅游目的地的单纯旅行时间与在旅游目的地游玩时间的比值。值越小</a:t>
            </a:r>
            <a:r>
              <a:rPr lang="en-US" altLang="zh-CN" sz="2200" dirty="0"/>
              <a:t>,</a:t>
            </a:r>
            <a:r>
              <a:rPr lang="zh-CN" altLang="zh-CN" sz="2200" dirty="0"/>
              <a:t>则在旅游地游玩的时间相对越长</a:t>
            </a:r>
            <a:r>
              <a:rPr lang="en-US" altLang="zh-CN" sz="2200" dirty="0"/>
              <a:t>,</a:t>
            </a:r>
            <a:r>
              <a:rPr lang="zh-CN" altLang="zh-CN" sz="2200" dirty="0"/>
              <a:t>或以最少的旅游时间游览更多的旅游地。</a:t>
            </a:r>
          </a:p>
          <a:p>
            <a:pPr>
              <a:lnSpc>
                <a:spcPct val="120000"/>
              </a:lnSpc>
            </a:pPr>
            <a:r>
              <a:rPr lang="en-US" altLang="zh-CN" sz="2200" dirty="0"/>
              <a:t>(2)</a:t>
            </a:r>
            <a:r>
              <a:rPr lang="zh-CN" altLang="zh-CN" sz="2200" dirty="0"/>
              <a:t>设计旅游路线。</a:t>
            </a:r>
          </a:p>
          <a:p>
            <a:pPr>
              <a:lnSpc>
                <a:spcPct val="120000"/>
              </a:lnSpc>
            </a:pPr>
            <a:r>
              <a:rPr lang="zh-CN" altLang="zh-CN" sz="2200" dirty="0"/>
              <a:t>旅游路线设计必须考虑的基本因素有旅游资源</a:t>
            </a:r>
            <a:r>
              <a:rPr lang="en-US" altLang="zh-CN" sz="2200" dirty="0"/>
              <a:t>(</a:t>
            </a:r>
            <a:r>
              <a:rPr lang="zh-CN" altLang="zh-CN" sz="2200" dirty="0"/>
              <a:t>旅游价值</a:t>
            </a:r>
            <a:r>
              <a:rPr lang="en-US" altLang="zh-CN" sz="2200" dirty="0"/>
              <a:t>)</a:t>
            </a:r>
            <a:r>
              <a:rPr lang="zh-CN" altLang="zh-CN" sz="2200" dirty="0"/>
              <a:t>、与旅游可达性密切相关的基础设施、旅游专用设施、旅游成本</a:t>
            </a:r>
            <a:r>
              <a:rPr lang="en-US" altLang="zh-CN" sz="2200" dirty="0"/>
              <a:t>(</a:t>
            </a:r>
            <a:r>
              <a:rPr lang="zh-CN" altLang="zh-CN" sz="2200" dirty="0"/>
              <a:t>费用、时间或距离</a:t>
            </a:r>
            <a:r>
              <a:rPr lang="en-US" altLang="zh-CN" sz="2200" dirty="0"/>
              <a:t>)</a:t>
            </a:r>
            <a:r>
              <a:rPr lang="zh-CN" altLang="zh-CN" sz="2200" dirty="0"/>
              <a:t>等。设计旅游路线时应遵循如下原则。</a:t>
            </a:r>
          </a:p>
        </p:txBody>
      </p:sp>
    </p:spTree>
    <p:extLst>
      <p:ext uri="{BB962C8B-B14F-4D97-AF65-F5344CB8AC3E}">
        <p14:creationId xmlns:p14="http://schemas.microsoft.com/office/powerpoint/2010/main" xmlns="" val="3554121500"/>
      </p:ext>
    </p:extLst>
  </p:cSld>
  <p:clrMapOvr>
    <a:masterClrMapping/>
  </p:clrMapOvr>
  <p:transition spd="slow">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799027099"/>
              </p:ext>
            </p:extLst>
          </p:nvPr>
        </p:nvGraphicFramePr>
        <p:xfrm>
          <a:off x="652016" y="836712"/>
          <a:ext cx="7952432" cy="6391675"/>
        </p:xfrm>
        <a:graphic>
          <a:graphicData uri="http://schemas.openxmlformats.org/presentationml/2006/ole">
            <p:oleObj spid="_x0000_s3079" name="文档" r:id="rId3" imgW="3907562" imgH="3139809" progId="Word.Document.12">
              <p:embed/>
            </p:oleObj>
          </a:graphicData>
        </a:graphic>
      </p:graphicFrame>
    </p:spTree>
    <p:extLst>
      <p:ext uri="{BB962C8B-B14F-4D97-AF65-F5344CB8AC3E}">
        <p14:creationId xmlns:p14="http://schemas.microsoft.com/office/powerpoint/2010/main" xmlns="" val="1441481304"/>
      </p:ext>
    </p:extLst>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692696"/>
            <a:ext cx="8128000" cy="498598"/>
          </a:xfrm>
          <a:prstGeom prst="rect">
            <a:avLst/>
          </a:prstGeom>
        </p:spPr>
        <p:txBody>
          <a:bodyPr>
            <a:spAutoFit/>
          </a:bodyPr>
          <a:lstStyle/>
          <a:p>
            <a:pPr>
              <a:lnSpc>
                <a:spcPct val="120000"/>
              </a:lnSpc>
            </a:pPr>
            <a:r>
              <a:rPr lang="zh-CN" altLang="zh-CN" sz="2200" dirty="0"/>
              <a:t>【例</a:t>
            </a:r>
            <a:r>
              <a:rPr lang="en-US" altLang="zh-CN" sz="2200" b="1" dirty="0"/>
              <a:t>1</a:t>
            </a:r>
            <a:r>
              <a:rPr lang="zh-CN" altLang="zh-CN" sz="2200" dirty="0"/>
              <a:t>】 阅读下图和材料</a:t>
            </a:r>
            <a:r>
              <a:rPr lang="en-US" altLang="zh-CN" sz="2200" dirty="0"/>
              <a:t>,</a:t>
            </a:r>
            <a:r>
              <a:rPr lang="zh-CN" altLang="zh-CN" sz="2200" dirty="0"/>
              <a:t>结合所学知识</a:t>
            </a:r>
            <a:r>
              <a:rPr lang="en-US" altLang="zh-CN" sz="2200" dirty="0"/>
              <a:t>,</a:t>
            </a:r>
            <a:r>
              <a:rPr lang="zh-CN" altLang="zh-CN" sz="2200" dirty="0"/>
              <a:t>完成下列问题</a:t>
            </a:r>
            <a:r>
              <a:rPr lang="zh-CN" altLang="zh-CN" sz="2200" dirty="0" smtClean="0"/>
              <a:t>。</a:t>
            </a:r>
            <a:r>
              <a:rPr lang="en-US" altLang="zh-CN" sz="2200" dirty="0" smtClean="0"/>
              <a:t> </a:t>
            </a:r>
            <a:endParaRPr lang="zh-CN" altLang="zh-CN"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117461851"/>
              </p:ext>
            </p:extLst>
          </p:nvPr>
        </p:nvGraphicFramePr>
        <p:xfrm>
          <a:off x="508000" y="1517947"/>
          <a:ext cx="8128000" cy="2559125"/>
        </p:xfrm>
        <a:graphic>
          <a:graphicData uri="http://schemas.openxmlformats.org/presentationml/2006/ole">
            <p:oleObj spid="_x0000_s4103" name="文档" r:id="rId3" imgW="3836312" imgH="1207757" progId="Word.Document.12">
              <p:embed/>
            </p:oleObj>
          </a:graphicData>
        </a:graphic>
      </p:graphicFrame>
      <p:sp>
        <p:nvSpPr>
          <p:cNvPr id="5" name="矩形 4"/>
          <p:cNvSpPr>
            <a:spLocks noChangeAspect="1"/>
          </p:cNvSpPr>
          <p:nvPr/>
        </p:nvSpPr>
        <p:spPr>
          <a:xfrm>
            <a:off x="508000" y="4221088"/>
            <a:ext cx="8128000" cy="2083263"/>
          </a:xfrm>
          <a:prstGeom prst="rect">
            <a:avLst/>
          </a:prstGeom>
        </p:spPr>
        <p:txBody>
          <a:bodyPr>
            <a:spAutoFit/>
          </a:bodyPr>
          <a:lstStyle/>
          <a:p>
            <a:pPr>
              <a:lnSpc>
                <a:spcPct val="120000"/>
              </a:lnSpc>
            </a:pPr>
            <a:r>
              <a:rPr lang="zh-CN" altLang="zh-CN" sz="2200" dirty="0"/>
              <a:t>某旅游团在开展青岛两日游活动</a:t>
            </a:r>
            <a:r>
              <a:rPr lang="en-US" altLang="zh-CN" sz="2200" dirty="0"/>
              <a:t>,</a:t>
            </a:r>
            <a:r>
              <a:rPr lang="zh-CN" altLang="zh-CN" sz="2200" dirty="0"/>
              <a:t>拟游览栈桥附近景点、海水浴场附近景点</a:t>
            </a:r>
            <a:r>
              <a:rPr lang="en-US" altLang="zh-CN" sz="2200" dirty="0"/>
              <a:t>(</a:t>
            </a:r>
            <a:r>
              <a:rPr lang="zh-CN" altLang="zh-CN" sz="2200" dirty="0"/>
              <a:t>其间准备参与海上游泳活动</a:t>
            </a:r>
            <a:r>
              <a:rPr lang="en-US" altLang="zh-CN" sz="2200" dirty="0"/>
              <a:t>)</a:t>
            </a:r>
            <a:r>
              <a:rPr lang="zh-CN" altLang="zh-CN" sz="2200" dirty="0"/>
              <a:t>和著名的崂山风景区。素有</a:t>
            </a:r>
            <a:r>
              <a:rPr lang="en-US" altLang="zh-CN" sz="2200" dirty="0"/>
              <a:t>“</a:t>
            </a:r>
            <a:r>
              <a:rPr lang="zh-CN" altLang="zh-CN" sz="2200" dirty="0"/>
              <a:t>海上名山第一</a:t>
            </a:r>
            <a:r>
              <a:rPr lang="en-US" altLang="zh-CN" sz="2200" dirty="0"/>
              <a:t>”</a:t>
            </a:r>
            <a:r>
              <a:rPr lang="zh-CN" altLang="zh-CN" sz="2200" dirty="0"/>
              <a:t>的崂山位于黄海之滨</a:t>
            </a:r>
            <a:r>
              <a:rPr lang="en-US" altLang="zh-CN" sz="2200" dirty="0"/>
              <a:t>,</a:t>
            </a:r>
            <a:r>
              <a:rPr lang="zh-CN" altLang="zh-CN" sz="2200" dirty="0"/>
              <a:t>主峰海拔</a:t>
            </a:r>
            <a:r>
              <a:rPr lang="en-US" altLang="zh-CN" sz="2200" dirty="0"/>
              <a:t>1 133</a:t>
            </a:r>
            <a:r>
              <a:rPr lang="zh-CN" altLang="zh-CN" sz="2200" dirty="0"/>
              <a:t>米</a:t>
            </a:r>
            <a:r>
              <a:rPr lang="en-US" altLang="zh-CN" sz="2200" dirty="0"/>
              <a:t>,</a:t>
            </a:r>
            <a:r>
              <a:rPr lang="zh-CN" altLang="zh-CN" sz="2200" dirty="0"/>
              <a:t>它拔海而立</a:t>
            </a:r>
            <a:r>
              <a:rPr lang="en-US" altLang="zh-CN" sz="2200" dirty="0"/>
              <a:t>,</a:t>
            </a:r>
            <a:r>
              <a:rPr lang="zh-CN" altLang="zh-CN" sz="2200" dirty="0"/>
              <a:t>山海相连</a:t>
            </a:r>
            <a:r>
              <a:rPr lang="en-US" altLang="zh-CN" sz="2200" dirty="0"/>
              <a:t>,</a:t>
            </a:r>
            <a:r>
              <a:rPr lang="zh-CN" altLang="zh-CN" sz="2200" dirty="0"/>
              <a:t>雄山险峡</a:t>
            </a:r>
            <a:r>
              <a:rPr lang="en-US" altLang="zh-CN" sz="2200" dirty="0"/>
              <a:t>,</a:t>
            </a:r>
            <a:r>
              <a:rPr lang="zh-CN" altLang="zh-CN" sz="2200" dirty="0"/>
              <a:t>水秀云奇</a:t>
            </a:r>
            <a:r>
              <a:rPr lang="en-US" altLang="zh-CN" sz="2200" dirty="0"/>
              <a:t>,</a:t>
            </a:r>
            <a:r>
              <a:rPr lang="zh-CN" altLang="zh-CN" sz="2200" dirty="0"/>
              <a:t>自古被称为</a:t>
            </a:r>
            <a:r>
              <a:rPr lang="en-US" altLang="zh-CN" sz="2200" dirty="0"/>
              <a:t>“</a:t>
            </a:r>
            <a:r>
              <a:rPr lang="zh-CN" altLang="zh-CN" sz="2200" dirty="0"/>
              <a:t>神仙窟宅</a:t>
            </a:r>
            <a:r>
              <a:rPr lang="en-US" altLang="zh-CN" sz="2200" dirty="0"/>
              <a:t>”“</a:t>
            </a:r>
            <a:r>
              <a:rPr lang="zh-CN" altLang="zh-CN" sz="2200" dirty="0"/>
              <a:t>灵异之府</a:t>
            </a:r>
            <a:r>
              <a:rPr lang="en-US" altLang="zh-CN" sz="2200" dirty="0"/>
              <a:t>”</a:t>
            </a:r>
            <a:r>
              <a:rPr lang="zh-CN" altLang="zh-CN" sz="2200" dirty="0"/>
              <a:t>。《齐记》中亦有</a:t>
            </a:r>
            <a:r>
              <a:rPr lang="en-US" altLang="zh-CN" sz="2200" dirty="0"/>
              <a:t>“</a:t>
            </a:r>
            <a:r>
              <a:rPr lang="zh-CN" altLang="zh-CN" sz="2200" dirty="0"/>
              <a:t>泰山虽云高</a:t>
            </a:r>
            <a:r>
              <a:rPr lang="en-US" altLang="zh-CN" sz="2200" dirty="0"/>
              <a:t>,</a:t>
            </a:r>
            <a:r>
              <a:rPr lang="zh-CN" altLang="zh-CN" sz="2200" dirty="0"/>
              <a:t>不如东海崂</a:t>
            </a:r>
            <a:r>
              <a:rPr lang="en-US" altLang="zh-CN" sz="2200" dirty="0"/>
              <a:t>”</a:t>
            </a:r>
            <a:r>
              <a:rPr lang="zh-CN" altLang="zh-CN" sz="2200" dirty="0"/>
              <a:t>的记载。</a:t>
            </a:r>
            <a:endParaRPr lang="zh-CN" altLang="en-US" sz="2200" dirty="0"/>
          </a:p>
        </p:txBody>
      </p:sp>
    </p:spTree>
    <p:extLst>
      <p:ext uri="{BB962C8B-B14F-4D97-AF65-F5344CB8AC3E}">
        <p14:creationId xmlns:p14="http://schemas.microsoft.com/office/powerpoint/2010/main" xmlns="" val="2336941736"/>
      </p:ext>
    </p:extLst>
  </p:cSld>
  <p:clrMapOvr>
    <a:masterClrMapping/>
  </p:clrMapOvr>
  <p:transition spd="slow">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692696"/>
            <a:ext cx="8128000" cy="4927118"/>
          </a:xfrm>
          <a:prstGeom prst="rect">
            <a:avLst/>
          </a:prstGeom>
        </p:spPr>
        <p:txBody>
          <a:bodyPr>
            <a:spAutoFit/>
          </a:bodyPr>
          <a:lstStyle/>
          <a:p>
            <a:pPr>
              <a:lnSpc>
                <a:spcPct val="120000"/>
              </a:lnSpc>
            </a:pPr>
            <a:r>
              <a:rPr lang="zh-CN" altLang="zh-CN" sz="2200" dirty="0"/>
              <a:t>昔日秦始皇、汉武帝临此山寻仙</a:t>
            </a:r>
            <a:r>
              <a:rPr lang="en-US" altLang="zh-CN" sz="2200" dirty="0"/>
              <a:t>,</a:t>
            </a:r>
            <a:r>
              <a:rPr lang="zh-CN" altLang="zh-CN" sz="2200" dirty="0"/>
              <a:t>唐明皇也曾派人进山炼药</a:t>
            </a:r>
            <a:r>
              <a:rPr lang="en-US" altLang="zh-CN" sz="2200" dirty="0"/>
              <a:t>,</a:t>
            </a:r>
            <a:r>
              <a:rPr lang="zh-CN" altLang="zh-CN" sz="2200" dirty="0"/>
              <a:t>历代文人名士都在此留下踪迹。盛时有九宫、八观、七十二庵</a:t>
            </a:r>
            <a:r>
              <a:rPr lang="en-US" altLang="zh-CN" sz="2200" dirty="0"/>
              <a:t>,</a:t>
            </a:r>
            <a:r>
              <a:rPr lang="zh-CN" altLang="zh-CN" sz="2200" dirty="0"/>
              <a:t>崂山道士更是闻名遐迩。山上奇石怪洞</a:t>
            </a:r>
            <a:r>
              <a:rPr lang="en-US" altLang="zh-CN" sz="2200" dirty="0"/>
              <a:t>,</a:t>
            </a:r>
            <a:r>
              <a:rPr lang="zh-CN" altLang="zh-CN" sz="2200" dirty="0"/>
              <a:t>清泉流瀑</a:t>
            </a:r>
            <a:r>
              <a:rPr lang="en-US" altLang="zh-CN" sz="2200" dirty="0"/>
              <a:t>,</a:t>
            </a:r>
            <a:r>
              <a:rPr lang="zh-CN" altLang="zh-CN" sz="2200" dirty="0"/>
              <a:t>峰回路转。人文景观和自然景观交相辉映的崂山</a:t>
            </a:r>
            <a:r>
              <a:rPr lang="en-US" altLang="zh-CN" sz="2200" dirty="0"/>
              <a:t>,1982</a:t>
            </a:r>
            <a:r>
              <a:rPr lang="zh-CN" altLang="zh-CN" sz="2200" dirty="0"/>
              <a:t>年被国务院确定为首批国家重点风景名胜区之一</a:t>
            </a:r>
            <a:r>
              <a:rPr lang="en-US" altLang="zh-CN" sz="2200" dirty="0"/>
              <a:t>,</a:t>
            </a:r>
            <a:r>
              <a:rPr lang="zh-CN" altLang="zh-CN" sz="2200" dirty="0"/>
              <a:t>并被确定为国家森林公园。</a:t>
            </a:r>
          </a:p>
          <a:p>
            <a:pPr>
              <a:lnSpc>
                <a:spcPct val="120000"/>
              </a:lnSpc>
            </a:pPr>
            <a:r>
              <a:rPr lang="en-US" altLang="zh-CN" sz="2200" dirty="0"/>
              <a:t>(1)</a:t>
            </a:r>
            <a:r>
              <a:rPr lang="zh-CN" altLang="zh-CN" sz="2200" dirty="0"/>
              <a:t>请合理安排旅游顺序</a:t>
            </a:r>
            <a:r>
              <a:rPr lang="en-US" altLang="zh-CN" sz="2200" dirty="0"/>
              <a:t>:</a:t>
            </a:r>
            <a:r>
              <a:rPr lang="zh-CN" altLang="zh-CN" sz="2200" dirty="0"/>
              <a:t>该旅游团第一天上午游览的旅游景点是</a:t>
            </a:r>
            <a:r>
              <a:rPr lang="zh-CN" altLang="zh-CN" sz="2200" u="sng" dirty="0"/>
              <a:t>　　　　　　　</a:t>
            </a:r>
            <a:r>
              <a:rPr lang="en-US" altLang="zh-CN" sz="2200" dirty="0"/>
              <a:t>,</a:t>
            </a:r>
            <a:r>
              <a:rPr lang="zh-CN" altLang="zh-CN" sz="2200" dirty="0"/>
              <a:t>下午游览的景点是</a:t>
            </a:r>
            <a:r>
              <a:rPr lang="zh-CN" altLang="zh-CN" sz="2200" u="sng" dirty="0"/>
              <a:t>　　　　　　　　　</a:t>
            </a:r>
            <a:r>
              <a:rPr lang="en-US" altLang="zh-CN" sz="2200" dirty="0"/>
              <a:t>,</a:t>
            </a:r>
            <a:r>
              <a:rPr lang="zh-CN" altLang="zh-CN" sz="2200" dirty="0"/>
              <a:t>第二天游览的景点是</a:t>
            </a:r>
            <a:r>
              <a:rPr lang="zh-CN" altLang="zh-CN" sz="2200" u="sng" dirty="0"/>
              <a:t>　　　　</a:t>
            </a:r>
            <a:r>
              <a:rPr lang="zh-CN" altLang="zh-CN" sz="2200" dirty="0"/>
              <a:t>。简述你这样安排的理由。</a:t>
            </a:r>
            <a:r>
              <a:rPr lang="en-US" altLang="zh-CN" sz="2200" dirty="0"/>
              <a:t> </a:t>
            </a:r>
            <a:endParaRPr lang="zh-CN" altLang="zh-CN" sz="2200" dirty="0"/>
          </a:p>
          <a:p>
            <a:pPr>
              <a:lnSpc>
                <a:spcPct val="120000"/>
              </a:lnSpc>
            </a:pPr>
            <a:r>
              <a:rPr lang="en-US" altLang="zh-CN" sz="2200" dirty="0"/>
              <a:t>(2)</a:t>
            </a:r>
            <a:r>
              <a:rPr lang="zh-CN" altLang="zh-CN" sz="2200" dirty="0"/>
              <a:t>如果你是该旅游团的一员</a:t>
            </a:r>
            <a:r>
              <a:rPr lang="en-US" altLang="zh-CN" sz="2200" dirty="0"/>
              <a:t>,</a:t>
            </a:r>
            <a:r>
              <a:rPr lang="zh-CN" altLang="zh-CN" sz="2200" dirty="0"/>
              <a:t>在游览崂山前</a:t>
            </a:r>
            <a:r>
              <a:rPr lang="en-US" altLang="zh-CN" sz="2200" dirty="0"/>
              <a:t>,</a:t>
            </a:r>
            <a:r>
              <a:rPr lang="zh-CN" altLang="zh-CN" sz="2200" dirty="0"/>
              <a:t>除物质准备外还应作哪些方面的准备</a:t>
            </a:r>
            <a:r>
              <a:rPr lang="en-US" altLang="zh-CN" sz="2200" dirty="0"/>
              <a:t>?</a:t>
            </a:r>
            <a:endParaRPr lang="zh-CN" altLang="zh-CN" sz="2200" dirty="0"/>
          </a:p>
          <a:p>
            <a:pPr>
              <a:lnSpc>
                <a:spcPct val="120000"/>
              </a:lnSpc>
            </a:pPr>
            <a:r>
              <a:rPr lang="en-US" altLang="zh-CN" sz="2200" dirty="0"/>
              <a:t>(3)</a:t>
            </a:r>
            <a:r>
              <a:rPr lang="zh-CN" altLang="zh-CN" sz="2200" dirty="0"/>
              <a:t>通过此次旅游活动</a:t>
            </a:r>
            <a:r>
              <a:rPr lang="en-US" altLang="zh-CN" sz="2200" dirty="0"/>
              <a:t>,</a:t>
            </a:r>
            <a:r>
              <a:rPr lang="zh-CN" altLang="zh-CN" sz="2200" dirty="0"/>
              <a:t>你认为要成为一个合格的旅游者通常应具备哪四个基本条件</a:t>
            </a:r>
            <a:r>
              <a:rPr lang="en-US" altLang="zh-CN" sz="2200" dirty="0"/>
              <a:t>?</a:t>
            </a:r>
            <a:endParaRPr lang="zh-CN" altLang="zh-CN" sz="2200" dirty="0"/>
          </a:p>
        </p:txBody>
      </p:sp>
    </p:spTree>
    <p:extLst>
      <p:ext uri="{BB962C8B-B14F-4D97-AF65-F5344CB8AC3E}">
        <p14:creationId xmlns:p14="http://schemas.microsoft.com/office/powerpoint/2010/main" xmlns="" val="4235448972"/>
      </p:ext>
    </p:extLst>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980728"/>
            <a:ext cx="8128000" cy="5333383"/>
          </a:xfrm>
          <a:prstGeom prst="rect">
            <a:avLst/>
          </a:prstGeom>
        </p:spPr>
        <p:txBody>
          <a:bodyPr>
            <a:spAutoFit/>
          </a:bodyPr>
          <a:lstStyle/>
          <a:p>
            <a:pPr>
              <a:lnSpc>
                <a:spcPct val="120000"/>
              </a:lnSpc>
            </a:pPr>
            <a:r>
              <a:rPr lang="zh-CN" altLang="zh-CN" sz="2200" dirty="0">
                <a:solidFill>
                  <a:srgbClr val="FF0000"/>
                </a:solidFill>
              </a:rPr>
              <a:t>解析</a:t>
            </a:r>
            <a:r>
              <a:rPr lang="zh-CN" altLang="zh-CN" sz="2200" dirty="0"/>
              <a:t>本题以某旅游团在青岛进行两日游为切入点</a:t>
            </a:r>
            <a:r>
              <a:rPr lang="en-US" altLang="zh-CN" sz="2200" dirty="0"/>
              <a:t>,</a:t>
            </a:r>
            <a:r>
              <a:rPr lang="zh-CN" altLang="zh-CN" sz="2200" dirty="0"/>
              <a:t>考查对旅游线路的设计、旅游活动的准备、做一个合格旅游者应具备的条件等知识。</a:t>
            </a:r>
          </a:p>
          <a:p>
            <a:pPr>
              <a:lnSpc>
                <a:spcPct val="120000"/>
              </a:lnSpc>
            </a:pPr>
            <a:r>
              <a:rPr lang="zh-CN" altLang="zh-CN" sz="2200" dirty="0">
                <a:solidFill>
                  <a:srgbClr val="FF0000"/>
                </a:solidFill>
              </a:rPr>
              <a:t>答案</a:t>
            </a:r>
            <a:r>
              <a:rPr lang="en-US" altLang="zh-CN" sz="2200" dirty="0"/>
              <a:t>(1)</a:t>
            </a:r>
            <a:r>
              <a:rPr lang="zh-CN" altLang="zh-CN" sz="2200" dirty="0"/>
              <a:t>栈桥附近景点　海水浴场附近景点　崂山　栈桥附近景点、海水浴场附近景点距离较近</a:t>
            </a:r>
            <a:r>
              <a:rPr lang="en-US" altLang="zh-CN" sz="2200" dirty="0"/>
              <a:t>,</a:t>
            </a:r>
            <a:r>
              <a:rPr lang="zh-CN" altLang="zh-CN" sz="2200" dirty="0"/>
              <a:t>这样组合可以节省旅游时间和体力</a:t>
            </a:r>
            <a:r>
              <a:rPr lang="en-US" altLang="zh-CN" sz="2200" dirty="0"/>
              <a:t>;</a:t>
            </a:r>
            <a:r>
              <a:rPr lang="zh-CN" altLang="zh-CN" sz="2200" dirty="0"/>
              <a:t>海水游泳活动属于亲水活动</a:t>
            </a:r>
            <a:r>
              <a:rPr lang="en-US" altLang="zh-CN" sz="2200" dirty="0"/>
              <a:t>,</a:t>
            </a:r>
            <a:r>
              <a:rPr lang="zh-CN" altLang="zh-CN" sz="2200" dirty="0"/>
              <a:t>宜放在下午进行</a:t>
            </a:r>
            <a:r>
              <a:rPr lang="en-US" altLang="zh-CN" sz="2200" dirty="0"/>
              <a:t>;</a:t>
            </a:r>
            <a:r>
              <a:rPr lang="zh-CN" altLang="zh-CN" sz="2200" dirty="0"/>
              <a:t>第一天旅游量相对较小</a:t>
            </a:r>
            <a:r>
              <a:rPr lang="en-US" altLang="zh-CN" sz="2200" dirty="0"/>
              <a:t>,</a:t>
            </a:r>
            <a:r>
              <a:rPr lang="zh-CN" altLang="zh-CN" sz="2200" dirty="0"/>
              <a:t>节省体力</a:t>
            </a:r>
            <a:r>
              <a:rPr lang="en-US" altLang="zh-CN" sz="2200" dirty="0"/>
              <a:t>,</a:t>
            </a:r>
            <a:r>
              <a:rPr lang="zh-CN" altLang="zh-CN" sz="2200" dirty="0"/>
              <a:t>有利于第二天游览崂山的登山活动。</a:t>
            </a:r>
          </a:p>
          <a:p>
            <a:pPr>
              <a:lnSpc>
                <a:spcPct val="120000"/>
              </a:lnSpc>
            </a:pPr>
            <a:r>
              <a:rPr lang="en-US" altLang="zh-CN" sz="2200" dirty="0"/>
              <a:t>(2)</a:t>
            </a:r>
            <a:r>
              <a:rPr lang="zh-CN" altLang="zh-CN" sz="2200" dirty="0"/>
              <a:t>了解崂山的基本情况</a:t>
            </a:r>
            <a:r>
              <a:rPr lang="en-US" altLang="zh-CN" sz="2200" dirty="0"/>
              <a:t>,</a:t>
            </a:r>
            <a:r>
              <a:rPr lang="zh-CN" altLang="zh-CN" sz="2200" dirty="0"/>
              <a:t>尽可能多地收集有关崂山的自然地理、历史人文及风土民情方面的资料</a:t>
            </a:r>
            <a:r>
              <a:rPr lang="en-US" altLang="zh-CN" sz="2200" dirty="0"/>
              <a:t>;</a:t>
            </a:r>
            <a:r>
              <a:rPr lang="zh-CN" altLang="zh-CN" sz="2200" dirty="0"/>
              <a:t>了解去崂山的旅游路线</a:t>
            </a:r>
            <a:r>
              <a:rPr lang="en-US" altLang="zh-CN" sz="2200" dirty="0"/>
              <a:t>,</a:t>
            </a:r>
            <a:r>
              <a:rPr lang="zh-CN" altLang="zh-CN" sz="2200" dirty="0"/>
              <a:t>特别是路线中景点的分布情况及其特点</a:t>
            </a:r>
            <a:r>
              <a:rPr lang="en-US" altLang="zh-CN" sz="2200" dirty="0"/>
              <a:t>;</a:t>
            </a:r>
            <a:r>
              <a:rPr lang="zh-CN" altLang="zh-CN" sz="2200" dirty="0"/>
              <a:t>了解登山活动的常识、旅途过程出现意外事故的解决办法等。</a:t>
            </a:r>
          </a:p>
          <a:p>
            <a:pPr>
              <a:lnSpc>
                <a:spcPct val="120000"/>
              </a:lnSpc>
            </a:pPr>
            <a:r>
              <a:rPr lang="en-US" altLang="zh-CN" sz="2200" dirty="0"/>
              <a:t>(3)</a:t>
            </a:r>
            <a:r>
              <a:rPr lang="zh-CN" altLang="zh-CN" sz="2200" dirty="0"/>
              <a:t>一定的文化素养</a:t>
            </a:r>
            <a:r>
              <a:rPr lang="en-US" altLang="zh-CN" sz="2200" dirty="0"/>
              <a:t>;</a:t>
            </a:r>
            <a:r>
              <a:rPr lang="zh-CN" altLang="zh-CN" sz="2200" dirty="0"/>
              <a:t>较雄厚的经济基础</a:t>
            </a:r>
            <a:r>
              <a:rPr lang="en-US" altLang="zh-CN" sz="2200" dirty="0"/>
              <a:t>;</a:t>
            </a:r>
            <a:r>
              <a:rPr lang="zh-CN" altLang="zh-CN" sz="2200" dirty="0"/>
              <a:t>必要的闲暇时间</a:t>
            </a:r>
            <a:r>
              <a:rPr lang="en-US" altLang="zh-CN" sz="2200" dirty="0"/>
              <a:t>;</a:t>
            </a:r>
            <a:r>
              <a:rPr lang="zh-CN" altLang="zh-CN" sz="2200" dirty="0"/>
              <a:t>适应出游活动的身体条件。</a:t>
            </a:r>
          </a:p>
        </p:txBody>
      </p:sp>
    </p:spTree>
    <p:extLst>
      <p:ext uri="{BB962C8B-B14F-4D97-AF65-F5344CB8AC3E}">
        <p14:creationId xmlns:p14="http://schemas.microsoft.com/office/powerpoint/2010/main" xmlns="" val="3360759264"/>
      </p:ext>
    </p:extLst>
  </p:cSld>
  <p:clrMapOvr>
    <a:masterClrMapping/>
  </p:clrMapOvr>
  <p:transition spd="slow">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xmlns="" val="932181968"/>
              </p:ext>
            </p:extLst>
          </p:nvPr>
        </p:nvGraphicFramePr>
        <p:xfrm>
          <a:off x="116408" y="1844824"/>
          <a:ext cx="8128000" cy="2132045"/>
        </p:xfrm>
        <a:graphic>
          <a:graphicData uri="http://schemas.openxmlformats.org/presentationml/2006/ole">
            <p:oleObj spid="_x0000_s5127" name="文档" r:id="rId3" imgW="3836312" imgH="1006524" progId="Word.Document.12">
              <p:embed/>
            </p:oleObj>
          </a:graphicData>
        </a:graphic>
      </p:graphicFrame>
      <p:sp>
        <p:nvSpPr>
          <p:cNvPr id="4" name="矩形 3"/>
          <p:cNvSpPr>
            <a:spLocks noChangeAspect="1"/>
          </p:cNvSpPr>
          <p:nvPr/>
        </p:nvSpPr>
        <p:spPr>
          <a:xfrm>
            <a:off x="508000" y="3861048"/>
            <a:ext cx="8128000" cy="864467"/>
          </a:xfrm>
          <a:prstGeom prst="rect">
            <a:avLst/>
          </a:prstGeom>
        </p:spPr>
        <p:txBody>
          <a:bodyPr>
            <a:spAutoFit/>
          </a:bodyPr>
          <a:lstStyle/>
          <a:p>
            <a:pPr>
              <a:lnSpc>
                <a:spcPct val="120000"/>
              </a:lnSpc>
            </a:pPr>
            <a:r>
              <a:rPr lang="en-US" altLang="zh-CN" sz="2200" dirty="0"/>
              <a:t>b.</a:t>
            </a:r>
            <a:r>
              <a:rPr lang="zh-CN" altLang="zh-CN" sz="2200" dirty="0"/>
              <a:t>气候</a:t>
            </a:r>
            <a:r>
              <a:rPr lang="en-US" altLang="zh-CN" sz="2200" dirty="0"/>
              <a:t>:</a:t>
            </a:r>
            <a:r>
              <a:rPr lang="zh-CN" altLang="zh-CN" sz="2200" dirty="0"/>
              <a:t>注意恶劣天气对旅游活动的影响。</a:t>
            </a:r>
          </a:p>
          <a:p>
            <a:pPr>
              <a:lnSpc>
                <a:spcPct val="120000"/>
              </a:lnSpc>
            </a:pPr>
            <a:r>
              <a:rPr lang="en-US" altLang="zh-CN" sz="2200" dirty="0"/>
              <a:t>c.</a:t>
            </a:r>
            <a:r>
              <a:rPr lang="zh-CN" altLang="zh-CN" sz="2200" dirty="0"/>
              <a:t>水文</a:t>
            </a:r>
            <a:r>
              <a:rPr lang="en-US" altLang="zh-CN" sz="2200" dirty="0"/>
              <a:t>:</a:t>
            </a:r>
            <a:r>
              <a:rPr lang="zh-CN" altLang="zh-CN" sz="2200" dirty="0"/>
              <a:t>注意水文灾害对旅游活动的影响。</a:t>
            </a:r>
            <a:r>
              <a:rPr lang="en-US" altLang="zh-CN" sz="2200" dirty="0"/>
              <a:t>	</a:t>
            </a:r>
            <a:endParaRPr lang="zh-CN" altLang="en-US" sz="2200" dirty="0"/>
          </a:p>
        </p:txBody>
      </p:sp>
      <p:sp>
        <p:nvSpPr>
          <p:cNvPr id="6" name="矩形 5"/>
          <p:cNvSpPr>
            <a:spLocks noChangeAspect="1"/>
          </p:cNvSpPr>
          <p:nvPr/>
        </p:nvSpPr>
        <p:spPr>
          <a:xfrm>
            <a:off x="508000" y="692696"/>
            <a:ext cx="8128000" cy="1270732"/>
          </a:xfrm>
          <a:prstGeom prst="rect">
            <a:avLst/>
          </a:prstGeom>
        </p:spPr>
        <p:txBody>
          <a:bodyPr>
            <a:spAutoFit/>
          </a:bodyPr>
          <a:lstStyle/>
          <a:p>
            <a:pPr>
              <a:lnSpc>
                <a:spcPct val="120000"/>
              </a:lnSpc>
            </a:pPr>
            <a:r>
              <a:rPr lang="en-US" altLang="zh-CN" sz="2200" b="1" dirty="0"/>
              <a:t>2</a:t>
            </a:r>
            <a:r>
              <a:rPr lang="en-US" altLang="zh-CN" sz="2200" dirty="0"/>
              <a:t>.</a:t>
            </a:r>
            <a:r>
              <a:rPr lang="zh-CN" altLang="zh-CN" sz="2200" dirty="0"/>
              <a:t>影响旅游安全的因素及安全防范措施</a:t>
            </a:r>
          </a:p>
          <a:p>
            <a:pPr>
              <a:lnSpc>
                <a:spcPct val="120000"/>
              </a:lnSpc>
            </a:pPr>
            <a:r>
              <a:rPr lang="en-US" altLang="zh-CN" sz="2200" dirty="0"/>
              <a:t>(1)</a:t>
            </a:r>
            <a:r>
              <a:rPr lang="zh-CN" altLang="zh-CN" sz="2200" dirty="0"/>
              <a:t>影响旅游安全的因素。</a:t>
            </a:r>
          </a:p>
          <a:p>
            <a:pPr>
              <a:lnSpc>
                <a:spcPct val="120000"/>
              </a:lnSpc>
            </a:pPr>
            <a:r>
              <a:rPr lang="zh-CN" altLang="zh-CN" sz="2200" dirty="0"/>
              <a:t>①自然环境条件。</a:t>
            </a:r>
          </a:p>
        </p:txBody>
      </p:sp>
      <p:sp>
        <p:nvSpPr>
          <p:cNvPr id="7" name="矩形 6"/>
          <p:cNvSpPr>
            <a:spLocks noChangeAspect="1"/>
          </p:cNvSpPr>
          <p:nvPr/>
        </p:nvSpPr>
        <p:spPr>
          <a:xfrm>
            <a:off x="508000" y="4653136"/>
            <a:ext cx="8128000" cy="1676998"/>
          </a:xfrm>
          <a:prstGeom prst="rect">
            <a:avLst/>
          </a:prstGeom>
        </p:spPr>
        <p:txBody>
          <a:bodyPr>
            <a:spAutoFit/>
          </a:bodyPr>
          <a:lstStyle/>
          <a:p>
            <a:pPr>
              <a:lnSpc>
                <a:spcPct val="120000"/>
              </a:lnSpc>
            </a:pPr>
            <a:r>
              <a:rPr lang="zh-CN" altLang="zh-CN" sz="2200" dirty="0"/>
              <a:t>②旅游硬件设施。</a:t>
            </a:r>
          </a:p>
          <a:p>
            <a:pPr>
              <a:lnSpc>
                <a:spcPct val="120000"/>
              </a:lnSpc>
            </a:pPr>
            <a:r>
              <a:rPr lang="en-US" altLang="zh-CN" sz="2200" dirty="0"/>
              <a:t>a.</a:t>
            </a:r>
            <a:r>
              <a:rPr lang="zh-CN" altLang="zh-CN" sz="2200" dirty="0"/>
              <a:t>交通</a:t>
            </a:r>
            <a:r>
              <a:rPr lang="en-US" altLang="zh-CN" sz="2200" dirty="0"/>
              <a:t>:</a:t>
            </a:r>
            <a:r>
              <a:rPr lang="zh-CN" altLang="zh-CN" sz="2200" dirty="0"/>
              <a:t>旅游出行中不搭乘不合格的车辆和超载车辆。</a:t>
            </a:r>
          </a:p>
          <a:p>
            <a:pPr>
              <a:lnSpc>
                <a:spcPct val="120000"/>
              </a:lnSpc>
            </a:pPr>
            <a:r>
              <a:rPr lang="en-US" altLang="zh-CN" sz="2200" dirty="0"/>
              <a:t>b.</a:t>
            </a:r>
            <a:r>
              <a:rPr lang="zh-CN" altLang="zh-CN" sz="2200" dirty="0"/>
              <a:t>景区</a:t>
            </a:r>
            <a:r>
              <a:rPr lang="en-US" altLang="zh-CN" sz="2200" dirty="0"/>
              <a:t>:</a:t>
            </a:r>
            <a:r>
              <a:rPr lang="zh-CN" altLang="zh-CN" sz="2200" dirty="0"/>
              <a:t>景区的旅游安全涉及面广</a:t>
            </a:r>
            <a:r>
              <a:rPr lang="en-US" altLang="zh-CN" sz="2200" dirty="0"/>
              <a:t>,</a:t>
            </a:r>
            <a:r>
              <a:rPr lang="zh-CN" altLang="zh-CN" sz="2200" dirty="0"/>
              <a:t>作为旅游者不容忽视。</a:t>
            </a:r>
          </a:p>
          <a:p>
            <a:pPr>
              <a:lnSpc>
                <a:spcPct val="120000"/>
              </a:lnSpc>
            </a:pPr>
            <a:r>
              <a:rPr lang="en-US" altLang="zh-CN" sz="2200" dirty="0"/>
              <a:t>c.</a:t>
            </a:r>
            <a:r>
              <a:rPr lang="zh-CN" altLang="zh-CN" sz="2200" dirty="0"/>
              <a:t>旅行社</a:t>
            </a:r>
            <a:r>
              <a:rPr lang="en-US" altLang="zh-CN" sz="2200" dirty="0"/>
              <a:t>:</a:t>
            </a:r>
            <a:r>
              <a:rPr lang="zh-CN" altLang="zh-CN" sz="2200" dirty="0"/>
              <a:t>选择时必须特别关注旅行社的资质与服务质量。</a:t>
            </a:r>
          </a:p>
        </p:txBody>
      </p:sp>
    </p:spTree>
    <p:extLst>
      <p:ext uri="{BB962C8B-B14F-4D97-AF65-F5344CB8AC3E}">
        <p14:creationId xmlns:p14="http://schemas.microsoft.com/office/powerpoint/2010/main" xmlns="" val="2855884871"/>
      </p:ext>
    </p:extLst>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xmlns="" val="4052199872"/>
              </p:ext>
            </p:extLst>
          </p:nvPr>
        </p:nvGraphicFramePr>
        <p:xfrm>
          <a:off x="44400" y="692696"/>
          <a:ext cx="8128000" cy="1704964"/>
        </p:xfrm>
        <a:graphic>
          <a:graphicData uri="http://schemas.openxmlformats.org/presentationml/2006/ole">
            <p:oleObj spid="_x0000_s6151" name="文档" r:id="rId3" imgW="3836312" imgH="805292" progId="Word.Document.12">
              <p:embed/>
            </p:oleObj>
          </a:graphicData>
        </a:graphic>
      </p:graphicFrame>
      <p:sp>
        <p:nvSpPr>
          <p:cNvPr id="6" name="矩形 5"/>
          <p:cNvSpPr>
            <a:spLocks noChangeAspect="1"/>
          </p:cNvSpPr>
          <p:nvPr/>
        </p:nvSpPr>
        <p:spPr>
          <a:xfrm>
            <a:off x="508000" y="2266740"/>
            <a:ext cx="8128000" cy="4114588"/>
          </a:xfrm>
          <a:prstGeom prst="rect">
            <a:avLst/>
          </a:prstGeom>
        </p:spPr>
        <p:txBody>
          <a:bodyPr>
            <a:spAutoFit/>
          </a:bodyPr>
          <a:lstStyle/>
          <a:p>
            <a:pPr>
              <a:lnSpc>
                <a:spcPct val="120000"/>
              </a:lnSpc>
            </a:pPr>
            <a:r>
              <a:rPr lang="en-US" altLang="zh-CN" sz="2200" dirty="0"/>
              <a:t>(2)</a:t>
            </a:r>
            <a:r>
              <a:rPr lang="zh-CN" altLang="zh-CN" sz="2200" dirty="0"/>
              <a:t>旅游安全防范措施。</a:t>
            </a:r>
          </a:p>
          <a:p>
            <a:pPr>
              <a:lnSpc>
                <a:spcPct val="120000"/>
              </a:lnSpc>
            </a:pPr>
            <a:r>
              <a:rPr lang="zh-CN" altLang="zh-CN" sz="2200" dirty="0"/>
              <a:t>①旅游经营管理者的防范措施。</a:t>
            </a:r>
          </a:p>
          <a:p>
            <a:pPr>
              <a:lnSpc>
                <a:spcPct val="120000"/>
              </a:lnSpc>
            </a:pPr>
            <a:r>
              <a:rPr lang="en-US" altLang="zh-CN" sz="2200" dirty="0"/>
              <a:t>a.</a:t>
            </a:r>
            <a:r>
              <a:rPr lang="zh-CN" altLang="zh-CN" sz="2200" dirty="0"/>
              <a:t>增强安全意识</a:t>
            </a:r>
            <a:r>
              <a:rPr lang="en-US" altLang="zh-CN" sz="2200" dirty="0"/>
              <a:t>:</a:t>
            </a:r>
            <a:r>
              <a:rPr lang="zh-CN" altLang="zh-CN" sz="2200" dirty="0"/>
              <a:t>在所有的旅游活动当中</a:t>
            </a:r>
            <a:r>
              <a:rPr lang="en-US" altLang="zh-CN" sz="2200" dirty="0"/>
              <a:t>,</a:t>
            </a:r>
            <a:r>
              <a:rPr lang="zh-CN" altLang="zh-CN" sz="2200" dirty="0"/>
              <a:t>危险因素无处不在、无时不在</a:t>
            </a:r>
            <a:r>
              <a:rPr lang="en-US" altLang="zh-CN" sz="2200" dirty="0"/>
              <a:t>,</a:t>
            </a:r>
            <a:r>
              <a:rPr lang="zh-CN" altLang="zh-CN" sz="2200" dirty="0"/>
              <a:t>因此旅游区管理者应随时随地保持安全意识</a:t>
            </a:r>
            <a:r>
              <a:rPr lang="en-US" altLang="zh-CN" sz="2200" dirty="0"/>
              <a:t>,</a:t>
            </a:r>
            <a:r>
              <a:rPr lang="zh-CN" altLang="zh-CN" sz="2200" dirty="0"/>
              <a:t>切实加强安全管理工作</a:t>
            </a:r>
            <a:r>
              <a:rPr lang="en-US" altLang="zh-CN" sz="2200" dirty="0"/>
              <a:t>,</a:t>
            </a:r>
            <a:r>
              <a:rPr lang="zh-CN" altLang="zh-CN" sz="2200" dirty="0"/>
              <a:t>树立</a:t>
            </a:r>
            <a:r>
              <a:rPr lang="en-US" altLang="zh-CN" sz="2200" dirty="0"/>
              <a:t>“</a:t>
            </a:r>
            <a:r>
              <a:rPr lang="zh-CN" altLang="zh-CN" sz="2200" dirty="0"/>
              <a:t>安全第一、秩序第二、效益第三</a:t>
            </a:r>
            <a:r>
              <a:rPr lang="en-US" altLang="zh-CN" sz="2200" dirty="0"/>
              <a:t>”</a:t>
            </a:r>
            <a:r>
              <a:rPr lang="zh-CN" altLang="zh-CN" sz="2200" dirty="0"/>
              <a:t>的理念</a:t>
            </a:r>
            <a:r>
              <a:rPr lang="en-US" altLang="zh-CN" sz="2200" dirty="0"/>
              <a:t>,</a:t>
            </a:r>
            <a:r>
              <a:rPr lang="zh-CN" altLang="zh-CN" sz="2200" dirty="0"/>
              <a:t>并以此作为经营管理的首要目标。</a:t>
            </a:r>
          </a:p>
          <a:p>
            <a:pPr>
              <a:lnSpc>
                <a:spcPct val="120000"/>
              </a:lnSpc>
            </a:pPr>
            <a:r>
              <a:rPr lang="en-US" altLang="zh-CN" sz="2200" dirty="0"/>
              <a:t>b.</a:t>
            </a:r>
            <a:r>
              <a:rPr lang="zh-CN" altLang="zh-CN" sz="2200" dirty="0"/>
              <a:t>消除不安全因素</a:t>
            </a:r>
            <a:r>
              <a:rPr lang="en-US" altLang="zh-CN" sz="2200" dirty="0"/>
              <a:t>:</a:t>
            </a:r>
            <a:r>
              <a:rPr lang="zh-CN" altLang="zh-CN" sz="2200" dirty="0"/>
              <a:t>首先</a:t>
            </a:r>
            <a:r>
              <a:rPr lang="en-US" altLang="zh-CN" sz="2200" dirty="0"/>
              <a:t>,</a:t>
            </a:r>
            <a:r>
              <a:rPr lang="zh-CN" altLang="zh-CN" sz="2200" dirty="0"/>
              <a:t>必须对安全隐患逐一进行排查</a:t>
            </a:r>
            <a:r>
              <a:rPr lang="en-US" altLang="zh-CN" sz="2200" dirty="0"/>
              <a:t>,</a:t>
            </a:r>
            <a:r>
              <a:rPr lang="zh-CN" altLang="zh-CN" sz="2200" dirty="0"/>
              <a:t>消除旅游环境中的危险物</a:t>
            </a:r>
            <a:r>
              <a:rPr lang="en-US" altLang="zh-CN" sz="2200" dirty="0"/>
              <a:t>;</a:t>
            </a:r>
            <a:r>
              <a:rPr lang="zh-CN" altLang="zh-CN" sz="2200" dirty="0"/>
              <a:t>其次</a:t>
            </a:r>
            <a:r>
              <a:rPr lang="en-US" altLang="zh-CN" sz="2200" dirty="0"/>
              <a:t>,</a:t>
            </a:r>
            <a:r>
              <a:rPr lang="zh-CN" altLang="zh-CN" sz="2200" dirty="0"/>
              <a:t>完善安全保护设施</a:t>
            </a:r>
            <a:r>
              <a:rPr lang="en-US" altLang="zh-CN" sz="2200" dirty="0"/>
              <a:t>;</a:t>
            </a:r>
            <a:r>
              <a:rPr lang="zh-CN" altLang="zh-CN" sz="2200" dirty="0"/>
              <a:t>再次</a:t>
            </a:r>
            <a:r>
              <a:rPr lang="en-US" altLang="zh-CN" sz="2200" dirty="0"/>
              <a:t>,</a:t>
            </a:r>
            <a:r>
              <a:rPr lang="zh-CN" altLang="zh-CN" sz="2200" dirty="0"/>
              <a:t>加强旅游区的社会治安管理。</a:t>
            </a:r>
          </a:p>
          <a:p>
            <a:pPr>
              <a:lnSpc>
                <a:spcPct val="120000"/>
              </a:lnSpc>
            </a:pPr>
            <a:r>
              <a:rPr lang="en-US" altLang="zh-CN" sz="2200" dirty="0"/>
              <a:t>c.</a:t>
            </a:r>
            <a:r>
              <a:rPr lang="zh-CN" altLang="zh-CN" sz="2200" dirty="0"/>
              <a:t>注意交通安全、食品卫生安全和当地治安安全。</a:t>
            </a:r>
          </a:p>
        </p:txBody>
      </p:sp>
    </p:spTree>
    <p:extLst>
      <p:ext uri="{BB962C8B-B14F-4D97-AF65-F5344CB8AC3E}">
        <p14:creationId xmlns:p14="http://schemas.microsoft.com/office/powerpoint/2010/main" xmlns="" val="1808841512"/>
      </p:ext>
    </p:extLst>
  </p:cSld>
  <p:clrMapOvr>
    <a:masterClrMapping/>
  </p:clrMapOvr>
  <p:transition spd="slow">
    <p:dissolve/>
  </p:transition>
  <p:timing>
    <p:tnLst>
      <p:par>
        <p:cTn id="1" dur="indefinite" restart="never" nodeType="tmRoot"/>
      </p:par>
    </p:tnLst>
  </p:timing>
</p:sld>
</file>

<file path=ppt/theme/theme1.xml><?xml version="1.0" encoding="utf-8"?>
<a:theme xmlns:a="http://schemas.openxmlformats.org/drawingml/2006/main" name="金牌学案整合模板">
  <a:themeElements>
    <a:clrScheme name="气流">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整合模板.potx" id="{B098191F-732E-451E-87D2-5820F64E309B}" vid="{CC0ADD20-F80E-4D89-8200-17971E396516}"/>
    </a:ext>
  </a:extLst>
</a:theme>
</file>

<file path=docProps/app.xml><?xml version="1.0" encoding="utf-8"?>
<Properties xmlns="http://schemas.openxmlformats.org/officeDocument/2006/extended-properties" xmlns:vt="http://schemas.openxmlformats.org/officeDocument/2006/docPropsVTypes">
  <Template>金牌学案整合模板</Template>
  <TotalTime>9</TotalTime>
  <Words>968</Words>
  <Application>Microsoft Office PowerPoint</Application>
  <PresentationFormat>全屏显示(4:3)</PresentationFormat>
  <Paragraphs>43</Paragraphs>
  <Slides>12</Slides>
  <Notes>0</Notes>
  <HiddenSlides>0</HiddenSlides>
  <MMClips>0</MMClips>
  <ScaleCrop>false</ScaleCrop>
  <HeadingPairs>
    <vt:vector size="6" baseType="variant">
      <vt:variant>
        <vt:lpstr>主题</vt:lpstr>
      </vt:variant>
      <vt:variant>
        <vt:i4>1</vt:i4>
      </vt:variant>
      <vt:variant>
        <vt:lpstr>嵌入 OLE 服务器</vt:lpstr>
      </vt:variant>
      <vt:variant>
        <vt:i4>2</vt:i4>
      </vt:variant>
      <vt:variant>
        <vt:lpstr>幻灯片标题</vt:lpstr>
      </vt:variant>
      <vt:variant>
        <vt:i4>12</vt:i4>
      </vt:variant>
    </vt:vector>
  </HeadingPairs>
  <TitlesOfParts>
    <vt:vector size="15" baseType="lpstr">
      <vt:lpstr>金牌学案整合模板</vt:lpstr>
      <vt:lpstr>Document</vt:lpstr>
      <vt:lpstr>文档</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3</cp:revision>
  <dcterms:created xsi:type="dcterms:W3CDTF">2017-08-02T08:18:07Z</dcterms:created>
  <dcterms:modified xsi:type="dcterms:W3CDTF">2017-09-05T01:07:58Z</dcterms:modified>
</cp:coreProperties>
</file>