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3" r:id="rId2"/>
    <p:sldId id="282" r:id="rId3"/>
    <p:sldId id="259" r:id="rId4"/>
    <p:sldId id="284" r:id="rId5"/>
    <p:sldId id="260" r:id="rId6"/>
    <p:sldId id="285" r:id="rId7"/>
    <p:sldId id="286" r:id="rId8"/>
    <p:sldId id="289" r:id="rId9"/>
    <p:sldId id="290" r:id="rId10"/>
    <p:sldId id="288" r:id="rId11"/>
    <p:sldId id="287" r:id="rId12"/>
    <p:sldId id="294" r:id="rId13"/>
    <p:sldId id="293" r:id="rId14"/>
    <p:sldId id="292" r:id="rId15"/>
    <p:sldId id="296" r:id="rId16"/>
    <p:sldId id="295" r:id="rId17"/>
    <p:sldId id="291" r:id="rId18"/>
    <p:sldId id="299" r:id="rId19"/>
    <p:sldId id="265" r:id="rId20"/>
    <p:sldId id="277" r:id="rId21"/>
    <p:sldId id="278" r:id="rId22"/>
    <p:sldId id="279" r:id="rId23"/>
    <p:sldId id="280" r:id="rId24"/>
    <p:sldId id="281" r:id="rId25"/>
    <p:sldId id="300" r:id="rId26"/>
    <p:sldId id="302" r:id="rId27"/>
    <p:sldId id="301" r:id="rId28"/>
    <p:sldId id="303" r:id="rId29"/>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523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autoAdjust="0"/>
  </p:normalViewPr>
  <p:slideViewPr>
    <p:cSldViewPr>
      <p:cViewPr varScale="1">
        <p:scale>
          <a:sx n="46" d="100"/>
          <a:sy n="46" d="100"/>
        </p:scale>
        <p:origin x="-90" y="-678"/>
      </p:cViewPr>
      <p:guideLst>
        <p:guide orient="horz" pos="2160"/>
        <p:guide pos="523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1.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5.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5.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5.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5.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5.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4293096"/>
            <a:ext cx="7772400" cy="487449"/>
          </a:xfrm>
          <a:prstGeom prst="rect">
            <a:avLst/>
          </a:prstGeom>
        </p:spPr>
        <p:txBody>
          <a:bodyPr>
            <a:noAutofit/>
          </a:bodyPr>
          <a:lstStyle>
            <a:lvl1pPr>
              <a:defRPr sz="4800" b="1">
                <a:solidFill>
                  <a:schemeClr val="tx1"/>
                </a:solidFill>
                <a:latin typeface="黑体" pitchFamily="2" charset="-122"/>
                <a:ea typeface="黑体"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2694165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2017-9-5</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xmlns="" val="372828178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竖排标题 1"/>
          <p:cNvSpPr>
            <a:spLocks noGrp="1"/>
          </p:cNvSpPr>
          <p:nvPr>
            <p:ph type="title" orient="vert"/>
          </p:nvPr>
        </p:nvSpPr>
        <p:spPr>
          <a:xfrm>
            <a:off x="6629400" y="714356"/>
            <a:ext cx="2057400" cy="557216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714356"/>
            <a:ext cx="6019800" cy="557216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52EEE0CC-3638-4F4A-9C98-BE97961DBD24}" type="datetimeFigureOut">
              <a:rPr lang="zh-CN" altLang="en-US"/>
              <a:pPr>
                <a:defRPr/>
              </a:pPr>
              <a:t>2017-9-5</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9D41DC22-96CA-4535-B6F6-D051893B881B}" type="slidenum">
              <a:rPr lang="zh-CN" altLang="en-US"/>
              <a:pPr>
                <a:defRPr/>
              </a:pPr>
              <a:t>‹#›</a:t>
            </a:fld>
            <a:endParaRPr lang="zh-CN" altLang="en-US"/>
          </a:p>
        </p:txBody>
      </p:sp>
    </p:spTree>
    <p:extLst>
      <p:ext uri="{BB962C8B-B14F-4D97-AF65-F5344CB8AC3E}">
        <p14:creationId xmlns:p14="http://schemas.microsoft.com/office/powerpoint/2010/main" xmlns="" val="322127715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矩形 1">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日期占位符 1"/>
          <p:cNvSpPr>
            <a:spLocks noGrp="1"/>
          </p:cNvSpPr>
          <p:nvPr>
            <p:ph type="dt" sz="half" idx="10"/>
          </p:nvPr>
        </p:nvSpPr>
        <p:spPr>
          <a:xfrm>
            <a:off x="457200" y="6356350"/>
            <a:ext cx="2133600" cy="365125"/>
          </a:xfrm>
          <a:prstGeom prst="rect">
            <a:avLst/>
          </a:prstGeom>
        </p:spPr>
        <p:txBody>
          <a:bodyPr/>
          <a:lstStyle>
            <a:lvl1pPr>
              <a:defRPr/>
            </a:lvl1pPr>
          </a:lstStyle>
          <a:p>
            <a:pPr>
              <a:defRPr/>
            </a:pPr>
            <a:fld id="{0CCB2824-0940-41DE-88B8-4BE58EB1F117}" type="datetimeFigureOut">
              <a:rPr lang="zh-CN" altLang="en-US"/>
              <a:pPr>
                <a:defRPr/>
              </a:pPr>
              <a:t>2017-9-5</a:t>
            </a:fld>
            <a:endParaRPr lang="zh-CN" altLang="en-US"/>
          </a:p>
        </p:txBody>
      </p:sp>
      <p:sp>
        <p:nvSpPr>
          <p:cNvPr id="4" name="灯片编号占位符 3"/>
          <p:cNvSpPr>
            <a:spLocks noGrp="1"/>
          </p:cNvSpPr>
          <p:nvPr>
            <p:ph type="sldNum" sz="quarter" idx="11"/>
          </p:nvPr>
        </p:nvSpPr>
        <p:spPr>
          <a:xfrm>
            <a:off x="6553200" y="6356350"/>
            <a:ext cx="2133600" cy="365125"/>
          </a:xfrm>
          <a:prstGeom prst="rect">
            <a:avLst/>
          </a:prstGeom>
        </p:spPr>
        <p:txBody>
          <a:bodyPr/>
          <a:lstStyle>
            <a:lvl1pPr>
              <a:defRPr/>
            </a:lvl1pPr>
          </a:lstStyle>
          <a:p>
            <a:pPr>
              <a:defRPr/>
            </a:pPr>
            <a:fld id="{D005C15E-2595-4E0B-BB86-EE8BF1B28374}" type="slidenum">
              <a:rPr lang="zh-CN" altLang="en-US"/>
              <a:pPr>
                <a:defRPr/>
              </a:pPr>
              <a:t>‹#›</a:t>
            </a:fld>
            <a:endParaRPr lang="zh-CN" altLang="en-US"/>
          </a:p>
        </p:txBody>
      </p:sp>
    </p:spTree>
    <p:extLst>
      <p:ext uri="{BB962C8B-B14F-4D97-AF65-F5344CB8AC3E}">
        <p14:creationId xmlns:p14="http://schemas.microsoft.com/office/powerpoint/2010/main" xmlns="" val="50522210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5" name="图片 4" descr="font.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785813" y="1535113"/>
            <a:ext cx="803275" cy="1787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标题占位符 1"/>
          <p:cNvSpPr>
            <a:spLocks noGrp="1"/>
          </p:cNvSpPr>
          <p:nvPr>
            <p:ph type="title"/>
          </p:nvPr>
        </p:nvSpPr>
        <p:spPr>
          <a:xfrm>
            <a:off x="2267744" y="1026195"/>
            <a:ext cx="6624736" cy="508918"/>
          </a:xfrm>
          <a:prstGeom prst="rect">
            <a:avLst/>
          </a:prstGeom>
        </p:spPr>
        <p:txBody>
          <a:bodyPr vert="horz" lIns="91440" tIns="45720" rIns="91440" bIns="45720" rtlCol="0" anchor="ctr">
            <a:noAutofit/>
          </a:bodyPr>
          <a:lstStyle>
            <a:lvl1pPr>
              <a:defRPr sz="2800"/>
            </a:lvl1pPr>
          </a:lstStyle>
          <a:p>
            <a:r>
              <a:rPr lang="zh-CN" altLang="en-US" smtClean="0"/>
              <a:t>单击此处编辑母版标题样式</a:t>
            </a:r>
            <a:endParaRPr lang="zh-CN" altLang="en-US" dirty="0"/>
          </a:p>
        </p:txBody>
      </p:sp>
      <p:sp>
        <p:nvSpPr>
          <p:cNvPr id="8" name="内容占位符 2"/>
          <p:cNvSpPr>
            <a:spLocks noGrp="1"/>
          </p:cNvSpPr>
          <p:nvPr>
            <p:ph idx="1"/>
          </p:nvPr>
        </p:nvSpPr>
        <p:spPr>
          <a:xfrm>
            <a:off x="2401416" y="1823144"/>
            <a:ext cx="6491064" cy="4414168"/>
          </a:xfrm>
          <a:prstGeom prst="rect">
            <a:avLst/>
          </a:prstGeom>
        </p:spPr>
        <p:txBody>
          <a:bodyPr/>
          <a:lstStyle>
            <a:lvl1pPr marL="0" indent="0">
              <a:lnSpc>
                <a:spcPct val="150000"/>
              </a:lnSpc>
              <a:buFontTx/>
              <a:buNone/>
              <a:defRPr sz="2000"/>
            </a:lvl1pPr>
            <a:lvl2pPr marL="457200" indent="0">
              <a:lnSpc>
                <a:spcPct val="150000"/>
              </a:lnSpc>
              <a:buFontTx/>
              <a:buNone/>
              <a:defRPr sz="2000"/>
            </a:lvl2pPr>
            <a:lvl3pPr marL="914400" indent="0">
              <a:lnSpc>
                <a:spcPct val="150000"/>
              </a:lnSpc>
              <a:buFontTx/>
              <a:buNone/>
              <a:defRPr sz="2000"/>
            </a:lvl3pPr>
            <a:lvl4pPr marL="1371600" indent="0">
              <a:lnSpc>
                <a:spcPct val="150000"/>
              </a:lnSpc>
              <a:buFontTx/>
              <a:buNone/>
              <a:defRPr sz="2000"/>
            </a:lvl4pPr>
            <a:lvl5pPr marL="1828800" indent="0">
              <a:lnSpc>
                <a:spcPct val="150000"/>
              </a:lnSpc>
              <a:buFontTx/>
              <a:buNone/>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grpSp>
        <p:nvGrpSpPr>
          <p:cNvPr id="2" name="组合 1"/>
          <p:cNvGrpSpPr/>
          <p:nvPr userDrawn="1"/>
        </p:nvGrpSpPr>
        <p:grpSpPr>
          <a:xfrm>
            <a:off x="2411760" y="1558504"/>
            <a:ext cx="5946429" cy="214312"/>
            <a:chOff x="2411760" y="1558504"/>
            <a:chExt cx="5946429" cy="214312"/>
          </a:xfrm>
        </p:grpSpPr>
        <p:sp>
          <p:nvSpPr>
            <p:cNvPr id="12" name="Line 46"/>
            <p:cNvSpPr>
              <a:spLocks noChangeShapeType="1"/>
            </p:cNvSpPr>
            <p:nvPr userDrawn="1"/>
          </p:nvSpPr>
          <p:spPr bwMode="auto">
            <a:xfrm>
              <a:off x="2626073" y="1663279"/>
              <a:ext cx="5732116" cy="0"/>
            </a:xfrm>
            <a:prstGeom prst="line">
              <a:avLst/>
            </a:prstGeom>
            <a:noFill/>
            <a:ln w="25400">
              <a:solidFill>
                <a:srgbClr val="5F5F5F"/>
              </a:solidFill>
              <a:prstDash val="sysDot"/>
              <a:round/>
              <a:headEnd/>
              <a:tailEnd type="oval" w="med" len="me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13" name="十六角星 12"/>
            <p:cNvSpPr/>
            <p:nvPr userDrawn="1"/>
          </p:nvSpPr>
          <p:spPr>
            <a:xfrm>
              <a:off x="2411760" y="1558504"/>
              <a:ext cx="214312"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extLst>
      <p:ext uri="{BB962C8B-B14F-4D97-AF65-F5344CB8AC3E}">
        <p14:creationId xmlns:p14="http://schemas.microsoft.com/office/powerpoint/2010/main" xmlns="" val="1650229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500"/>
                                        <p:tgtEl>
                                          <p:spTgt spid="8">
                                            <p:txEl>
                                              <p:pRg st="1" end="1"/>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Effect transition="in" filter="fade">
                                      <p:cBhvr>
                                        <p:cTn id="31" dur="500"/>
                                        <p:tgtEl>
                                          <p:spTgt spid="8">
                                            <p:txEl>
                                              <p:pRg st="3" end="3"/>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animEffect transition="in" filter="fade">
                                      <p:cBhvr>
                                        <p:cTn id="3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10" name="五边形 9">
            <a:hlinkClick r:id="rId2" action="ppaction://hlinksldjump"/>
          </p:cNvPr>
          <p:cNvSpPr/>
          <p:nvPr userDrawn="1"/>
        </p:nvSpPr>
        <p:spPr>
          <a:xfrm>
            <a:off x="738031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11" name="五边形 10">
            <a:hlinkClick r:id="rId3" action="ppaction://hlinksldjump"/>
          </p:cNvPr>
          <p:cNvSpPr/>
          <p:nvPr userDrawn="1"/>
        </p:nvSpPr>
        <p:spPr>
          <a:xfrm>
            <a:off x="6156176"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7" name="标题 1"/>
          <p:cNvSpPr>
            <a:spLocks noGrp="1"/>
          </p:cNvSpPr>
          <p:nvPr>
            <p:ph type="title"/>
          </p:nvPr>
        </p:nvSpPr>
        <p:spPr>
          <a:xfrm>
            <a:off x="0" y="3078286"/>
            <a:ext cx="9144000" cy="566738"/>
          </a:xfrm>
          <a:prstGeom prst="rect">
            <a:avLst/>
          </a:prstGeom>
        </p:spPr>
        <p:txBody>
          <a:bodyPr anchor="b"/>
          <a:lstStyle>
            <a:lvl1pPr algn="ctr">
              <a:defRPr sz="4000" b="1">
                <a:solidFill>
                  <a:schemeClr val="tx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393682507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五边形 3">
            <a:hlinkClick r:id="rId2" action="ppaction://hlinksldjump"/>
          </p:cNvPr>
          <p:cNvSpPr/>
          <p:nvPr userDrawn="1"/>
        </p:nvSpPr>
        <p:spPr>
          <a:xfrm>
            <a:off x="738031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5" name="五边形 4">
            <a:hlinkClick r:id="rId3" action="ppaction://hlinksldjump"/>
          </p:cNvPr>
          <p:cNvSpPr/>
          <p:nvPr userDrawn="1"/>
        </p:nvSpPr>
        <p:spPr>
          <a:xfrm>
            <a:off x="6164752"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6" name="五边形 5"/>
          <p:cNvSpPr/>
          <p:nvPr userDrawn="1"/>
        </p:nvSpPr>
        <p:spPr>
          <a:xfrm>
            <a:off x="4940616"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首 页</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94488061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10" name="五边形 9">
            <a:hlinkClick r:id="rId2" action="ppaction://hlinksldjump"/>
          </p:cNvPr>
          <p:cNvSpPr/>
          <p:nvPr userDrawn="1"/>
        </p:nvSpPr>
        <p:spPr>
          <a:xfrm>
            <a:off x="7380312" y="282159"/>
            <a:ext cx="1368152" cy="312979"/>
          </a:xfrm>
          <a:prstGeom prst="homePlate">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5" name="五边形 4">
            <a:hlinkClick r:id="rId3" action="ppaction://hlinksldjump"/>
          </p:cNvPr>
          <p:cNvSpPr/>
          <p:nvPr userDrawn="1"/>
        </p:nvSpPr>
        <p:spPr>
          <a:xfrm>
            <a:off x="6161454" y="282164"/>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自主预习</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五边形 2">
            <a:hlinkClick r:id="rId2" action="ppaction://hlinksldjump"/>
          </p:cNvPr>
          <p:cNvSpPr/>
          <p:nvPr userDrawn="1"/>
        </p:nvSpPr>
        <p:spPr>
          <a:xfrm>
            <a:off x="7380312" y="282159"/>
            <a:ext cx="1368152" cy="312979"/>
          </a:xfrm>
          <a:prstGeom prst="homePlate">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5">
                    <a:lumMod val="20000"/>
                    <a:lumOff val="80000"/>
                  </a:schemeClr>
                </a:solidFill>
              </a:rPr>
              <a:t>合作探究</a:t>
            </a:r>
            <a:endParaRPr lang="zh-CN" altLang="en-US" sz="1600" dirty="0">
              <a:solidFill>
                <a:schemeClr val="accent5">
                  <a:lumMod val="20000"/>
                  <a:lumOff val="80000"/>
                </a:schemeClr>
              </a:solidFill>
            </a:endParaRPr>
          </a:p>
        </p:txBody>
      </p:sp>
      <p:sp>
        <p:nvSpPr>
          <p:cNvPr id="4" name="五边形 3">
            <a:hlinkClick r:id="rId3" action="ppaction://hlinksldjump"/>
          </p:cNvPr>
          <p:cNvSpPr/>
          <p:nvPr userDrawn="1"/>
        </p:nvSpPr>
        <p:spPr>
          <a:xfrm>
            <a:off x="6161454" y="282164"/>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213837206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11" name="五边形 10">
            <a:hlinkClick r:id="" action="ppaction://noaction"/>
          </p:cNvPr>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当堂检测</a:t>
            </a:r>
            <a:endParaRPr lang="zh-CN" altLang="en-US" sz="1600" dirty="0">
              <a:solidFill>
                <a:schemeClr val="accent5">
                  <a:lumMod val="20000"/>
                  <a:lumOff val="80000"/>
                </a:schemeClr>
              </a:solidFill>
            </a:endParaRPr>
          </a:p>
        </p:txBody>
      </p:sp>
      <p:sp>
        <p:nvSpPr>
          <p:cNvPr id="5" name="五边形 4">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smtClean="0">
                <a:solidFill>
                  <a:schemeClr val="accent4">
                    <a:lumMod val="20000"/>
                    <a:lumOff val="80000"/>
                  </a:schemeClr>
                </a:solidFill>
              </a:rPr>
              <a:t>合作探究</a:t>
            </a:r>
            <a:endParaRPr lang="zh-CN" altLang="en-US" sz="1600" dirty="0">
              <a:solidFill>
                <a:schemeClr val="accent4">
                  <a:lumMod val="20000"/>
                  <a:lumOff val="80000"/>
                </a:schemeClr>
              </a:solidFill>
            </a:endParaRPr>
          </a:p>
        </p:txBody>
      </p:sp>
      <p:sp>
        <p:nvSpPr>
          <p:cNvPr id="6" name="五边形 5">
            <a:hlinkClick r:id="rId3" action="ppaction://hlinksldjump"/>
          </p:cNvPr>
          <p:cNvSpPr/>
          <p:nvPr userDrawn="1"/>
        </p:nvSpPr>
        <p:spPr>
          <a:xfrm>
            <a:off x="4744992" y="282164"/>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自主预习</a:t>
            </a:r>
            <a:endParaRPr lang="zh-CN" altLang="en-US" sz="1600" dirty="0">
              <a:solidFill>
                <a:schemeClr val="accent4">
                  <a:lumMod val="20000"/>
                  <a:lumOff val="80000"/>
                </a:schemeClr>
              </a:solidFill>
            </a:endParaRPr>
          </a:p>
        </p:txBody>
      </p:sp>
      <p:sp>
        <p:nvSpPr>
          <p:cNvPr id="7" name="五边形 6">
            <a:hlinkClick r:id="rId3" action="ppaction://hlinksldjump"/>
          </p:cNvPr>
          <p:cNvSpPr/>
          <p:nvPr userDrawn="1"/>
        </p:nvSpPr>
        <p:spPr>
          <a:xfrm>
            <a:off x="3520856"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首 页</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492117" y="857232"/>
            <a:ext cx="2936875"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857232"/>
            <a:ext cx="5111750" cy="5429288"/>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4" name="文本占位符 3"/>
          <p:cNvSpPr>
            <a:spLocks noGrp="1"/>
          </p:cNvSpPr>
          <p:nvPr>
            <p:ph type="body" sz="half" idx="2"/>
          </p:nvPr>
        </p:nvSpPr>
        <p:spPr>
          <a:xfrm>
            <a:off x="457200" y="2000240"/>
            <a:ext cx="3008313" cy="428628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xmlns="" val="389548690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dirty="0"/>
          </a:p>
        </p:txBody>
      </p:sp>
      <p:sp>
        <p:nvSpPr>
          <p:cNvPr id="3" name="图片占位符 2"/>
          <p:cNvSpPr>
            <a:spLocks noGrp="1"/>
          </p:cNvSpPr>
          <p:nvPr>
            <p:ph type="pic" idx="1"/>
          </p:nvPr>
        </p:nvSpPr>
        <p:spPr>
          <a:xfrm>
            <a:off x="1792288" y="1000107"/>
            <a:ext cx="5486400" cy="3727467"/>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日期占位符 4"/>
          <p:cNvSpPr>
            <a:spLocks noGrp="1"/>
          </p:cNvSpPr>
          <p:nvPr>
            <p:ph type="dt" sz="half" idx="10"/>
          </p:nvPr>
        </p:nvSpPr>
        <p:spPr>
          <a:xfrm>
            <a:off x="457200" y="6356350"/>
            <a:ext cx="2133600" cy="365125"/>
          </a:xfrm>
          <a:prstGeom prst="rect">
            <a:avLst/>
          </a:prstGeom>
        </p:spPr>
        <p:txBody>
          <a:bodyPr/>
          <a:lstStyle>
            <a:lvl1pPr>
              <a:defRPr/>
            </a:lvl1pPr>
          </a:lstStyle>
          <a:p>
            <a:pPr>
              <a:defRPr/>
            </a:pPr>
            <a:fld id="{39B22C42-7695-40B1-8403-BF80393CDB01}" type="datetimeFigureOut">
              <a:rPr lang="zh-CN" altLang="en-US"/>
              <a:pPr>
                <a:defRPr/>
              </a:pPr>
              <a:t>2017-9-5</a:t>
            </a:fld>
            <a:endParaRPr lang="zh-CN" altLang="en-US"/>
          </a:p>
        </p:txBody>
      </p:sp>
      <p:sp>
        <p:nvSpPr>
          <p:cNvPr id="7" name="页脚占位符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8" name="灯片编号占位符 6"/>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7EA5276A-390C-4DFE-8576-6A85E317E850}" type="slidenum">
              <a:rPr lang="zh-CN" altLang="en-US"/>
              <a:pPr>
                <a:defRPr/>
              </a:pPr>
              <a:t>‹#›</a:t>
            </a:fld>
            <a:endParaRPr lang="zh-CN" altLang="en-US"/>
          </a:p>
        </p:txBody>
      </p:sp>
    </p:spTree>
    <p:extLst>
      <p:ext uri="{BB962C8B-B14F-4D97-AF65-F5344CB8AC3E}">
        <p14:creationId xmlns:p14="http://schemas.microsoft.com/office/powerpoint/2010/main" xmlns="" val="38767543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40" r:id="rId1"/>
    <p:sldLayoutId id="2147483841" r:id="rId2"/>
    <p:sldLayoutId id="2147483850" r:id="rId3"/>
    <p:sldLayoutId id="2147483839" r:id="rId4"/>
    <p:sldLayoutId id="2147483842" r:id="rId5"/>
    <p:sldLayoutId id="2147483844" r:id="rId6"/>
    <p:sldLayoutId id="2147483843" r:id="rId7"/>
    <p:sldLayoutId id="2147483845" r:id="rId8"/>
    <p:sldLayoutId id="2147483846" r:id="rId9"/>
    <p:sldLayoutId id="2147483847" r:id="rId10"/>
    <p:sldLayoutId id="2147483848" r:id="rId11"/>
    <p:sldLayoutId id="2147483849" r:id="rId12"/>
  </p:sldLayoutIdLst>
  <p:timing>
    <p:tnLst>
      <p:par>
        <p:cTn id="1" dur="indefinite" restart="never" nodeType="tmRoot"/>
      </p:par>
    </p:tnLst>
  </p:timing>
  <p:txStyles>
    <p:titleStyle>
      <a:lvl1pPr algn="ctr" rtl="0" eaLnBrk="1" fontAlgn="base" hangingPunct="1">
        <a:spcBef>
          <a:spcPct val="0"/>
        </a:spcBef>
        <a:spcAft>
          <a:spcPct val="0"/>
        </a:spcAft>
        <a:defRPr sz="3600" b="1" kern="1200">
          <a:solidFill>
            <a:srgbClr val="353781"/>
          </a:solidFill>
          <a:latin typeface="黑体" pitchFamily="2" charset="-122"/>
          <a:ea typeface="黑体" pitchFamily="2" charset="-122"/>
          <a:cs typeface="+mj-cs"/>
        </a:defRPr>
      </a:lvl1pPr>
      <a:lvl2pPr algn="ctr" rtl="0" eaLnBrk="1" fontAlgn="base" hangingPunct="1">
        <a:spcBef>
          <a:spcPct val="0"/>
        </a:spcBef>
        <a:spcAft>
          <a:spcPct val="0"/>
        </a:spcAft>
        <a:defRPr sz="3600" b="1">
          <a:solidFill>
            <a:srgbClr val="353781"/>
          </a:solidFill>
          <a:latin typeface="黑体" pitchFamily="2" charset="-122"/>
          <a:ea typeface="黑体" pitchFamily="2" charset="-122"/>
        </a:defRPr>
      </a:lvl2pPr>
      <a:lvl3pPr algn="ctr" rtl="0" eaLnBrk="1" fontAlgn="base" hangingPunct="1">
        <a:spcBef>
          <a:spcPct val="0"/>
        </a:spcBef>
        <a:spcAft>
          <a:spcPct val="0"/>
        </a:spcAft>
        <a:defRPr sz="3600" b="1">
          <a:solidFill>
            <a:srgbClr val="353781"/>
          </a:solidFill>
          <a:latin typeface="黑体" pitchFamily="2" charset="-122"/>
          <a:ea typeface="黑体" pitchFamily="2" charset="-122"/>
        </a:defRPr>
      </a:lvl3pPr>
      <a:lvl4pPr algn="ctr" rtl="0" eaLnBrk="1" fontAlgn="base" hangingPunct="1">
        <a:spcBef>
          <a:spcPct val="0"/>
        </a:spcBef>
        <a:spcAft>
          <a:spcPct val="0"/>
        </a:spcAft>
        <a:defRPr sz="3600" b="1">
          <a:solidFill>
            <a:srgbClr val="353781"/>
          </a:solidFill>
          <a:latin typeface="黑体" pitchFamily="2" charset="-122"/>
          <a:ea typeface="黑体" pitchFamily="2" charset="-122"/>
        </a:defRPr>
      </a:lvl4pPr>
      <a:lvl5pPr algn="ctr" rtl="0" eaLnBrk="1" fontAlgn="base" hangingPunct="1">
        <a:spcBef>
          <a:spcPct val="0"/>
        </a:spcBef>
        <a:spcAft>
          <a:spcPct val="0"/>
        </a:spcAft>
        <a:defRPr sz="3600" b="1">
          <a:solidFill>
            <a:srgbClr val="353781"/>
          </a:solidFill>
          <a:latin typeface="黑体" pitchFamily="2" charset="-122"/>
          <a:ea typeface="黑体" pitchFamily="2" charset="-122"/>
        </a:defRPr>
      </a:lvl5pPr>
      <a:lvl6pPr marL="457200" algn="ctr" rtl="0" eaLnBrk="1" fontAlgn="base" hangingPunct="1">
        <a:spcBef>
          <a:spcPct val="0"/>
        </a:spcBef>
        <a:spcAft>
          <a:spcPct val="0"/>
        </a:spcAft>
        <a:defRPr sz="3600" b="1">
          <a:solidFill>
            <a:srgbClr val="353781"/>
          </a:solidFill>
          <a:latin typeface="黑体" pitchFamily="2" charset="-122"/>
          <a:ea typeface="黑体" pitchFamily="2" charset="-122"/>
        </a:defRPr>
      </a:lvl6pPr>
      <a:lvl7pPr marL="914400" algn="ctr" rtl="0" eaLnBrk="1" fontAlgn="base" hangingPunct="1">
        <a:spcBef>
          <a:spcPct val="0"/>
        </a:spcBef>
        <a:spcAft>
          <a:spcPct val="0"/>
        </a:spcAft>
        <a:defRPr sz="3600" b="1">
          <a:solidFill>
            <a:srgbClr val="353781"/>
          </a:solidFill>
          <a:latin typeface="黑体" pitchFamily="2" charset="-122"/>
          <a:ea typeface="黑体" pitchFamily="2" charset="-122"/>
        </a:defRPr>
      </a:lvl7pPr>
      <a:lvl8pPr marL="1371600" algn="ctr" rtl="0" eaLnBrk="1" fontAlgn="base" hangingPunct="1">
        <a:spcBef>
          <a:spcPct val="0"/>
        </a:spcBef>
        <a:spcAft>
          <a:spcPct val="0"/>
        </a:spcAft>
        <a:defRPr sz="3600" b="1">
          <a:solidFill>
            <a:srgbClr val="353781"/>
          </a:solidFill>
          <a:latin typeface="黑体" pitchFamily="2" charset="-122"/>
          <a:ea typeface="黑体" pitchFamily="2" charset="-122"/>
        </a:defRPr>
      </a:lvl8pPr>
      <a:lvl9pPr marL="1828800" algn="ctr" rtl="0" eaLnBrk="1" fontAlgn="base" hangingPunct="1">
        <a:spcBef>
          <a:spcPct val="0"/>
        </a:spcBef>
        <a:spcAft>
          <a:spcPct val="0"/>
        </a:spcAft>
        <a:defRPr sz="3600" b="1">
          <a:solidFill>
            <a:srgbClr val="353781"/>
          </a:solidFill>
          <a:latin typeface="黑体" pitchFamily="2" charset="-122"/>
          <a:ea typeface="黑体" pitchFamily="2"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5.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Layout" Target="../slideLayouts/slideLayout6.xml"/><Relationship Id="rId1" Type="http://schemas.openxmlformats.org/officeDocument/2006/relationships/vmlDrawing" Target="../drawings/vmlDrawing6.vml"/><Relationship Id="rId5" Type="http://schemas.openxmlformats.org/officeDocument/2006/relationships/package" Target="../embeddings/Microsoft_Office_Word___7.docx"/><Relationship Id="rId4" Type="http://schemas.openxmlformats.org/officeDocument/2006/relationships/slide" Target="slide19.xml"/></Relationships>
</file>

<file path=ppt/slides/_rels/slide12.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Layout" Target="../slideLayouts/slideLayout6.xml"/><Relationship Id="rId1" Type="http://schemas.openxmlformats.org/officeDocument/2006/relationships/vmlDrawing" Target="../drawings/vmlDrawing7.vml"/><Relationship Id="rId5" Type="http://schemas.openxmlformats.org/officeDocument/2006/relationships/package" Target="../embeddings/Microsoft_Office_Word___8.docx"/><Relationship Id="rId4" Type="http://schemas.openxmlformats.org/officeDocument/2006/relationships/slide" Target="slide19.xml"/></Relationships>
</file>

<file path=ppt/slides/_rels/slide13.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5.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Layout" Target="../slideLayouts/slideLayout6.xml"/><Relationship Id="rId1" Type="http://schemas.openxmlformats.org/officeDocument/2006/relationships/vmlDrawing" Target="../drawings/vmlDrawing8.vml"/><Relationship Id="rId5" Type="http://schemas.openxmlformats.org/officeDocument/2006/relationships/package" Target="../embeddings/Microsoft_Office_Word___9.docx"/><Relationship Id="rId4" Type="http://schemas.openxmlformats.org/officeDocument/2006/relationships/slide" Target="slide19.xml"/></Relationships>
</file>

<file path=ppt/slides/_rels/slide1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Layout" Target="../slideLayouts/slideLayout6.xml"/><Relationship Id="rId1" Type="http://schemas.openxmlformats.org/officeDocument/2006/relationships/vmlDrawing" Target="../drawings/vmlDrawing9.vml"/><Relationship Id="rId5" Type="http://schemas.openxmlformats.org/officeDocument/2006/relationships/package" Target="../embeddings/Microsoft_Office_Word___10.docx"/><Relationship Id="rId4" Type="http://schemas.openxmlformats.org/officeDocument/2006/relationships/slide" Target="slide19.xml"/></Relationships>
</file>

<file path=ppt/slides/_rels/slide1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Layout" Target="../slideLayouts/slideLayout6.xml"/><Relationship Id="rId1" Type="http://schemas.openxmlformats.org/officeDocument/2006/relationships/vmlDrawing" Target="../drawings/vmlDrawing10.vml"/><Relationship Id="rId5" Type="http://schemas.openxmlformats.org/officeDocument/2006/relationships/package" Target="../embeddings/Microsoft_Office_Word___11.docx"/><Relationship Id="rId4" Type="http://schemas.openxmlformats.org/officeDocument/2006/relationships/slide" Target="slide19.xml"/></Relationships>
</file>

<file path=ppt/slides/_rels/slide1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Layout" Target="../slideLayouts/slideLayout6.xml"/><Relationship Id="rId1" Type="http://schemas.openxmlformats.org/officeDocument/2006/relationships/vmlDrawing" Target="../drawings/vmlDrawing11.vml"/><Relationship Id="rId5" Type="http://schemas.openxmlformats.org/officeDocument/2006/relationships/package" Target="../embeddings/Microsoft_Office_Word___12.docx"/><Relationship Id="rId4" Type="http://schemas.openxmlformats.org/officeDocument/2006/relationships/slide" Target="slide19.xml"/></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5.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slide" Target="slide19.xml"/><Relationship Id="rId7"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 Id="rId9" Type="http://schemas.openxmlformats.org/officeDocument/2006/relationships/slide" Target="slide27.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3.xml"/><Relationship Id="rId1" Type="http://schemas.openxmlformats.org/officeDocument/2006/relationships/vmlDrawing" Target="../drawings/vmlDrawing1.vml"/></Relationships>
</file>

<file path=ppt/slides/_rels/slide20.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slide" Target="slide19.xml"/><Relationship Id="rId7"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 Id="rId9" Type="http://schemas.openxmlformats.org/officeDocument/2006/relationships/slide" Target="slide27.xml"/></Relationships>
</file>

<file path=ppt/slides/_rels/slide21.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slide" Target="slide19.xml"/><Relationship Id="rId7"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 Id="rId9" Type="http://schemas.openxmlformats.org/officeDocument/2006/relationships/slide" Target="slide27.xml"/></Relationships>
</file>

<file path=ppt/slides/_rels/slide22.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slide" Target="slide19.xml"/><Relationship Id="rId7"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 Id="rId9" Type="http://schemas.openxmlformats.org/officeDocument/2006/relationships/slide" Target="slide27.xml"/></Relationships>
</file>

<file path=ppt/slides/_rels/slide23.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slide" Target="slide19.xml"/><Relationship Id="rId7"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 Id="rId9" Type="http://schemas.openxmlformats.org/officeDocument/2006/relationships/slide" Target="slide27.xml"/></Relationships>
</file>

<file path=ppt/slides/_rels/slide24.xml.rels><?xml version="1.0" encoding="UTF-8" standalone="yes"?>
<Relationships xmlns="http://schemas.openxmlformats.org/package/2006/relationships"><Relationship Id="rId8" Type="http://schemas.openxmlformats.org/officeDocument/2006/relationships/slide" Target="slide23.xml"/><Relationship Id="rId3" Type="http://schemas.openxmlformats.org/officeDocument/2006/relationships/slide" Target="slide5.xml"/><Relationship Id="rId7" Type="http://schemas.openxmlformats.org/officeDocument/2006/relationships/slide" Target="slide22.xml"/><Relationship Id="rId2" Type="http://schemas.openxmlformats.org/officeDocument/2006/relationships/slideLayout" Target="../slideLayouts/slideLayout6.xml"/><Relationship Id="rId1" Type="http://schemas.openxmlformats.org/officeDocument/2006/relationships/vmlDrawing" Target="../drawings/vmlDrawing12.vml"/><Relationship Id="rId6" Type="http://schemas.openxmlformats.org/officeDocument/2006/relationships/slide" Target="slide21.xml"/><Relationship Id="rId11" Type="http://schemas.openxmlformats.org/officeDocument/2006/relationships/slide" Target="slide27.xml"/><Relationship Id="rId5" Type="http://schemas.openxmlformats.org/officeDocument/2006/relationships/slide" Target="slide20.xml"/><Relationship Id="rId10" Type="http://schemas.openxmlformats.org/officeDocument/2006/relationships/package" Target="../embeddings/Microsoft_Office_Word___13.docx"/><Relationship Id="rId4" Type="http://schemas.openxmlformats.org/officeDocument/2006/relationships/slide" Target="slide19.xml"/><Relationship Id="rId9" Type="http://schemas.openxmlformats.org/officeDocument/2006/relationships/slide" Target="slide24.xml"/></Relationships>
</file>

<file path=ppt/slides/_rels/slide25.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slide" Target="slide19.xml"/><Relationship Id="rId7"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 Id="rId9" Type="http://schemas.openxmlformats.org/officeDocument/2006/relationships/slide" Target="slide27.xml"/></Relationships>
</file>

<file path=ppt/slides/_rels/slide26.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slide" Target="slide19.xml"/><Relationship Id="rId7"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 Id="rId9" Type="http://schemas.openxmlformats.org/officeDocument/2006/relationships/slide" Target="slide27.xml"/></Relationships>
</file>

<file path=ppt/slides/_rels/slide27.xml.rels><?xml version="1.0" encoding="UTF-8" standalone="yes"?>
<Relationships xmlns="http://schemas.openxmlformats.org/package/2006/relationships"><Relationship Id="rId8" Type="http://schemas.openxmlformats.org/officeDocument/2006/relationships/slide" Target="slide23.xml"/><Relationship Id="rId3" Type="http://schemas.openxmlformats.org/officeDocument/2006/relationships/slide" Target="slide5.xml"/><Relationship Id="rId7" Type="http://schemas.openxmlformats.org/officeDocument/2006/relationships/slide" Target="slide22.xml"/><Relationship Id="rId2" Type="http://schemas.openxmlformats.org/officeDocument/2006/relationships/slideLayout" Target="../slideLayouts/slideLayout6.xml"/><Relationship Id="rId1" Type="http://schemas.openxmlformats.org/officeDocument/2006/relationships/vmlDrawing" Target="../drawings/vmlDrawing13.vml"/><Relationship Id="rId6" Type="http://schemas.openxmlformats.org/officeDocument/2006/relationships/slide" Target="slide21.xml"/><Relationship Id="rId5" Type="http://schemas.openxmlformats.org/officeDocument/2006/relationships/slide" Target="slide20.xml"/><Relationship Id="rId10" Type="http://schemas.openxmlformats.org/officeDocument/2006/relationships/package" Target="../embeddings/Microsoft_Office_Word___14.docx"/><Relationship Id="rId4" Type="http://schemas.openxmlformats.org/officeDocument/2006/relationships/slide" Target="slide19.xml"/><Relationship Id="rId9" Type="http://schemas.openxmlformats.org/officeDocument/2006/relationships/slide" Target="slide24.xml"/></Relationships>
</file>

<file path=ppt/slides/_rels/slide28.xml.rels><?xml version="1.0" encoding="UTF-8" standalone="yes"?>
<Relationships xmlns="http://schemas.openxmlformats.org/package/2006/relationships"><Relationship Id="rId8" Type="http://schemas.openxmlformats.org/officeDocument/2006/relationships/slide" Target="slide24.xml"/><Relationship Id="rId3" Type="http://schemas.openxmlformats.org/officeDocument/2006/relationships/slide" Target="slide19.xml"/><Relationship Id="rId7" Type="http://schemas.openxmlformats.org/officeDocument/2006/relationships/slide" Target="slide23.xml"/><Relationship Id="rId2" Type="http://schemas.openxmlformats.org/officeDocument/2006/relationships/slide" Target="slide5.xml"/><Relationship Id="rId1" Type="http://schemas.openxmlformats.org/officeDocument/2006/relationships/slideLayout" Target="../slideLayouts/slideLayout6.xml"/><Relationship Id="rId6" Type="http://schemas.openxmlformats.org/officeDocument/2006/relationships/slide" Target="slide22.xml"/><Relationship Id="rId5" Type="http://schemas.openxmlformats.org/officeDocument/2006/relationships/slide" Target="slide21.xml"/><Relationship Id="rId4" Type="http://schemas.openxmlformats.org/officeDocument/2006/relationships/slide" Target="slide20.xml"/></Relationships>
</file>

<file path=ppt/slides/_rels/slide3.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Layout" Target="../slideLayouts/slideLayout6.xml"/><Relationship Id="rId1" Type="http://schemas.openxmlformats.org/officeDocument/2006/relationships/vmlDrawing" Target="../drawings/vmlDrawing2.vml"/><Relationship Id="rId5" Type="http://schemas.openxmlformats.org/officeDocument/2006/relationships/package" Target="../embeddings/Microsoft_Office_Word___2.docx"/><Relationship Id="rId4" Type="http://schemas.openxmlformats.org/officeDocument/2006/relationships/slide" Target="slide19.xml"/></Relationships>
</file>

<file path=ppt/slides/_rels/slide6.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package" Target="../embeddings/Microsoft_Office_Word___4.docx"/><Relationship Id="rId5" Type="http://schemas.openxmlformats.org/officeDocument/2006/relationships/package" Target="../embeddings/Microsoft_Office_Word___3.docx"/><Relationship Id="rId4" Type="http://schemas.openxmlformats.org/officeDocument/2006/relationships/slide" Target="slide19.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Layout" Target="../slideLayouts/slideLayout6.xml"/><Relationship Id="rId1" Type="http://schemas.openxmlformats.org/officeDocument/2006/relationships/vmlDrawing" Target="../drawings/vmlDrawing4.vml"/><Relationship Id="rId5" Type="http://schemas.openxmlformats.org/officeDocument/2006/relationships/package" Target="../embeddings/Microsoft_Office_Word___5.docx"/><Relationship Id="rId4" Type="http://schemas.openxmlformats.org/officeDocument/2006/relationships/slide" Target="slide19.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Layout" Target="../slideLayouts/slideLayout6.xml"/><Relationship Id="rId1" Type="http://schemas.openxmlformats.org/officeDocument/2006/relationships/vmlDrawing" Target="../drawings/vmlDrawing5.vml"/><Relationship Id="rId5" Type="http://schemas.openxmlformats.org/officeDocument/2006/relationships/package" Target="../embeddings/Microsoft_Office_Word___6.docx"/><Relationship Id="rId4" Type="http://schemas.openxmlformats.org/officeDocument/2006/relationships/slide" Target="slide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noChangeAspect="1"/>
          </p:cNvSpPr>
          <p:nvPr>
            <p:ph type="title"/>
          </p:nvPr>
        </p:nvSpPr>
        <p:spPr>
          <a:xfrm>
            <a:off x="508000" y="3272631"/>
            <a:ext cx="8128000" cy="566738"/>
          </a:xfrm>
        </p:spPr>
        <p:txBody>
          <a:bodyPr/>
          <a:lstStyle/>
          <a:p>
            <a:pPr>
              <a:lnSpc>
                <a:spcPct val="120000"/>
              </a:lnSpc>
            </a:pPr>
            <a:r>
              <a:rPr lang="zh-CN" altLang="zh-CN" sz="2200" dirty="0"/>
              <a:t>第二节　出游前的</a:t>
            </a:r>
            <a:r>
              <a:rPr lang="zh-CN" altLang="zh-CN" sz="2200" dirty="0" smtClean="0"/>
              <a:t>准备</a:t>
            </a:r>
            <a:endParaRPr lang="zh-CN" altLang="zh-CN" sz="2200" dirty="0"/>
          </a:p>
        </p:txBody>
      </p:sp>
    </p:spTree>
    <p:extLst>
      <p:ext uri="{BB962C8B-B14F-4D97-AF65-F5344CB8AC3E}">
        <p14:creationId xmlns:p14="http://schemas.microsoft.com/office/powerpoint/2010/main" xmlns="" val="18299670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4927118"/>
          </a:xfrm>
          <a:prstGeom prst="rect">
            <a:avLst/>
          </a:prstGeom>
        </p:spPr>
        <p:txBody>
          <a:bodyPr>
            <a:spAutoFit/>
          </a:bodyPr>
          <a:lstStyle/>
          <a:p>
            <a:pPr>
              <a:lnSpc>
                <a:spcPct val="120000"/>
              </a:lnSpc>
            </a:pPr>
            <a:r>
              <a:rPr lang="zh-CN" altLang="zh-CN" sz="2200" dirty="0"/>
              <a:t>指出为应对旅游地自然环境的特殊性</a:t>
            </a:r>
            <a:r>
              <a:rPr lang="en-US" altLang="zh-CN" sz="2200" dirty="0"/>
              <a:t>,</a:t>
            </a:r>
            <a:r>
              <a:rPr lang="zh-CN" altLang="zh-CN" sz="2200" dirty="0"/>
              <a:t>他们需要携带的生活用品</a:t>
            </a:r>
            <a:r>
              <a:rPr lang="en-US" altLang="zh-CN" sz="2200" dirty="0"/>
              <a:t>,</a:t>
            </a:r>
            <a:r>
              <a:rPr lang="zh-CN" altLang="zh-CN" sz="2200" dirty="0"/>
              <a:t>并说明理由。</a:t>
            </a:r>
          </a:p>
          <a:p>
            <a:pPr>
              <a:lnSpc>
                <a:spcPct val="120000"/>
              </a:lnSpc>
            </a:pPr>
            <a:r>
              <a:rPr lang="zh-CN" altLang="zh-CN" sz="2200" dirty="0">
                <a:solidFill>
                  <a:srgbClr val="FF0000"/>
                </a:solidFill>
              </a:rPr>
              <a:t>解析</a:t>
            </a:r>
            <a:r>
              <a:rPr lang="zh-CN" altLang="zh-CN" sz="2200" dirty="0"/>
              <a:t>解答本题的关键是从图中获取信息</a:t>
            </a:r>
            <a:r>
              <a:rPr lang="en-US" altLang="zh-CN" sz="2200" dirty="0"/>
              <a:t>,</a:t>
            </a:r>
            <a:r>
              <a:rPr lang="zh-CN" altLang="zh-CN" sz="2200" dirty="0"/>
              <a:t>结合获取的有效信息</a:t>
            </a:r>
            <a:r>
              <a:rPr lang="en-US" altLang="zh-CN" sz="2200" dirty="0"/>
              <a:t>,</a:t>
            </a:r>
            <a:r>
              <a:rPr lang="zh-CN" altLang="zh-CN" sz="2200" dirty="0"/>
              <a:t>调动有关地理知识解答。根据经纬度和海拔</a:t>
            </a:r>
            <a:r>
              <a:rPr lang="en-US" altLang="zh-CN" sz="2200" dirty="0"/>
              <a:t>,</a:t>
            </a:r>
            <a:r>
              <a:rPr lang="zh-CN" altLang="zh-CN" sz="2200" dirty="0"/>
              <a:t>确定该旅游地位于青藏高原地区</a:t>
            </a:r>
            <a:r>
              <a:rPr lang="en-US" altLang="zh-CN" sz="2200" dirty="0"/>
              <a:t>,</a:t>
            </a:r>
            <a:r>
              <a:rPr lang="zh-CN" altLang="zh-CN" sz="2200" dirty="0"/>
              <a:t>其地理环境基本特点是高寒、缺氧、太阳辐射强。</a:t>
            </a:r>
          </a:p>
          <a:p>
            <a:pPr>
              <a:lnSpc>
                <a:spcPct val="120000"/>
              </a:lnSpc>
            </a:pPr>
            <a:r>
              <a:rPr lang="zh-CN" altLang="zh-CN" sz="2200" dirty="0">
                <a:solidFill>
                  <a:srgbClr val="FF0000"/>
                </a:solidFill>
              </a:rPr>
              <a:t>答案</a:t>
            </a:r>
            <a:r>
              <a:rPr lang="zh-CN" altLang="zh-CN" sz="2200" dirty="0"/>
              <a:t>海拔较高</a:t>
            </a:r>
            <a:r>
              <a:rPr lang="en-US" altLang="zh-CN" sz="2200" dirty="0"/>
              <a:t>(3 000</a:t>
            </a:r>
            <a:r>
              <a:rPr lang="zh-CN" altLang="zh-CN" sz="2200" dirty="0"/>
              <a:t>米以上</a:t>
            </a:r>
            <a:r>
              <a:rPr lang="en-US" altLang="zh-CN" sz="2200" dirty="0"/>
              <a:t>),</a:t>
            </a:r>
            <a:r>
              <a:rPr lang="zh-CN" altLang="zh-CN" sz="2200" dirty="0"/>
              <a:t>氧气含量偏低</a:t>
            </a:r>
            <a:r>
              <a:rPr lang="en-US" altLang="zh-CN" sz="2200" dirty="0"/>
              <a:t>,</a:t>
            </a:r>
            <a:r>
              <a:rPr lang="zh-CN" altLang="zh-CN" sz="2200" dirty="0"/>
              <a:t>需带氧气袋</a:t>
            </a:r>
            <a:r>
              <a:rPr lang="en-US" altLang="zh-CN" sz="2200" dirty="0"/>
              <a:t>(</a:t>
            </a:r>
            <a:r>
              <a:rPr lang="zh-CN" altLang="zh-CN" sz="2200" dirty="0"/>
              <a:t>瓶</a:t>
            </a:r>
            <a:r>
              <a:rPr lang="en-US" altLang="zh-CN" sz="2200" dirty="0"/>
              <a:t>)</a:t>
            </a:r>
            <a:r>
              <a:rPr lang="zh-CN" altLang="zh-CN" sz="2200" dirty="0"/>
              <a:t>、抗缺氧药品等</a:t>
            </a:r>
            <a:r>
              <a:rPr lang="en-US" altLang="zh-CN" sz="2200" dirty="0"/>
              <a:t>;</a:t>
            </a:r>
            <a:r>
              <a:rPr lang="zh-CN" altLang="zh-CN" sz="2200" dirty="0"/>
              <a:t>气压偏低</a:t>
            </a:r>
            <a:r>
              <a:rPr lang="en-US" altLang="zh-CN" sz="2200" dirty="0"/>
              <a:t>,</a:t>
            </a:r>
            <a:r>
              <a:rPr lang="zh-CN" altLang="zh-CN" sz="2200" dirty="0"/>
              <a:t>水的沸点低</a:t>
            </a:r>
            <a:r>
              <a:rPr lang="en-US" altLang="zh-CN" sz="2200" dirty="0"/>
              <a:t>,</a:t>
            </a:r>
            <a:r>
              <a:rPr lang="zh-CN" altLang="zh-CN" sz="2200" dirty="0"/>
              <a:t>需带高压锅等</a:t>
            </a:r>
            <a:r>
              <a:rPr lang="en-US" altLang="zh-CN" sz="2200" dirty="0"/>
              <a:t>;</a:t>
            </a:r>
            <a:r>
              <a:rPr lang="zh-CN" altLang="zh-CN" sz="2200" dirty="0"/>
              <a:t>空气较稀薄</a:t>
            </a:r>
            <a:r>
              <a:rPr lang="en-US" altLang="zh-CN" sz="2200" dirty="0"/>
              <a:t>,</a:t>
            </a:r>
            <a:r>
              <a:rPr lang="zh-CN" altLang="zh-CN" sz="2200" dirty="0"/>
              <a:t>太阳辐射强</a:t>
            </a:r>
            <a:r>
              <a:rPr lang="en-US" altLang="zh-CN" sz="2200" dirty="0"/>
              <a:t>,</a:t>
            </a:r>
            <a:r>
              <a:rPr lang="zh-CN" altLang="zh-CN" sz="2200" dirty="0"/>
              <a:t>需带防晒物品</a:t>
            </a:r>
            <a:r>
              <a:rPr lang="en-US" altLang="zh-CN" sz="2200" dirty="0"/>
              <a:t>;</a:t>
            </a:r>
            <a:r>
              <a:rPr lang="zh-CN" altLang="zh-CN" sz="2200" dirty="0"/>
              <a:t>气温偏低</a:t>
            </a:r>
            <a:r>
              <a:rPr lang="en-US" altLang="zh-CN" sz="2200" dirty="0"/>
              <a:t>,</a:t>
            </a:r>
            <a:r>
              <a:rPr lang="zh-CN" altLang="zh-CN" sz="2200" dirty="0"/>
              <a:t>昼夜温差大</a:t>
            </a:r>
            <a:r>
              <a:rPr lang="en-US" altLang="zh-CN" sz="2200" dirty="0"/>
              <a:t>,</a:t>
            </a:r>
            <a:r>
              <a:rPr lang="zh-CN" altLang="zh-CN" sz="2200" dirty="0"/>
              <a:t>需备防寒衣物</a:t>
            </a:r>
            <a:r>
              <a:rPr lang="en-US" altLang="zh-CN" sz="2200" dirty="0"/>
              <a:t>;</a:t>
            </a:r>
            <a:r>
              <a:rPr lang="zh-CN" altLang="zh-CN" sz="2200" dirty="0"/>
              <a:t>此时该区域多大风</a:t>
            </a:r>
            <a:r>
              <a:rPr lang="en-US" altLang="zh-CN" sz="2200" dirty="0"/>
              <a:t>,</a:t>
            </a:r>
            <a:r>
              <a:rPr lang="zh-CN" altLang="zh-CN" sz="2200" dirty="0"/>
              <a:t>需备防风帐篷等</a:t>
            </a:r>
          </a:p>
          <a:p>
            <a:pPr>
              <a:lnSpc>
                <a:spcPct val="120000"/>
              </a:lnSpc>
            </a:pPr>
            <a:r>
              <a:rPr lang="zh-CN" altLang="zh-CN" sz="2200" dirty="0"/>
              <a:t>拓展延伸收集旅游地信息的渠道有哪些</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收集旅游地信息是了解景观特点的必要前提</a:t>
            </a:r>
            <a:r>
              <a:rPr lang="en-US" altLang="zh-CN" sz="2200" dirty="0"/>
              <a:t>,</a:t>
            </a:r>
            <a:r>
              <a:rPr lang="zh-CN" altLang="zh-CN" sz="2200" dirty="0"/>
              <a:t>其渠道汇总如下表所示。</a:t>
            </a:r>
          </a:p>
        </p:txBody>
      </p:sp>
    </p:spTree>
    <p:extLst>
      <p:ext uri="{BB962C8B-B14F-4D97-AF65-F5344CB8AC3E}">
        <p14:creationId xmlns:p14="http://schemas.microsoft.com/office/powerpoint/2010/main" xmlns="" val="61482214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231528059"/>
              </p:ext>
            </p:extLst>
          </p:nvPr>
        </p:nvGraphicFramePr>
        <p:xfrm>
          <a:off x="508000" y="1531953"/>
          <a:ext cx="8128000" cy="3985279"/>
        </p:xfrm>
        <a:graphic>
          <a:graphicData uri="http://schemas.openxmlformats.org/presentationml/2006/ole">
            <p:oleObj spid="_x0000_s6172" name="文档" r:id="rId5" imgW="3933830" imgH="1929172" progId="Word.Document.12">
              <p:embed/>
            </p:oleObj>
          </a:graphicData>
        </a:graphic>
      </p:graphicFrame>
    </p:spTree>
    <p:extLst>
      <p:ext uri="{BB962C8B-B14F-4D97-AF65-F5344CB8AC3E}">
        <p14:creationId xmlns:p14="http://schemas.microsoft.com/office/powerpoint/2010/main" xmlns="" val="562068985"/>
      </p:ext>
    </p:extLst>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779580"/>
          </a:xfrm>
          <a:prstGeom prst="rect">
            <a:avLst/>
          </a:prstGeom>
        </p:spPr>
        <p:txBody>
          <a:bodyPr wrap="none">
            <a:spAutoFit/>
          </a:bodyPr>
          <a:lstStyle/>
          <a:p>
            <a:pPr>
              <a:lnSpc>
                <a:spcPct val="120000"/>
              </a:lnSpc>
            </a:pPr>
            <a:r>
              <a:rPr lang="zh-CN" altLang="zh-CN" sz="2200" dirty="0"/>
              <a:t>探究点二 旅游路线和出游方案的选择</a:t>
            </a:r>
          </a:p>
        </p:txBody>
      </p:sp>
      <p:graphicFrame>
        <p:nvGraphicFramePr>
          <p:cNvPr id="5" name="对象 4"/>
          <p:cNvGraphicFramePr>
            <a:graphicFrameLocks noChangeAspect="1"/>
          </p:cNvGraphicFramePr>
          <p:nvPr>
            <p:extLst>
              <p:ext uri="{D42A27DB-BD31-4B8C-83A1-F6EECF244321}">
                <p14:modId xmlns:p14="http://schemas.microsoft.com/office/powerpoint/2010/main" xmlns="" val="1765080036"/>
              </p:ext>
            </p:extLst>
          </p:nvPr>
        </p:nvGraphicFramePr>
        <p:xfrm>
          <a:off x="508000" y="1340768"/>
          <a:ext cx="8128000" cy="854163"/>
        </p:xfrm>
        <a:graphic>
          <a:graphicData uri="http://schemas.openxmlformats.org/presentationml/2006/ole">
            <p:oleObj spid="_x0000_s7196" name="文档" r:id="rId5" imgW="3836312" imgH="402466" progId="Word.Document.12">
              <p:embed/>
            </p:oleObj>
          </a:graphicData>
        </a:graphic>
      </p:graphicFrame>
      <p:sp>
        <p:nvSpPr>
          <p:cNvPr id="6" name="矩形 5"/>
          <p:cNvSpPr>
            <a:spLocks noChangeAspect="1"/>
          </p:cNvSpPr>
          <p:nvPr/>
        </p:nvSpPr>
        <p:spPr>
          <a:xfrm>
            <a:off x="508000" y="1916832"/>
            <a:ext cx="8128000" cy="4154984"/>
          </a:xfrm>
          <a:prstGeom prst="rect">
            <a:avLst/>
          </a:prstGeom>
        </p:spPr>
        <p:txBody>
          <a:bodyPr>
            <a:spAutoFit/>
          </a:bodyPr>
          <a:lstStyle/>
          <a:p>
            <a:pPr>
              <a:lnSpc>
                <a:spcPct val="120000"/>
              </a:lnSpc>
            </a:pPr>
            <a:r>
              <a:rPr lang="zh-CN" altLang="zh-CN" sz="2200" dirty="0"/>
              <a:t>随着人们的生活水平不断提高</a:t>
            </a:r>
            <a:r>
              <a:rPr lang="en-US" altLang="zh-CN" sz="2200" dirty="0"/>
              <a:t>,</a:t>
            </a:r>
            <a:r>
              <a:rPr lang="zh-CN" altLang="zh-CN" sz="2200" dirty="0"/>
              <a:t>旅游已成为提高人们生活质量的重要活动。江苏徐州有一位旅游爱好者打算</a:t>
            </a:r>
            <a:r>
              <a:rPr lang="en-US" altLang="zh-CN" sz="2200" dirty="0"/>
              <a:t>10</a:t>
            </a:r>
            <a:r>
              <a:rPr lang="zh-CN" altLang="zh-CN" sz="2200" dirty="0"/>
              <a:t>月</a:t>
            </a:r>
            <a:r>
              <a:rPr lang="en-US" altLang="zh-CN" sz="2200" dirty="0"/>
              <a:t>1</a:t>
            </a:r>
            <a:r>
              <a:rPr lang="zh-CN" altLang="zh-CN" sz="2200" dirty="0"/>
              <a:t>日早上</a:t>
            </a:r>
            <a:r>
              <a:rPr lang="en-US" altLang="zh-CN" sz="2200" dirty="0"/>
              <a:t>8</a:t>
            </a:r>
            <a:r>
              <a:rPr lang="zh-CN" altLang="zh-CN" sz="2200" dirty="0"/>
              <a:t>时之后出发</a:t>
            </a:r>
            <a:r>
              <a:rPr lang="en-US" altLang="zh-CN" sz="2200" dirty="0"/>
              <a:t>,</a:t>
            </a:r>
            <a:r>
              <a:rPr lang="zh-CN" altLang="zh-CN" sz="2200" dirty="0"/>
              <a:t>到全国一些著名景点旅游</a:t>
            </a:r>
            <a:r>
              <a:rPr lang="en-US" altLang="zh-CN" sz="2200" dirty="0"/>
              <a:t>,</a:t>
            </a:r>
            <a:r>
              <a:rPr lang="zh-CN" altLang="zh-CN" sz="2200" dirty="0"/>
              <a:t>最后回到徐州。他选择的旅游地点分别是青岛崂山、北京八达岭长城、山西祁县乔家大院、河南洛阳市龙门石窟、安徽黄山、武汉市黄鹤楼、陕西秦始皇兵马俑、江西庐山。出游前他精心进行旅游路线的设计</a:t>
            </a:r>
            <a:r>
              <a:rPr lang="en-US" altLang="zh-CN" sz="2200" dirty="0"/>
              <a:t>,</a:t>
            </a:r>
            <a:r>
              <a:rPr lang="zh-CN" altLang="zh-CN" sz="2200" dirty="0"/>
              <a:t>选择了适合自己的旅游方案</a:t>
            </a:r>
            <a:r>
              <a:rPr lang="zh-CN" altLang="zh-CN" sz="2200" dirty="0" smtClean="0"/>
              <a:t>。</a:t>
            </a:r>
            <a:endParaRPr lang="en-US" altLang="zh-CN" sz="2200" dirty="0"/>
          </a:p>
          <a:p>
            <a:pPr>
              <a:lnSpc>
                <a:spcPct val="120000"/>
              </a:lnSpc>
            </a:pPr>
            <a:r>
              <a:rPr lang="zh-CN" altLang="zh-CN" sz="2200" dirty="0" smtClean="0"/>
              <a:t>结合</a:t>
            </a:r>
            <a:r>
              <a:rPr lang="zh-CN" altLang="zh-CN" sz="2200" dirty="0"/>
              <a:t>材料探究</a:t>
            </a:r>
            <a:r>
              <a:rPr lang="en-US" altLang="zh-CN" sz="2200" dirty="0"/>
              <a:t>:</a:t>
            </a:r>
            <a:endParaRPr lang="zh-CN" altLang="zh-CN" sz="2200" dirty="0"/>
          </a:p>
          <a:p>
            <a:pPr>
              <a:lnSpc>
                <a:spcPct val="120000"/>
              </a:lnSpc>
            </a:pPr>
            <a:r>
              <a:rPr lang="en-US" altLang="zh-CN" sz="2200" dirty="0"/>
              <a:t>(1)</a:t>
            </a:r>
            <a:r>
              <a:rPr lang="zh-CN" altLang="zh-CN" sz="2200" dirty="0"/>
              <a:t>旅游路线选择的依据有哪些</a:t>
            </a:r>
            <a:r>
              <a:rPr lang="en-US" altLang="zh-CN" sz="2200" dirty="0"/>
              <a:t>?</a:t>
            </a:r>
            <a:endParaRPr lang="zh-CN" altLang="zh-CN" sz="2200" dirty="0"/>
          </a:p>
          <a:p>
            <a:pPr>
              <a:lnSpc>
                <a:spcPct val="120000"/>
              </a:lnSpc>
            </a:pPr>
            <a:endParaRPr lang="en-US" altLang="zh-CN" sz="2200" dirty="0" smtClean="0"/>
          </a:p>
        </p:txBody>
      </p:sp>
    </p:spTree>
    <p:extLst>
      <p:ext uri="{BB962C8B-B14F-4D97-AF65-F5344CB8AC3E}">
        <p14:creationId xmlns:p14="http://schemas.microsoft.com/office/powerpoint/2010/main" xmlns="" val="2353096627"/>
      </p:ext>
    </p:extLst>
  </p:cSld>
  <p:clrMapOvr>
    <a:masterClrMapping/>
  </p:clrMapOvr>
  <p:transition spd="slow">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5" name="矩形 4"/>
          <p:cNvSpPr>
            <a:spLocks noChangeAspect="1"/>
          </p:cNvSpPr>
          <p:nvPr/>
        </p:nvSpPr>
        <p:spPr>
          <a:xfrm>
            <a:off x="508000" y="1031922"/>
            <a:ext cx="8128000" cy="1676998"/>
          </a:xfrm>
          <a:prstGeom prst="rect">
            <a:avLst/>
          </a:prstGeom>
        </p:spPr>
        <p:txBody>
          <a:bodyPr>
            <a:spAutoFit/>
          </a:bodyPr>
          <a:lstStyle/>
          <a:p>
            <a:pPr>
              <a:lnSpc>
                <a:spcPct val="120000"/>
              </a:lnSpc>
            </a:pPr>
            <a:r>
              <a:rPr lang="zh-CN" altLang="zh-CN" sz="2200" dirty="0">
                <a:solidFill>
                  <a:srgbClr val="FF0000"/>
                </a:solidFill>
              </a:rPr>
              <a:t>提示</a:t>
            </a:r>
            <a:r>
              <a:rPr lang="zh-CN" altLang="zh-CN" sz="2200" dirty="0"/>
              <a:t>旅游路线的选择需要根据旅游者的旅游目的、旅游时间、旅游交通工具、旅游跨越的空间范围进行选择。普通的旅游者在选择旅游目的地、旅游路线时</a:t>
            </a:r>
            <a:r>
              <a:rPr lang="en-US" altLang="zh-CN" sz="2200" dirty="0"/>
              <a:t>,</a:t>
            </a:r>
            <a:r>
              <a:rPr lang="zh-CN" altLang="zh-CN" sz="2200" dirty="0"/>
              <a:t>有一个基本的原则就是有效性</a:t>
            </a:r>
            <a:r>
              <a:rPr lang="en-US" altLang="zh-CN" sz="2200" dirty="0"/>
              <a:t>,</a:t>
            </a:r>
            <a:r>
              <a:rPr lang="zh-CN" altLang="zh-CN" sz="2200" dirty="0"/>
              <a:t>即以最少的金钱和时间</a:t>
            </a:r>
            <a:r>
              <a:rPr lang="en-US" altLang="zh-CN" sz="2200" dirty="0"/>
              <a:t>,</a:t>
            </a:r>
            <a:r>
              <a:rPr lang="zh-CN" altLang="zh-CN" sz="2200" dirty="0"/>
              <a:t>获得最大的满足。</a:t>
            </a:r>
          </a:p>
        </p:txBody>
      </p:sp>
      <p:sp>
        <p:nvSpPr>
          <p:cNvPr id="6" name="矩形 5"/>
          <p:cNvSpPr>
            <a:spLocks noChangeAspect="1"/>
          </p:cNvSpPr>
          <p:nvPr/>
        </p:nvSpPr>
        <p:spPr>
          <a:xfrm>
            <a:off x="508000" y="2631909"/>
            <a:ext cx="8128000" cy="3708323"/>
          </a:xfrm>
          <a:prstGeom prst="rect">
            <a:avLst/>
          </a:prstGeom>
        </p:spPr>
        <p:txBody>
          <a:bodyPr>
            <a:spAutoFit/>
          </a:bodyPr>
          <a:lstStyle/>
          <a:p>
            <a:pPr>
              <a:lnSpc>
                <a:spcPct val="120000"/>
              </a:lnSpc>
            </a:pPr>
            <a:r>
              <a:rPr lang="en-US" altLang="zh-CN" sz="2200" dirty="0"/>
              <a:t>(2)</a:t>
            </a:r>
            <a:r>
              <a:rPr lang="zh-CN" altLang="zh-CN" sz="2200" dirty="0"/>
              <a:t>什么是选择旅游方案的前提</a:t>
            </a:r>
            <a:r>
              <a:rPr lang="en-US" altLang="zh-CN" sz="2200" dirty="0"/>
              <a:t>?</a:t>
            </a:r>
            <a:r>
              <a:rPr lang="zh-CN" altLang="zh-CN" sz="2200" dirty="0"/>
              <a:t>旅游方案一般有哪些类型</a:t>
            </a:r>
            <a:r>
              <a:rPr lang="en-US" altLang="zh-CN" sz="2200" dirty="0"/>
              <a:t>?</a:t>
            </a:r>
            <a:r>
              <a:rPr lang="zh-CN" altLang="zh-CN" sz="2200" dirty="0"/>
              <a:t>各有何特点</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明确出游方式是选择旅游方案的前提。一般有两种选择</a:t>
            </a:r>
            <a:r>
              <a:rPr lang="en-US" altLang="zh-CN" sz="2200" dirty="0"/>
              <a:t>:</a:t>
            </a:r>
            <a:r>
              <a:rPr lang="zh-CN" altLang="zh-CN" sz="2200" dirty="0"/>
              <a:t>自主出游和跟团出游。</a:t>
            </a:r>
          </a:p>
          <a:p>
            <a:pPr>
              <a:lnSpc>
                <a:spcPct val="120000"/>
              </a:lnSpc>
            </a:pPr>
            <a:r>
              <a:rPr lang="zh-CN" altLang="zh-CN" sz="2200" dirty="0"/>
              <a:t>自主出游最大的优点是可以自由地安排路线和时间</a:t>
            </a:r>
            <a:r>
              <a:rPr lang="en-US" altLang="zh-CN" sz="2200" dirty="0"/>
              <a:t>,</a:t>
            </a:r>
            <a:r>
              <a:rPr lang="zh-CN" altLang="zh-CN" sz="2200" dirty="0"/>
              <a:t>缺点是自己要安排沿途的交通工具和住宿、吃饭等问题。</a:t>
            </a:r>
          </a:p>
          <a:p>
            <a:pPr>
              <a:lnSpc>
                <a:spcPct val="120000"/>
              </a:lnSpc>
            </a:pPr>
            <a:r>
              <a:rPr lang="zh-CN" altLang="zh-CN" sz="2200" dirty="0"/>
              <a:t>跟团出游最大的优点是省心</a:t>
            </a:r>
            <a:r>
              <a:rPr lang="en-US" altLang="zh-CN" sz="2200" dirty="0"/>
              <a:t>,</a:t>
            </a:r>
            <a:r>
              <a:rPr lang="zh-CN" altLang="zh-CN" sz="2200" dirty="0"/>
              <a:t>旅行社安排所有的生活</a:t>
            </a:r>
            <a:r>
              <a:rPr lang="en-US" altLang="zh-CN" sz="2200" dirty="0"/>
              <a:t>,</a:t>
            </a:r>
            <a:r>
              <a:rPr lang="zh-CN" altLang="zh-CN" sz="2200" dirty="0"/>
              <a:t>缺点是线路和时间有严格的规定</a:t>
            </a:r>
            <a:r>
              <a:rPr lang="en-US" altLang="zh-CN" sz="2200" dirty="0"/>
              <a:t>,</a:t>
            </a:r>
            <a:r>
              <a:rPr lang="zh-CN" altLang="zh-CN" sz="2200" dirty="0"/>
              <a:t>关键是需要对旅行社的资质</a:t>
            </a:r>
            <a:r>
              <a:rPr lang="en-US" altLang="zh-CN" sz="2200" dirty="0"/>
              <a:t>,</a:t>
            </a:r>
            <a:r>
              <a:rPr lang="zh-CN" altLang="zh-CN" sz="2200" dirty="0"/>
              <a:t>尤其是接待能力和信誉进行认真考察。</a:t>
            </a:r>
          </a:p>
        </p:txBody>
      </p:sp>
    </p:spTree>
    <p:extLst>
      <p:ext uri="{BB962C8B-B14F-4D97-AF65-F5344CB8AC3E}">
        <p14:creationId xmlns:p14="http://schemas.microsoft.com/office/powerpoint/2010/main" xmlns="" val="340082629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591767811"/>
              </p:ext>
            </p:extLst>
          </p:nvPr>
        </p:nvGraphicFramePr>
        <p:xfrm>
          <a:off x="508000" y="990661"/>
          <a:ext cx="8128000" cy="854163"/>
        </p:xfrm>
        <a:graphic>
          <a:graphicData uri="http://schemas.openxmlformats.org/presentationml/2006/ole">
            <p:oleObj spid="_x0000_s8220" name="文档" r:id="rId5" imgW="3836312" imgH="402466" progId="Word.Document.12">
              <p:embed/>
            </p:oleObj>
          </a:graphicData>
        </a:graphic>
      </p:graphicFrame>
      <p:sp>
        <p:nvSpPr>
          <p:cNvPr id="5" name="矩形 4"/>
          <p:cNvSpPr>
            <a:spLocks noChangeAspect="1"/>
          </p:cNvSpPr>
          <p:nvPr/>
        </p:nvSpPr>
        <p:spPr>
          <a:xfrm>
            <a:off x="508000" y="1556792"/>
            <a:ext cx="8128000" cy="2895793"/>
          </a:xfrm>
          <a:prstGeom prst="rect">
            <a:avLst/>
          </a:prstGeom>
        </p:spPr>
        <p:txBody>
          <a:bodyPr>
            <a:spAutoFit/>
          </a:bodyPr>
          <a:lstStyle/>
          <a:p>
            <a:pPr>
              <a:lnSpc>
                <a:spcPct val="120000"/>
              </a:lnSpc>
            </a:pPr>
            <a:r>
              <a:rPr lang="zh-CN" altLang="zh-CN" sz="2200" dirty="0"/>
              <a:t>旅游路线的选择</a:t>
            </a:r>
          </a:p>
          <a:p>
            <a:pPr>
              <a:lnSpc>
                <a:spcPct val="120000"/>
              </a:lnSpc>
            </a:pPr>
            <a:r>
              <a:rPr lang="zh-CN" altLang="zh-CN" sz="2200" dirty="0"/>
              <a:t>普通的旅游者在选择旅游目的地、旅游路线时</a:t>
            </a:r>
            <a:r>
              <a:rPr lang="en-US" altLang="zh-CN" sz="2200" dirty="0"/>
              <a:t>,</a:t>
            </a:r>
            <a:r>
              <a:rPr lang="zh-CN" altLang="zh-CN" sz="2200" dirty="0"/>
              <a:t>有一个基本的原则</a:t>
            </a:r>
            <a:r>
              <a:rPr lang="en-US" altLang="zh-CN" sz="2200" dirty="0"/>
              <a:t>,</a:t>
            </a:r>
            <a:r>
              <a:rPr lang="zh-CN" altLang="zh-CN" sz="2200" dirty="0"/>
              <a:t>就是有效性</a:t>
            </a:r>
            <a:r>
              <a:rPr lang="en-US" altLang="zh-CN" sz="2200" dirty="0"/>
              <a:t>,</a:t>
            </a:r>
            <a:r>
              <a:rPr lang="zh-CN" altLang="zh-CN" sz="2200" dirty="0"/>
              <a:t>即以最少的金钱和时间</a:t>
            </a:r>
            <a:r>
              <a:rPr lang="en-US" altLang="zh-CN" sz="2200" dirty="0"/>
              <a:t>,</a:t>
            </a:r>
            <a:r>
              <a:rPr lang="zh-CN" altLang="zh-CN" sz="2200" dirty="0"/>
              <a:t>获得最大的满足。</a:t>
            </a:r>
          </a:p>
          <a:p>
            <a:pPr>
              <a:lnSpc>
                <a:spcPct val="120000"/>
              </a:lnSpc>
            </a:pPr>
            <a:r>
              <a:rPr lang="zh-CN" altLang="zh-CN" sz="2200" dirty="0"/>
              <a:t>旅游活动成功与否</a:t>
            </a:r>
            <a:r>
              <a:rPr lang="en-US" altLang="zh-CN" sz="2200" dirty="0"/>
              <a:t>,</a:t>
            </a:r>
            <a:r>
              <a:rPr lang="zh-CN" altLang="zh-CN" sz="2200" dirty="0"/>
              <a:t>旅游路线设计是关键之一。旅游路线的设计</a:t>
            </a:r>
            <a:r>
              <a:rPr lang="en-US" altLang="zh-CN" sz="2200" dirty="0"/>
              <a:t>,</a:t>
            </a:r>
            <a:r>
              <a:rPr lang="zh-CN" altLang="zh-CN" sz="2200" dirty="0"/>
              <a:t>包括对旅游活动中旅游景点、交通线路及相关的服务项目进行合理的空间组合和顺序安排等。旅游路线设计须符合以下要求</a:t>
            </a:r>
            <a:r>
              <a:rPr lang="en-US" altLang="zh-CN" sz="2200" dirty="0"/>
              <a:t>(</a:t>
            </a:r>
            <a:r>
              <a:rPr lang="zh-CN" altLang="zh-CN" sz="2200" dirty="0"/>
              <a:t>见下表</a:t>
            </a:r>
            <a:r>
              <a:rPr lang="en-US" altLang="zh-CN" sz="2200" dirty="0"/>
              <a:t>)</a:t>
            </a:r>
            <a:r>
              <a:rPr lang="zh-CN" altLang="zh-CN" sz="2200" dirty="0"/>
              <a:t>。</a:t>
            </a:r>
          </a:p>
        </p:txBody>
      </p:sp>
    </p:spTree>
    <p:extLst>
      <p:ext uri="{BB962C8B-B14F-4D97-AF65-F5344CB8AC3E}">
        <p14:creationId xmlns:p14="http://schemas.microsoft.com/office/powerpoint/2010/main" xmlns="" val="3020737777"/>
      </p:ext>
    </p:extLst>
  </p:cSld>
  <p:clrMapOvr>
    <a:masterClrMapping/>
  </p:clrMapOvr>
  <p:transition spd="slow">
    <p:cov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702412991"/>
              </p:ext>
            </p:extLst>
          </p:nvPr>
        </p:nvGraphicFramePr>
        <p:xfrm>
          <a:off x="1259632" y="1201737"/>
          <a:ext cx="6984776" cy="5436115"/>
        </p:xfrm>
        <a:graphic>
          <a:graphicData uri="http://schemas.openxmlformats.org/presentationml/2006/ole">
            <p:oleObj spid="_x0000_s9245" name="文档" r:id="rId5" imgW="3893887" imgH="3292444" progId="Word.Document.12">
              <p:embed/>
            </p:oleObj>
          </a:graphicData>
        </a:graphic>
      </p:graphicFrame>
    </p:spTree>
    <p:extLst>
      <p:ext uri="{BB962C8B-B14F-4D97-AF65-F5344CB8AC3E}">
        <p14:creationId xmlns:p14="http://schemas.microsoft.com/office/powerpoint/2010/main" xmlns="" val="2555560655"/>
      </p:ext>
    </p:extLst>
  </p:cSld>
  <p:clrMapOvr>
    <a:masterClrMapping/>
  </p:clrMapOvr>
  <p:transition spd="slow">
    <p:cov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7661072" cy="498598"/>
          </a:xfrm>
          <a:prstGeom prst="rect">
            <a:avLst/>
          </a:prstGeom>
        </p:spPr>
        <p:txBody>
          <a:bodyPr wrap="none">
            <a:spAutoFit/>
          </a:bodyPr>
          <a:lstStyle/>
          <a:p>
            <a:pPr>
              <a:lnSpc>
                <a:spcPct val="120000"/>
              </a:lnSpc>
            </a:pPr>
            <a:r>
              <a:rPr lang="en-US" altLang="zh-CN" sz="2200" dirty="0" smtClean="0"/>
              <a:t>                                                                                       </a:t>
            </a:r>
            <a:r>
              <a:rPr lang="zh-CN" altLang="zh-CN" sz="2200" dirty="0" smtClean="0"/>
              <a:t>续</a:t>
            </a:r>
            <a:r>
              <a:rPr lang="zh-CN" altLang="zh-CN" sz="2200" dirty="0"/>
              <a:t>表</a:t>
            </a:r>
          </a:p>
        </p:txBody>
      </p:sp>
      <p:graphicFrame>
        <p:nvGraphicFramePr>
          <p:cNvPr id="5" name="对象 4"/>
          <p:cNvGraphicFramePr>
            <a:graphicFrameLocks noChangeAspect="1"/>
          </p:cNvGraphicFramePr>
          <p:nvPr>
            <p:extLst>
              <p:ext uri="{D42A27DB-BD31-4B8C-83A1-F6EECF244321}">
                <p14:modId xmlns:p14="http://schemas.microsoft.com/office/powerpoint/2010/main" xmlns="" val="2477867831"/>
              </p:ext>
            </p:extLst>
          </p:nvPr>
        </p:nvGraphicFramePr>
        <p:xfrm>
          <a:off x="1169424" y="1603598"/>
          <a:ext cx="7219000" cy="4345682"/>
        </p:xfrm>
        <a:graphic>
          <a:graphicData uri="http://schemas.openxmlformats.org/presentationml/2006/ole">
            <p:oleObj spid="_x0000_s10269" name="文档" r:id="rId5" imgW="3893887" imgH="2389956" progId="Word.Document.12">
              <p:embed/>
            </p:oleObj>
          </a:graphicData>
        </a:graphic>
      </p:graphicFrame>
    </p:spTree>
    <p:extLst>
      <p:ext uri="{BB962C8B-B14F-4D97-AF65-F5344CB8AC3E}">
        <p14:creationId xmlns:p14="http://schemas.microsoft.com/office/powerpoint/2010/main" xmlns="" val="1844019295"/>
      </p:ext>
    </p:extLst>
  </p:cSld>
  <p:clrMapOvr>
    <a:masterClrMapping/>
  </p:clrMapOvr>
  <p:transition spd="slow">
    <p:cove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1676998"/>
          </a:xfrm>
          <a:prstGeom prst="rect">
            <a:avLst/>
          </a:prstGeom>
        </p:spPr>
        <p:txBody>
          <a:bodyPr>
            <a:spAutoFit/>
          </a:bodyPr>
          <a:lstStyle/>
          <a:p>
            <a:pPr>
              <a:lnSpc>
                <a:spcPct val="120000"/>
              </a:lnSpc>
            </a:pPr>
            <a:r>
              <a:rPr lang="zh-CN" altLang="zh-CN" sz="2200" dirty="0"/>
              <a:t>【例</a:t>
            </a:r>
            <a:r>
              <a:rPr lang="en-US" altLang="zh-CN" sz="2200" b="1" dirty="0"/>
              <a:t>2</a:t>
            </a:r>
            <a:r>
              <a:rPr lang="zh-CN" altLang="zh-CN" sz="2200" dirty="0"/>
              <a:t>】 位于亚热带季风区的某海岛是著名国际旅游目的地。岛上常住人口密集</a:t>
            </a:r>
            <a:r>
              <a:rPr lang="en-US" altLang="zh-CN" sz="2200" dirty="0"/>
              <a:t>,</a:t>
            </a:r>
            <a:r>
              <a:rPr lang="zh-CN" altLang="zh-CN" sz="2200" dirty="0"/>
              <a:t>大部分消费品需依靠岛外补给</a:t>
            </a:r>
            <a:r>
              <a:rPr lang="en-US" altLang="zh-CN" sz="2200" dirty="0"/>
              <a:t>,</a:t>
            </a:r>
            <a:r>
              <a:rPr lang="zh-CN" altLang="zh-CN" sz="2200" dirty="0"/>
              <a:t>国际交通依赖航空</a:t>
            </a:r>
            <a:r>
              <a:rPr lang="en-US" altLang="zh-CN" sz="2200" dirty="0"/>
              <a:t>,</a:t>
            </a:r>
            <a:r>
              <a:rPr lang="zh-CN" altLang="zh-CN" sz="2200" dirty="0"/>
              <a:t>游客多需提前预定行程。下图为该岛旅游景观分布示意图。读图</a:t>
            </a:r>
            <a:r>
              <a:rPr lang="en-US" altLang="zh-CN" sz="2200" dirty="0"/>
              <a:t>,</a:t>
            </a:r>
            <a:r>
              <a:rPr lang="zh-CN" altLang="zh-CN" sz="2200" dirty="0"/>
              <a:t>完成下列问题。</a:t>
            </a:r>
          </a:p>
        </p:txBody>
      </p:sp>
      <p:graphicFrame>
        <p:nvGraphicFramePr>
          <p:cNvPr id="5" name="对象 4"/>
          <p:cNvGraphicFramePr>
            <a:graphicFrameLocks noChangeAspect="1"/>
          </p:cNvGraphicFramePr>
          <p:nvPr>
            <p:extLst>
              <p:ext uri="{D42A27DB-BD31-4B8C-83A1-F6EECF244321}">
                <p14:modId xmlns:p14="http://schemas.microsoft.com/office/powerpoint/2010/main" xmlns="" val="3949366386"/>
              </p:ext>
            </p:extLst>
          </p:nvPr>
        </p:nvGraphicFramePr>
        <p:xfrm>
          <a:off x="508000" y="2616329"/>
          <a:ext cx="8128000" cy="3837007"/>
        </p:xfrm>
        <a:graphic>
          <a:graphicData uri="http://schemas.openxmlformats.org/presentationml/2006/ole">
            <p:oleObj spid="_x0000_s14363" name="文档" r:id="rId5" imgW="3836312" imgH="1811456" progId="Word.Document.12">
              <p:embed/>
            </p:oleObj>
          </a:graphicData>
        </a:graphic>
      </p:graphicFrame>
    </p:spTree>
    <p:extLst>
      <p:ext uri="{BB962C8B-B14F-4D97-AF65-F5344CB8AC3E}">
        <p14:creationId xmlns:p14="http://schemas.microsoft.com/office/powerpoint/2010/main" xmlns="" val="3890382927"/>
      </p:ext>
    </p:extLst>
  </p:cSld>
  <p:clrMapOvr>
    <a:masterClrMapping/>
  </p:clrMapOvr>
  <p:transition spd="slow">
    <p:cove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5" name="矩形 4"/>
          <p:cNvSpPr>
            <a:spLocks noChangeAspect="1"/>
          </p:cNvSpPr>
          <p:nvPr/>
        </p:nvSpPr>
        <p:spPr>
          <a:xfrm>
            <a:off x="508000" y="1047945"/>
            <a:ext cx="8128000" cy="5333383"/>
          </a:xfrm>
          <a:prstGeom prst="rect">
            <a:avLst/>
          </a:prstGeom>
        </p:spPr>
        <p:txBody>
          <a:bodyPr>
            <a:spAutoFit/>
          </a:bodyPr>
          <a:lstStyle/>
          <a:p>
            <a:pPr>
              <a:lnSpc>
                <a:spcPct val="120000"/>
              </a:lnSpc>
            </a:pPr>
            <a:r>
              <a:rPr lang="en-US" altLang="zh-CN" sz="2200" dirty="0"/>
              <a:t>(1)</a:t>
            </a:r>
            <a:r>
              <a:rPr lang="zh-CN" altLang="zh-CN" sz="2200" dirty="0"/>
              <a:t>某国际旅游团到该岛进行一日游</a:t>
            </a:r>
            <a:r>
              <a:rPr lang="en-US" altLang="zh-CN" sz="2200" dirty="0"/>
              <a:t>,</a:t>
            </a:r>
            <a:r>
              <a:rPr lang="zh-CN" altLang="zh-CN" sz="2200" dirty="0"/>
              <a:t>在线路一和线路二中选择了线路一。运用旅游地理知识</a:t>
            </a:r>
            <a:r>
              <a:rPr lang="en-US" altLang="zh-CN" sz="2200" dirty="0"/>
              <a:t>,</a:t>
            </a:r>
            <a:r>
              <a:rPr lang="zh-CN" altLang="zh-CN" sz="2200" dirty="0"/>
              <a:t>分析线路一的优势。</a:t>
            </a:r>
          </a:p>
          <a:p>
            <a:pPr>
              <a:lnSpc>
                <a:spcPct val="120000"/>
              </a:lnSpc>
            </a:pPr>
            <a:r>
              <a:rPr lang="en-US" altLang="zh-CN" sz="2200" dirty="0"/>
              <a:t>(2)</a:t>
            </a:r>
            <a:r>
              <a:rPr lang="zh-CN" altLang="zh-CN" sz="2200" dirty="0"/>
              <a:t>指出制约该岛旅游资源进一步开发的不利条件。</a:t>
            </a:r>
          </a:p>
          <a:p>
            <a:pPr>
              <a:lnSpc>
                <a:spcPct val="120000"/>
              </a:lnSpc>
            </a:pPr>
            <a:r>
              <a:rPr lang="zh-CN" altLang="zh-CN" sz="2200" dirty="0">
                <a:solidFill>
                  <a:srgbClr val="FF0000"/>
                </a:solidFill>
              </a:rPr>
              <a:t>解析</a:t>
            </a:r>
            <a:r>
              <a:rPr lang="zh-CN" altLang="zh-CN" sz="2200" dirty="0"/>
              <a:t>第</a:t>
            </a:r>
            <a:r>
              <a:rPr lang="en-US" altLang="zh-CN" sz="2200" dirty="0"/>
              <a:t>(1)</a:t>
            </a:r>
            <a:r>
              <a:rPr lang="zh-CN" altLang="zh-CN" sz="2200" dirty="0"/>
              <a:t>题</a:t>
            </a:r>
            <a:r>
              <a:rPr lang="en-US" altLang="zh-CN" sz="2200" dirty="0"/>
              <a:t>,</a:t>
            </a:r>
            <a:r>
              <a:rPr lang="zh-CN" altLang="zh-CN" sz="2200" dirty="0"/>
              <a:t>线路一旅游资源类型多样</a:t>
            </a:r>
            <a:r>
              <a:rPr lang="en-US" altLang="zh-CN" sz="2200" dirty="0"/>
              <a:t>,</a:t>
            </a:r>
            <a:r>
              <a:rPr lang="zh-CN" altLang="zh-CN" sz="2200" dirty="0"/>
              <a:t>集群状况好</a:t>
            </a:r>
            <a:r>
              <a:rPr lang="en-US" altLang="zh-CN" sz="2200" dirty="0"/>
              <a:t>,</a:t>
            </a:r>
            <a:r>
              <a:rPr lang="zh-CN" altLang="zh-CN" sz="2200" dirty="0"/>
              <a:t>旅游价值高</a:t>
            </a:r>
            <a:r>
              <a:rPr lang="en-US" altLang="zh-CN" sz="2200" dirty="0"/>
              <a:t>,</a:t>
            </a:r>
            <a:r>
              <a:rPr lang="zh-CN" altLang="zh-CN" sz="2200" dirty="0"/>
              <a:t>旅游线路短</a:t>
            </a:r>
            <a:r>
              <a:rPr lang="en-US" altLang="zh-CN" sz="2200" dirty="0"/>
              <a:t>,</a:t>
            </a:r>
            <a:r>
              <a:rPr lang="zh-CN" altLang="zh-CN" sz="2200" dirty="0"/>
              <a:t>省时省钱。第</a:t>
            </a:r>
            <a:r>
              <a:rPr lang="en-US" altLang="zh-CN" sz="2200" dirty="0"/>
              <a:t>(2)</a:t>
            </a:r>
            <a:r>
              <a:rPr lang="zh-CN" altLang="zh-CN" sz="2200" dirty="0"/>
              <a:t>题</a:t>
            </a:r>
            <a:r>
              <a:rPr lang="en-US" altLang="zh-CN" sz="2200" dirty="0"/>
              <a:t>,</a:t>
            </a:r>
            <a:r>
              <a:rPr lang="zh-CN" altLang="zh-CN" sz="2200" dirty="0"/>
              <a:t>该岛对外联系不便</a:t>
            </a:r>
            <a:r>
              <a:rPr lang="en-US" altLang="zh-CN" sz="2200" dirty="0"/>
              <a:t>,</a:t>
            </a:r>
            <a:r>
              <a:rPr lang="zh-CN" altLang="zh-CN" sz="2200" dirty="0"/>
              <a:t>交通相对落后</a:t>
            </a:r>
            <a:r>
              <a:rPr lang="en-US" altLang="zh-CN" sz="2200" dirty="0"/>
              <a:t>,</a:t>
            </a:r>
            <a:r>
              <a:rPr lang="zh-CN" altLang="zh-CN" sz="2200" dirty="0"/>
              <a:t>对外交通方式单一</a:t>
            </a:r>
            <a:r>
              <a:rPr lang="en-US" altLang="zh-CN" sz="2200" dirty="0"/>
              <a:t>,</a:t>
            </a:r>
            <a:r>
              <a:rPr lang="zh-CN" altLang="zh-CN" sz="2200" dirty="0"/>
              <a:t>距经济发达地区远</a:t>
            </a:r>
            <a:r>
              <a:rPr lang="en-US" altLang="zh-CN" sz="2200" dirty="0"/>
              <a:t>,</a:t>
            </a:r>
            <a:r>
              <a:rPr lang="zh-CN" altLang="zh-CN" sz="2200" dirty="0"/>
              <a:t>导致该岛旅游承载能力有限。</a:t>
            </a:r>
          </a:p>
          <a:p>
            <a:pPr>
              <a:lnSpc>
                <a:spcPct val="120000"/>
              </a:lnSpc>
            </a:pPr>
            <a:r>
              <a:rPr lang="zh-CN" altLang="zh-CN" sz="2200" dirty="0"/>
              <a:t>答案</a:t>
            </a:r>
            <a:r>
              <a:rPr lang="en-US" altLang="zh-CN" sz="2200" dirty="0"/>
              <a:t>(1)</a:t>
            </a:r>
            <a:r>
              <a:rPr lang="zh-CN" altLang="zh-CN" sz="2200" dirty="0"/>
              <a:t>旅游资源类型多样</a:t>
            </a:r>
            <a:r>
              <a:rPr lang="en-US" altLang="zh-CN" sz="2200" dirty="0"/>
              <a:t>;</a:t>
            </a:r>
            <a:r>
              <a:rPr lang="zh-CN" altLang="zh-CN" sz="2200" dirty="0"/>
              <a:t>景点组合好</a:t>
            </a:r>
            <a:r>
              <a:rPr lang="en-US" altLang="zh-CN" sz="2200" dirty="0"/>
              <a:t>,</a:t>
            </a:r>
            <a:r>
              <a:rPr lang="zh-CN" altLang="zh-CN" sz="2200" dirty="0"/>
              <a:t>旅游价值较高</a:t>
            </a:r>
            <a:r>
              <a:rPr lang="en-US" altLang="zh-CN" sz="2200" dirty="0"/>
              <a:t>;</a:t>
            </a:r>
            <a:r>
              <a:rPr lang="zh-CN" altLang="zh-CN" sz="2200" dirty="0"/>
              <a:t>旅游线路较短</a:t>
            </a:r>
            <a:r>
              <a:rPr lang="en-US" altLang="zh-CN" sz="2200" dirty="0"/>
              <a:t>(</a:t>
            </a:r>
            <a:r>
              <a:rPr lang="zh-CN" altLang="zh-CN" sz="2200" dirty="0"/>
              <a:t>交通用时少</a:t>
            </a:r>
            <a:r>
              <a:rPr lang="en-US" altLang="zh-CN" sz="2200" dirty="0"/>
              <a:t>,</a:t>
            </a:r>
            <a:r>
              <a:rPr lang="zh-CN" altLang="zh-CN" sz="2200" dirty="0"/>
              <a:t>游览时间相对较多</a:t>
            </a:r>
            <a:r>
              <a:rPr lang="en-US" altLang="zh-CN" sz="2200" dirty="0"/>
              <a:t>)</a:t>
            </a:r>
            <a:r>
              <a:rPr lang="zh-CN" altLang="zh-CN" sz="2200" dirty="0"/>
              <a:t>。</a:t>
            </a:r>
          </a:p>
          <a:p>
            <a:pPr>
              <a:lnSpc>
                <a:spcPct val="120000"/>
              </a:lnSpc>
            </a:pPr>
            <a:r>
              <a:rPr lang="en-US" altLang="zh-CN" sz="2200" dirty="0"/>
              <a:t>(2)</a:t>
            </a:r>
            <a:r>
              <a:rPr lang="zh-CN" altLang="zh-CN" sz="2200" dirty="0"/>
              <a:t>海岛旅游承载能力有限</a:t>
            </a:r>
            <a:r>
              <a:rPr lang="en-US" altLang="zh-CN" sz="2200" dirty="0"/>
              <a:t>;</a:t>
            </a:r>
            <a:r>
              <a:rPr lang="zh-CN" altLang="zh-CN" sz="2200" dirty="0"/>
              <a:t>对外交通方式单一。</a:t>
            </a:r>
          </a:p>
          <a:p>
            <a:pPr>
              <a:lnSpc>
                <a:spcPct val="120000"/>
              </a:lnSpc>
            </a:pPr>
            <a:r>
              <a:rPr lang="zh-CN" altLang="zh-CN" sz="2200" dirty="0"/>
              <a:t>拓展延伸怎样选择旅游目的地和旅游路线</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旅游目的地和旅游路线的选择</a:t>
            </a:r>
            <a:r>
              <a:rPr lang="en-US" altLang="zh-CN" sz="2200" dirty="0"/>
              <a:t>,</a:t>
            </a:r>
            <a:r>
              <a:rPr lang="zh-CN" altLang="zh-CN" sz="2200" dirty="0"/>
              <a:t>首先要考虑旅游者出行的目的、经济承受能力和闲暇时间</a:t>
            </a:r>
            <a:r>
              <a:rPr lang="en-US" altLang="zh-CN" sz="2200" dirty="0"/>
              <a:t>;</a:t>
            </a:r>
            <a:r>
              <a:rPr lang="zh-CN" altLang="zh-CN" sz="2200" dirty="0"/>
              <a:t>其次要根据各地区旅游景观的特色和交通状况、旅游承载能力、地区接待能力选择。</a:t>
            </a:r>
          </a:p>
        </p:txBody>
      </p:sp>
    </p:spTree>
    <p:extLst>
      <p:ext uri="{BB962C8B-B14F-4D97-AF65-F5344CB8AC3E}">
        <p14:creationId xmlns:p14="http://schemas.microsoft.com/office/powerpoint/2010/main" xmlns="" val="124031140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6" name="椭圆 5">
            <a:hlinkClick r:id="rId3" action="ppaction://hlinksldjump"/>
          </p:cNvPr>
          <p:cNvSpPr/>
          <p:nvPr/>
        </p:nvSpPr>
        <p:spPr>
          <a:xfrm>
            <a:off x="26851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7" name="椭圆 6">
            <a:hlinkClick r:id="rId4"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8" name="椭圆 7">
            <a:hlinkClick r:id="rId5"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9" name="椭圆 8">
            <a:hlinkClick r:id="rId6"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10" name="椭圆 9">
            <a:hlinkClick r:id="rId7"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11" name="椭圆 10">
            <a:hlinkClick r:id="rId8"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4" name="矩形 3"/>
          <p:cNvSpPr>
            <a:spLocks noChangeAspect="1"/>
          </p:cNvSpPr>
          <p:nvPr/>
        </p:nvSpPr>
        <p:spPr>
          <a:xfrm>
            <a:off x="508000" y="1052736"/>
            <a:ext cx="8128000" cy="2529923"/>
          </a:xfrm>
          <a:prstGeom prst="rect">
            <a:avLst/>
          </a:prstGeom>
        </p:spPr>
        <p:txBody>
          <a:bodyPr>
            <a:spAutoFit/>
          </a:bodyPr>
          <a:lstStyle/>
          <a:p>
            <a:pPr>
              <a:lnSpc>
                <a:spcPct val="120000"/>
              </a:lnSpc>
            </a:pPr>
            <a:r>
              <a:rPr lang="en-US" altLang="zh-CN" sz="2200" b="1" dirty="0"/>
              <a:t>1</a:t>
            </a:r>
            <a:r>
              <a:rPr lang="en-US" altLang="zh-CN" sz="2200" dirty="0"/>
              <a:t>.</a:t>
            </a:r>
            <a:r>
              <a:rPr lang="zh-CN" altLang="zh-CN" sz="2200" dirty="0"/>
              <a:t>暑假期间</a:t>
            </a:r>
            <a:r>
              <a:rPr lang="en-US" altLang="zh-CN" sz="2200" dirty="0"/>
              <a:t>,</a:t>
            </a:r>
            <a:r>
              <a:rPr lang="zh-CN" altLang="zh-CN" sz="2200" dirty="0"/>
              <a:t>去南方旅游必备的物品是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防寒衣物</a:t>
            </a:r>
            <a:r>
              <a:rPr lang="en-US" altLang="zh-CN" sz="2200" dirty="0"/>
              <a:t>	B.</a:t>
            </a:r>
            <a:r>
              <a:rPr lang="zh-CN" altLang="zh-CN" sz="2200" dirty="0"/>
              <a:t>防雨工具</a:t>
            </a:r>
          </a:p>
          <a:p>
            <a:pPr>
              <a:lnSpc>
                <a:spcPct val="120000"/>
              </a:lnSpc>
            </a:pPr>
            <a:r>
              <a:rPr lang="en-US" altLang="zh-CN" sz="2200" dirty="0"/>
              <a:t>C.</a:t>
            </a:r>
            <a:r>
              <a:rPr lang="zh-CN" altLang="zh-CN" sz="2200" dirty="0"/>
              <a:t>照相机</a:t>
            </a:r>
            <a:r>
              <a:rPr lang="en-US" altLang="zh-CN" sz="2200" dirty="0"/>
              <a:t>	D.</a:t>
            </a:r>
            <a:r>
              <a:rPr lang="zh-CN" altLang="zh-CN" sz="2200" dirty="0"/>
              <a:t>野外生存物品</a:t>
            </a:r>
          </a:p>
          <a:p>
            <a:pPr>
              <a:lnSpc>
                <a:spcPct val="120000"/>
              </a:lnSpc>
            </a:pPr>
            <a:r>
              <a:rPr lang="zh-CN" altLang="zh-CN" sz="2200" dirty="0">
                <a:solidFill>
                  <a:srgbClr val="FF0000"/>
                </a:solidFill>
              </a:rPr>
              <a:t>解析</a:t>
            </a:r>
            <a:r>
              <a:rPr lang="zh-CN" altLang="zh-CN" sz="2200" dirty="0"/>
              <a:t>暑假期间</a:t>
            </a:r>
            <a:r>
              <a:rPr lang="en-US" altLang="zh-CN" sz="2200" dirty="0"/>
              <a:t>,</a:t>
            </a:r>
            <a:r>
              <a:rPr lang="zh-CN" altLang="zh-CN" sz="2200" dirty="0"/>
              <a:t>我国南方已进入高温多雨季节</a:t>
            </a:r>
            <a:r>
              <a:rPr lang="en-US" altLang="zh-CN" sz="2200" dirty="0"/>
              <a:t>,</a:t>
            </a:r>
            <a:r>
              <a:rPr lang="zh-CN" altLang="zh-CN" sz="2200" dirty="0"/>
              <a:t>防雨工具是必备的旅游物品。</a:t>
            </a:r>
          </a:p>
          <a:p>
            <a:pPr>
              <a:lnSpc>
                <a:spcPct val="120000"/>
              </a:lnSpc>
            </a:pPr>
            <a:r>
              <a:rPr lang="zh-CN" altLang="zh-CN" sz="2200" dirty="0">
                <a:solidFill>
                  <a:srgbClr val="FF0000"/>
                </a:solidFill>
              </a:rPr>
              <a:t>答案</a:t>
            </a:r>
            <a:r>
              <a:rPr lang="en-US" altLang="zh-CN" sz="2200" dirty="0"/>
              <a:t>B</a:t>
            </a:r>
            <a:endParaRPr lang="zh-CN" altLang="zh-CN" sz="2200" dirty="0"/>
          </a:p>
        </p:txBody>
      </p:sp>
      <p:sp>
        <p:nvSpPr>
          <p:cNvPr id="12" name="椭圆 11">
            <a:hlinkClick r:id="rId9" action="ppaction://hlinksldjump"/>
          </p:cNvPr>
          <p:cNvSpPr/>
          <p:nvPr/>
        </p:nvSpPr>
        <p:spPr>
          <a:xfrm>
            <a:off x="4860032"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Tree>
    <p:extLst>
      <p:ext uri="{BB962C8B-B14F-4D97-AF65-F5344CB8AC3E}">
        <p14:creationId xmlns:p14="http://schemas.microsoft.com/office/powerpoint/2010/main" xmlns="" val="1799457263"/>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zh-CN"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1361029692"/>
              </p:ext>
            </p:extLst>
          </p:nvPr>
        </p:nvGraphicFramePr>
        <p:xfrm>
          <a:off x="508000" y="894303"/>
          <a:ext cx="8128000" cy="6279113"/>
        </p:xfrm>
        <a:graphic>
          <a:graphicData uri="http://schemas.openxmlformats.org/presentationml/2006/ole">
            <p:oleObj spid="_x0000_s1052" name="文档" r:id="rId3" imgW="3998243" imgH="3089051" progId="Word.Document.12">
              <p:embed/>
            </p:oleObj>
          </a:graphicData>
        </a:graphic>
      </p:graphicFrame>
    </p:spTree>
    <p:extLst>
      <p:ext uri="{BB962C8B-B14F-4D97-AF65-F5344CB8AC3E}">
        <p14:creationId xmlns:p14="http://schemas.microsoft.com/office/powerpoint/2010/main" xmlns="" val="291052179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3"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4" action="ppaction://hlinksldjump"/>
          </p:cNvPr>
          <p:cNvSpPr/>
          <p:nvPr/>
        </p:nvSpPr>
        <p:spPr>
          <a:xfrm>
            <a:off x="30520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5"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6"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7"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8"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052736"/>
            <a:ext cx="8128000" cy="3748719"/>
          </a:xfrm>
          <a:prstGeom prst="rect">
            <a:avLst/>
          </a:prstGeom>
        </p:spPr>
        <p:txBody>
          <a:bodyPr>
            <a:spAutoFit/>
          </a:bodyPr>
          <a:lstStyle/>
          <a:p>
            <a:pPr>
              <a:lnSpc>
                <a:spcPct val="120000"/>
              </a:lnSpc>
            </a:pPr>
            <a:r>
              <a:rPr lang="en-US" altLang="zh-CN" sz="2200" b="1" dirty="0"/>
              <a:t>2</a:t>
            </a:r>
            <a:r>
              <a:rPr lang="en-US" altLang="zh-CN" sz="2200" dirty="0"/>
              <a:t>.</a:t>
            </a:r>
            <a:r>
              <a:rPr lang="zh-CN" altLang="zh-CN" sz="2200" dirty="0"/>
              <a:t>外出旅游</a:t>
            </a:r>
            <a:r>
              <a:rPr lang="en-US" altLang="zh-CN" sz="2200" dirty="0"/>
              <a:t>,</a:t>
            </a:r>
            <a:r>
              <a:rPr lang="zh-CN" altLang="zh-CN" sz="2200" dirty="0"/>
              <a:t>需要了解旅游目的地的基本情况</a:t>
            </a:r>
            <a:r>
              <a:rPr lang="en-US" altLang="zh-CN" sz="2200" dirty="0"/>
              <a:t>,</a:t>
            </a:r>
            <a:r>
              <a:rPr lang="zh-CN" altLang="zh-CN" sz="2200" dirty="0"/>
              <a:t>主要包括</a:t>
            </a:r>
            <a:r>
              <a:rPr lang="en-US" altLang="zh-CN" sz="2200" dirty="0"/>
              <a:t>(</a:t>
            </a:r>
            <a:r>
              <a:rPr lang="zh-CN" altLang="zh-CN" sz="2200" dirty="0"/>
              <a:t>　　</a:t>
            </a:r>
            <a:r>
              <a:rPr lang="en-US" altLang="zh-CN" sz="2200" dirty="0"/>
              <a:t>)</a:t>
            </a:r>
            <a:endParaRPr lang="zh-CN" altLang="zh-CN" sz="2200" dirty="0"/>
          </a:p>
          <a:p>
            <a:pPr>
              <a:lnSpc>
                <a:spcPct val="120000"/>
              </a:lnSpc>
            </a:pPr>
            <a:r>
              <a:rPr lang="zh-CN" altLang="zh-CN" sz="2200" dirty="0"/>
              <a:t>①旅游景观的基本特点　②自然地理状况　③历史人文状况　④风土民情　⑤工业布局特点</a:t>
            </a:r>
          </a:p>
          <a:p>
            <a:pPr>
              <a:lnSpc>
                <a:spcPct val="120000"/>
              </a:lnSpc>
            </a:pPr>
            <a:r>
              <a:rPr lang="en-US" altLang="zh-CN" sz="2200" dirty="0"/>
              <a:t>A.</a:t>
            </a:r>
            <a:r>
              <a:rPr lang="zh-CN" altLang="zh-CN" sz="2200" dirty="0"/>
              <a:t>①②③④</a:t>
            </a:r>
            <a:r>
              <a:rPr lang="en-US" altLang="zh-CN" sz="2200" dirty="0"/>
              <a:t>	B.</a:t>
            </a:r>
            <a:r>
              <a:rPr lang="zh-CN" altLang="zh-CN" sz="2200" dirty="0"/>
              <a:t>①②④⑤</a:t>
            </a:r>
            <a:r>
              <a:rPr lang="en-US" altLang="zh-CN" sz="2200" dirty="0"/>
              <a:t>	</a:t>
            </a:r>
            <a:endParaRPr lang="zh-CN" altLang="zh-CN" sz="2200" dirty="0"/>
          </a:p>
          <a:p>
            <a:pPr>
              <a:lnSpc>
                <a:spcPct val="120000"/>
              </a:lnSpc>
            </a:pPr>
            <a:r>
              <a:rPr lang="en-US" altLang="zh-CN" sz="2200" dirty="0"/>
              <a:t>C.</a:t>
            </a:r>
            <a:r>
              <a:rPr lang="zh-CN" altLang="zh-CN" sz="2200" dirty="0"/>
              <a:t>①③④⑤</a:t>
            </a:r>
            <a:r>
              <a:rPr lang="en-US" altLang="zh-CN" sz="2200" dirty="0"/>
              <a:t>	D.</a:t>
            </a:r>
            <a:r>
              <a:rPr lang="zh-CN" altLang="zh-CN" sz="2200" dirty="0"/>
              <a:t>①②③⑤</a:t>
            </a:r>
          </a:p>
          <a:p>
            <a:pPr>
              <a:lnSpc>
                <a:spcPct val="120000"/>
              </a:lnSpc>
            </a:pPr>
            <a:r>
              <a:rPr lang="zh-CN" altLang="zh-CN" sz="2200" dirty="0">
                <a:solidFill>
                  <a:srgbClr val="FF0000"/>
                </a:solidFill>
              </a:rPr>
              <a:t>解析</a:t>
            </a:r>
            <a:r>
              <a:rPr lang="zh-CN" altLang="zh-CN" sz="2200" dirty="0"/>
              <a:t>外出旅游前需要了解旅游目的地的基本状况</a:t>
            </a:r>
            <a:r>
              <a:rPr lang="en-US" altLang="zh-CN" sz="2200" dirty="0"/>
              <a:t>,</a:t>
            </a:r>
            <a:r>
              <a:rPr lang="zh-CN" altLang="zh-CN" sz="2200" dirty="0"/>
              <a:t>主要包括旅游目的地旅游景观的基本特点、自然地理状况、历史人文状况及风土民情等。工业布局特点不属于旅游者需要考虑的因素。</a:t>
            </a:r>
          </a:p>
          <a:p>
            <a:pPr>
              <a:lnSpc>
                <a:spcPct val="120000"/>
              </a:lnSpc>
            </a:pPr>
            <a:r>
              <a:rPr lang="zh-CN" altLang="zh-CN" sz="2200" dirty="0">
                <a:solidFill>
                  <a:srgbClr val="FF0000"/>
                </a:solidFill>
              </a:rPr>
              <a:t>答案</a:t>
            </a:r>
            <a:r>
              <a:rPr lang="en-US" altLang="zh-CN" sz="2200" dirty="0"/>
              <a:t>A</a:t>
            </a:r>
            <a:endParaRPr lang="zh-CN" altLang="zh-CN" sz="2200" dirty="0"/>
          </a:p>
        </p:txBody>
      </p:sp>
      <p:sp>
        <p:nvSpPr>
          <p:cNvPr id="11" name="椭圆 10">
            <a:hlinkClick r:id="rId9" action="ppaction://hlinksldjump"/>
          </p:cNvPr>
          <p:cNvSpPr/>
          <p:nvPr/>
        </p:nvSpPr>
        <p:spPr>
          <a:xfrm>
            <a:off x="4860032"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Tree>
    <p:extLst>
      <p:ext uri="{BB962C8B-B14F-4D97-AF65-F5344CB8AC3E}">
        <p14:creationId xmlns:p14="http://schemas.microsoft.com/office/powerpoint/2010/main" xmlns="" val="2370234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3"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4"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5" action="ppaction://hlinksldjump"/>
          </p:cNvPr>
          <p:cNvSpPr/>
          <p:nvPr/>
        </p:nvSpPr>
        <p:spPr>
          <a:xfrm>
            <a:off x="34190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6"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7"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8"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052736"/>
            <a:ext cx="8128000" cy="5333383"/>
          </a:xfrm>
          <a:prstGeom prst="rect">
            <a:avLst/>
          </a:prstGeom>
        </p:spPr>
        <p:txBody>
          <a:bodyPr>
            <a:spAutoFit/>
          </a:bodyPr>
          <a:lstStyle/>
          <a:p>
            <a:pPr>
              <a:lnSpc>
                <a:spcPct val="120000"/>
              </a:lnSpc>
            </a:pPr>
            <a:r>
              <a:rPr lang="en-US" altLang="zh-CN" sz="2200" b="1" dirty="0"/>
              <a:t>3</a:t>
            </a:r>
            <a:r>
              <a:rPr lang="en-US" altLang="zh-CN" sz="2200" dirty="0"/>
              <a:t>.</a:t>
            </a:r>
            <a:r>
              <a:rPr lang="zh-CN" altLang="zh-CN" sz="2200" dirty="0"/>
              <a:t>下列关于旅游过程中人们从旅游景观中得到审美享受程度差异原因的叙述</a:t>
            </a:r>
            <a:r>
              <a:rPr lang="en-US" altLang="zh-CN" sz="2200" dirty="0"/>
              <a:t>,</a:t>
            </a:r>
            <a:r>
              <a:rPr lang="zh-CN" altLang="zh-CN" sz="2200" dirty="0"/>
              <a:t>正确的是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旅游者主观经验越丰富</a:t>
            </a:r>
            <a:r>
              <a:rPr lang="en-US" altLang="zh-CN" sz="2200" dirty="0"/>
              <a:t>,</a:t>
            </a:r>
            <a:r>
              <a:rPr lang="zh-CN" altLang="zh-CN" sz="2200" dirty="0"/>
              <a:t>获得的审美享受程度越低</a:t>
            </a:r>
          </a:p>
          <a:p>
            <a:pPr>
              <a:lnSpc>
                <a:spcPct val="120000"/>
              </a:lnSpc>
            </a:pPr>
            <a:r>
              <a:rPr lang="en-US" altLang="zh-CN" sz="2200" dirty="0"/>
              <a:t>B.</a:t>
            </a:r>
            <a:r>
              <a:rPr lang="zh-CN" altLang="zh-CN" sz="2200" dirty="0"/>
              <a:t>旅游者知识积累越丰富</a:t>
            </a:r>
            <a:r>
              <a:rPr lang="en-US" altLang="zh-CN" sz="2200" dirty="0"/>
              <a:t>,</a:t>
            </a:r>
            <a:r>
              <a:rPr lang="zh-CN" altLang="zh-CN" sz="2200" dirty="0"/>
              <a:t>获得的审美享受程度越低</a:t>
            </a:r>
          </a:p>
          <a:p>
            <a:pPr>
              <a:lnSpc>
                <a:spcPct val="120000"/>
              </a:lnSpc>
            </a:pPr>
            <a:r>
              <a:rPr lang="en-US" altLang="zh-CN" sz="2200" dirty="0"/>
              <a:t>C.</a:t>
            </a:r>
            <a:r>
              <a:rPr lang="zh-CN" altLang="zh-CN" sz="2200" dirty="0"/>
              <a:t>旅游者对旅游景观的历史文化内涵了解得越多</a:t>
            </a:r>
            <a:r>
              <a:rPr lang="en-US" altLang="zh-CN" sz="2200" dirty="0"/>
              <a:t>,</a:t>
            </a:r>
            <a:r>
              <a:rPr lang="zh-CN" altLang="zh-CN" sz="2200" dirty="0"/>
              <a:t>获得的审美享受程度越高</a:t>
            </a:r>
          </a:p>
          <a:p>
            <a:pPr>
              <a:lnSpc>
                <a:spcPct val="120000"/>
              </a:lnSpc>
            </a:pPr>
            <a:r>
              <a:rPr lang="en-US" altLang="zh-CN" sz="2200" dirty="0"/>
              <a:t>D.</a:t>
            </a:r>
            <a:r>
              <a:rPr lang="zh-CN" altLang="zh-CN" sz="2200" dirty="0"/>
              <a:t>旅游者的学历越高</a:t>
            </a:r>
            <a:r>
              <a:rPr lang="en-US" altLang="zh-CN" sz="2200" dirty="0"/>
              <a:t>,</a:t>
            </a:r>
            <a:r>
              <a:rPr lang="zh-CN" altLang="zh-CN" sz="2200" dirty="0"/>
              <a:t>获得的审美享受程度一定越高</a:t>
            </a:r>
          </a:p>
          <a:p>
            <a:pPr>
              <a:lnSpc>
                <a:spcPct val="120000"/>
              </a:lnSpc>
            </a:pPr>
            <a:r>
              <a:rPr lang="zh-CN" altLang="zh-CN" sz="2200" dirty="0">
                <a:solidFill>
                  <a:srgbClr val="FF0000"/>
                </a:solidFill>
              </a:rPr>
              <a:t>解析</a:t>
            </a:r>
            <a:r>
              <a:rPr lang="zh-CN" altLang="zh-CN" sz="2200" dirty="0"/>
              <a:t>旅游过程中人们从旅游景观中得到审美享受的程度与旅游者的主观经验、知识积累、对旅游景观历史文化内涵的了解程度呈正相关。但学历越高</a:t>
            </a:r>
            <a:r>
              <a:rPr lang="en-US" altLang="zh-CN" sz="2200" dirty="0"/>
              <a:t>,</a:t>
            </a:r>
            <a:r>
              <a:rPr lang="zh-CN" altLang="zh-CN" sz="2200" dirty="0"/>
              <a:t>获得的审美享受程度不一定越高</a:t>
            </a:r>
            <a:r>
              <a:rPr lang="en-US" altLang="zh-CN" sz="2200" dirty="0"/>
              <a:t>,</a:t>
            </a:r>
            <a:r>
              <a:rPr lang="zh-CN" altLang="zh-CN" sz="2200" dirty="0"/>
              <a:t>因为对于某一旅游资源</a:t>
            </a:r>
            <a:r>
              <a:rPr lang="en-US" altLang="zh-CN" sz="2200" dirty="0"/>
              <a:t>,</a:t>
            </a:r>
            <a:r>
              <a:rPr lang="zh-CN" altLang="zh-CN" sz="2200" dirty="0"/>
              <a:t>如果学历高的人对其不是很了解</a:t>
            </a:r>
            <a:r>
              <a:rPr lang="en-US" altLang="zh-CN" sz="2200" dirty="0"/>
              <a:t>,</a:t>
            </a:r>
            <a:r>
              <a:rPr lang="zh-CN" altLang="zh-CN" sz="2200" dirty="0"/>
              <a:t>有可能获得的审美享受程度比较低。</a:t>
            </a:r>
          </a:p>
          <a:p>
            <a:pPr>
              <a:lnSpc>
                <a:spcPct val="120000"/>
              </a:lnSpc>
            </a:pPr>
            <a:r>
              <a:rPr lang="zh-CN" altLang="zh-CN" sz="2200" dirty="0">
                <a:solidFill>
                  <a:srgbClr val="FF0000"/>
                </a:solidFill>
              </a:rPr>
              <a:t>答案</a:t>
            </a:r>
            <a:r>
              <a:rPr lang="en-US" altLang="zh-CN" sz="2200" dirty="0"/>
              <a:t>C</a:t>
            </a:r>
            <a:endParaRPr lang="zh-CN" altLang="zh-CN" sz="2200" dirty="0"/>
          </a:p>
        </p:txBody>
      </p:sp>
      <p:sp>
        <p:nvSpPr>
          <p:cNvPr id="11" name="椭圆 10">
            <a:hlinkClick r:id="rId9" action="ppaction://hlinksldjump"/>
          </p:cNvPr>
          <p:cNvSpPr/>
          <p:nvPr/>
        </p:nvSpPr>
        <p:spPr>
          <a:xfrm>
            <a:off x="4860032"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Tree>
    <p:extLst>
      <p:ext uri="{BB962C8B-B14F-4D97-AF65-F5344CB8AC3E}">
        <p14:creationId xmlns:p14="http://schemas.microsoft.com/office/powerpoint/2010/main" xmlns="" val="4067395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3"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4"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5"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6" action="ppaction://hlinksldjump"/>
          </p:cNvPr>
          <p:cNvSpPr/>
          <p:nvPr/>
        </p:nvSpPr>
        <p:spPr>
          <a:xfrm>
            <a:off x="37859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7"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8"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052736"/>
            <a:ext cx="8128000" cy="3748719"/>
          </a:xfrm>
          <a:prstGeom prst="rect">
            <a:avLst/>
          </a:prstGeom>
        </p:spPr>
        <p:txBody>
          <a:bodyPr>
            <a:spAutoFit/>
          </a:bodyPr>
          <a:lstStyle/>
          <a:p>
            <a:pPr>
              <a:lnSpc>
                <a:spcPct val="120000"/>
              </a:lnSpc>
            </a:pPr>
            <a:r>
              <a:rPr lang="en-US" altLang="zh-CN" sz="2200" b="1" dirty="0"/>
              <a:t>4</a:t>
            </a:r>
            <a:r>
              <a:rPr lang="en-US" altLang="zh-CN" sz="2200" dirty="0"/>
              <a:t>.</a:t>
            </a:r>
            <a:r>
              <a:rPr lang="zh-CN" altLang="zh-CN" sz="2200" dirty="0"/>
              <a:t>选择旅游路线不需要重点考虑的是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尽可能选择最佳路线</a:t>
            </a:r>
            <a:r>
              <a:rPr lang="en-US" altLang="zh-CN" sz="2200" dirty="0"/>
              <a:t>,</a:t>
            </a:r>
            <a:r>
              <a:rPr lang="zh-CN" altLang="zh-CN" sz="2200" dirty="0"/>
              <a:t>以缩短旅途中花费的时间</a:t>
            </a:r>
          </a:p>
          <a:p>
            <a:pPr>
              <a:lnSpc>
                <a:spcPct val="120000"/>
              </a:lnSpc>
            </a:pPr>
            <a:r>
              <a:rPr lang="en-US" altLang="zh-CN" sz="2200" dirty="0"/>
              <a:t>B.</a:t>
            </a:r>
            <a:r>
              <a:rPr lang="zh-CN" altLang="zh-CN" sz="2200" dirty="0"/>
              <a:t>尽可能避免重复路线</a:t>
            </a:r>
          </a:p>
          <a:p>
            <a:pPr>
              <a:lnSpc>
                <a:spcPct val="120000"/>
              </a:lnSpc>
            </a:pPr>
            <a:r>
              <a:rPr lang="en-US" altLang="zh-CN" sz="2200" dirty="0"/>
              <a:t>C.</a:t>
            </a:r>
            <a:r>
              <a:rPr lang="zh-CN" altLang="zh-CN" sz="2200" dirty="0"/>
              <a:t>将沿途景点划分归类</a:t>
            </a:r>
            <a:r>
              <a:rPr lang="en-US" altLang="zh-CN" sz="2200" dirty="0"/>
              <a:t>,</a:t>
            </a:r>
            <a:r>
              <a:rPr lang="zh-CN" altLang="zh-CN" sz="2200" dirty="0"/>
              <a:t>尽量穿过不同性质的旅游景点</a:t>
            </a:r>
          </a:p>
          <a:p>
            <a:pPr>
              <a:lnSpc>
                <a:spcPct val="120000"/>
              </a:lnSpc>
            </a:pPr>
            <a:r>
              <a:rPr lang="en-US" altLang="zh-CN" sz="2200" dirty="0"/>
              <a:t>D.</a:t>
            </a:r>
            <a:r>
              <a:rPr lang="zh-CN" altLang="zh-CN" sz="2200" dirty="0"/>
              <a:t>穿过尽量多的旅游景点</a:t>
            </a:r>
          </a:p>
          <a:p>
            <a:pPr>
              <a:lnSpc>
                <a:spcPct val="120000"/>
              </a:lnSpc>
            </a:pPr>
            <a:r>
              <a:rPr lang="zh-CN" altLang="zh-CN" sz="2200" dirty="0">
                <a:solidFill>
                  <a:srgbClr val="FF0000"/>
                </a:solidFill>
              </a:rPr>
              <a:t>解析</a:t>
            </a:r>
            <a:r>
              <a:rPr lang="zh-CN" altLang="zh-CN" sz="2200" dirty="0"/>
              <a:t>选择旅游路线时</a:t>
            </a:r>
            <a:r>
              <a:rPr lang="en-US" altLang="zh-CN" sz="2200" dirty="0"/>
              <a:t>,</a:t>
            </a:r>
            <a:r>
              <a:rPr lang="zh-CN" altLang="zh-CN" sz="2200" dirty="0"/>
              <a:t>尽可能选择最佳路径</a:t>
            </a:r>
            <a:r>
              <a:rPr lang="en-US" altLang="zh-CN" sz="2200" dirty="0"/>
              <a:t>,</a:t>
            </a:r>
            <a:r>
              <a:rPr lang="zh-CN" altLang="zh-CN" sz="2200" dirty="0"/>
              <a:t>以缩短旅途中花费的时间</a:t>
            </a:r>
            <a:r>
              <a:rPr lang="en-US" altLang="zh-CN" sz="2200" dirty="0"/>
              <a:t>;</a:t>
            </a:r>
            <a:r>
              <a:rPr lang="zh-CN" altLang="zh-CN" sz="2200" dirty="0"/>
              <a:t>尽可能将不同性质的旅游景点串联成环状</a:t>
            </a:r>
            <a:r>
              <a:rPr lang="en-US" altLang="zh-CN" sz="2200" dirty="0"/>
              <a:t>;</a:t>
            </a:r>
            <a:r>
              <a:rPr lang="zh-CN" altLang="zh-CN" sz="2200" dirty="0"/>
              <a:t>尽可能避免走重复线路</a:t>
            </a:r>
            <a:r>
              <a:rPr lang="en-US" altLang="zh-CN" sz="2200" dirty="0"/>
              <a:t>,</a:t>
            </a:r>
            <a:r>
              <a:rPr lang="zh-CN" altLang="zh-CN" sz="2200" dirty="0"/>
              <a:t>而不是堆砌旅游景点。</a:t>
            </a:r>
          </a:p>
          <a:p>
            <a:pPr>
              <a:lnSpc>
                <a:spcPct val="120000"/>
              </a:lnSpc>
            </a:pPr>
            <a:r>
              <a:rPr lang="zh-CN" altLang="zh-CN" sz="2200" dirty="0">
                <a:solidFill>
                  <a:srgbClr val="FF0000"/>
                </a:solidFill>
              </a:rPr>
              <a:t>答案</a:t>
            </a:r>
            <a:r>
              <a:rPr lang="en-US" altLang="zh-CN" sz="2200" dirty="0"/>
              <a:t>D</a:t>
            </a:r>
            <a:endParaRPr lang="zh-CN" altLang="zh-CN" sz="2200" dirty="0"/>
          </a:p>
        </p:txBody>
      </p:sp>
      <p:sp>
        <p:nvSpPr>
          <p:cNvPr id="11" name="椭圆 10">
            <a:hlinkClick r:id="rId9" action="ppaction://hlinksldjump"/>
          </p:cNvPr>
          <p:cNvSpPr/>
          <p:nvPr/>
        </p:nvSpPr>
        <p:spPr>
          <a:xfrm>
            <a:off x="4860032"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Tree>
    <p:extLst>
      <p:ext uri="{BB962C8B-B14F-4D97-AF65-F5344CB8AC3E}">
        <p14:creationId xmlns:p14="http://schemas.microsoft.com/office/powerpoint/2010/main" xmlns="" val="174182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3"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4"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5"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6"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7" action="ppaction://hlinksldjump"/>
          </p:cNvPr>
          <p:cNvSpPr/>
          <p:nvPr/>
        </p:nvSpPr>
        <p:spPr>
          <a:xfrm>
            <a:off x="415290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8" action="ppaction://hlinksldjump"/>
          </p:cNvPr>
          <p:cNvSpPr/>
          <p:nvPr/>
        </p:nvSpPr>
        <p:spPr>
          <a:xfrm>
            <a:off x="45198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052736"/>
            <a:ext cx="8128000" cy="3748719"/>
          </a:xfrm>
          <a:prstGeom prst="rect">
            <a:avLst/>
          </a:prstGeom>
        </p:spPr>
        <p:txBody>
          <a:bodyPr>
            <a:spAutoFit/>
          </a:bodyPr>
          <a:lstStyle/>
          <a:p>
            <a:pPr>
              <a:lnSpc>
                <a:spcPct val="120000"/>
              </a:lnSpc>
            </a:pPr>
            <a:r>
              <a:rPr lang="en-US" altLang="zh-CN" sz="2200" b="1" dirty="0"/>
              <a:t>5</a:t>
            </a:r>
            <a:r>
              <a:rPr lang="en-US" altLang="zh-CN" sz="2200" dirty="0"/>
              <a:t>.</a:t>
            </a:r>
            <a:r>
              <a:rPr lang="zh-CN" altLang="zh-CN" sz="2200" dirty="0"/>
              <a:t>下列说法错误的是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明确出游方式是选择旅游方案的前提</a:t>
            </a:r>
          </a:p>
          <a:p>
            <a:pPr>
              <a:lnSpc>
                <a:spcPct val="120000"/>
              </a:lnSpc>
            </a:pPr>
            <a:r>
              <a:rPr lang="en-US" altLang="zh-CN" sz="2200" dirty="0"/>
              <a:t>B.</a:t>
            </a:r>
            <a:r>
              <a:rPr lang="zh-CN" altLang="zh-CN" sz="2200" dirty="0"/>
              <a:t>如果参加旅行社组织的旅游团</a:t>
            </a:r>
            <a:r>
              <a:rPr lang="en-US" altLang="zh-CN" sz="2200" dirty="0"/>
              <a:t>,</a:t>
            </a:r>
            <a:r>
              <a:rPr lang="zh-CN" altLang="zh-CN" sz="2200" dirty="0"/>
              <a:t>必须根据你所确定的出游目的选择旅行社和</a:t>
            </a:r>
            <a:r>
              <a:rPr lang="en-US" altLang="zh-CN" sz="2200" dirty="0"/>
              <a:t>“</a:t>
            </a:r>
            <a:r>
              <a:rPr lang="zh-CN" altLang="zh-CN" sz="2200" dirty="0"/>
              <a:t>游览路线</a:t>
            </a:r>
            <a:r>
              <a:rPr lang="en-US" altLang="zh-CN" sz="2200" dirty="0"/>
              <a:t>”</a:t>
            </a:r>
            <a:endParaRPr lang="zh-CN" altLang="zh-CN" sz="2200" dirty="0"/>
          </a:p>
          <a:p>
            <a:pPr>
              <a:lnSpc>
                <a:spcPct val="120000"/>
              </a:lnSpc>
            </a:pPr>
            <a:r>
              <a:rPr lang="en-US" altLang="zh-CN" sz="2200" dirty="0"/>
              <a:t>C.</a:t>
            </a:r>
            <a:r>
              <a:rPr lang="zh-CN" altLang="zh-CN" sz="2200" dirty="0"/>
              <a:t>无论选取何种跟团方式</a:t>
            </a:r>
            <a:r>
              <a:rPr lang="en-US" altLang="zh-CN" sz="2200" dirty="0"/>
              <a:t>,</a:t>
            </a:r>
            <a:r>
              <a:rPr lang="zh-CN" altLang="zh-CN" sz="2200" dirty="0"/>
              <a:t>需要认真考察旅行社的资质</a:t>
            </a:r>
            <a:r>
              <a:rPr lang="en-US" altLang="zh-CN" sz="2200" dirty="0"/>
              <a:t>,</a:t>
            </a:r>
            <a:r>
              <a:rPr lang="zh-CN" altLang="zh-CN" sz="2200" dirty="0"/>
              <a:t>尤其是接待能力和信誉</a:t>
            </a:r>
          </a:p>
          <a:p>
            <a:pPr>
              <a:lnSpc>
                <a:spcPct val="120000"/>
              </a:lnSpc>
            </a:pPr>
            <a:r>
              <a:rPr lang="en-US" altLang="zh-CN" sz="2200" dirty="0"/>
              <a:t>D.</a:t>
            </a:r>
            <a:r>
              <a:rPr lang="zh-CN" altLang="zh-CN" sz="2200" dirty="0"/>
              <a:t>旅游者必须选择跟团出游这种方式</a:t>
            </a:r>
          </a:p>
          <a:p>
            <a:pPr>
              <a:lnSpc>
                <a:spcPct val="120000"/>
              </a:lnSpc>
            </a:pPr>
            <a:r>
              <a:rPr lang="zh-CN" altLang="zh-CN" sz="2200" dirty="0">
                <a:solidFill>
                  <a:srgbClr val="FF0000"/>
                </a:solidFill>
              </a:rPr>
              <a:t>解析</a:t>
            </a:r>
            <a:r>
              <a:rPr lang="zh-CN" altLang="zh-CN" sz="2200" dirty="0"/>
              <a:t>旅游者可以跟团出游</a:t>
            </a:r>
            <a:r>
              <a:rPr lang="en-US" altLang="zh-CN" sz="2200" dirty="0"/>
              <a:t>,</a:t>
            </a:r>
            <a:r>
              <a:rPr lang="zh-CN" altLang="zh-CN" sz="2200" dirty="0"/>
              <a:t>也可以自主出游。</a:t>
            </a:r>
          </a:p>
          <a:p>
            <a:pPr>
              <a:lnSpc>
                <a:spcPct val="120000"/>
              </a:lnSpc>
            </a:pPr>
            <a:r>
              <a:rPr lang="zh-CN" altLang="zh-CN" sz="2200" dirty="0">
                <a:solidFill>
                  <a:srgbClr val="FF0000"/>
                </a:solidFill>
              </a:rPr>
              <a:t>答案</a:t>
            </a:r>
            <a:r>
              <a:rPr lang="en-US" altLang="zh-CN" sz="2200" dirty="0"/>
              <a:t>D</a:t>
            </a:r>
            <a:endParaRPr lang="zh-CN" altLang="zh-CN" sz="2200" dirty="0"/>
          </a:p>
        </p:txBody>
      </p:sp>
      <p:sp>
        <p:nvSpPr>
          <p:cNvPr id="11" name="椭圆 10">
            <a:hlinkClick r:id="rId9" action="ppaction://hlinksldjump"/>
          </p:cNvPr>
          <p:cNvSpPr/>
          <p:nvPr/>
        </p:nvSpPr>
        <p:spPr>
          <a:xfrm>
            <a:off x="4860032"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Tree>
    <p:extLst>
      <p:ext uri="{BB962C8B-B14F-4D97-AF65-F5344CB8AC3E}">
        <p14:creationId xmlns:p14="http://schemas.microsoft.com/office/powerpoint/2010/main" xmlns="" val="3283538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4"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5"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6"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7"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8"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9" action="ppaction://hlinksldjump"/>
          </p:cNvPr>
          <p:cNvSpPr/>
          <p:nvPr/>
        </p:nvSpPr>
        <p:spPr>
          <a:xfrm>
            <a:off x="45198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052736"/>
            <a:ext cx="8128000" cy="1676998"/>
          </a:xfrm>
          <a:prstGeom prst="rect">
            <a:avLst/>
          </a:prstGeom>
        </p:spPr>
        <p:txBody>
          <a:bodyPr>
            <a:spAutoFit/>
          </a:bodyPr>
          <a:lstStyle/>
          <a:p>
            <a:pPr>
              <a:lnSpc>
                <a:spcPct val="120000"/>
              </a:lnSpc>
            </a:pPr>
            <a:r>
              <a:rPr lang="en-US" altLang="zh-CN" sz="2200" b="1" dirty="0"/>
              <a:t>6</a:t>
            </a:r>
            <a:r>
              <a:rPr lang="en-US" altLang="zh-CN" sz="2200" dirty="0"/>
              <a:t>.</a:t>
            </a:r>
            <a:r>
              <a:rPr lang="zh-CN" altLang="zh-CN" sz="2200" dirty="0"/>
              <a:t>据山东省旅游局消息</a:t>
            </a:r>
            <a:r>
              <a:rPr lang="en-US" altLang="zh-CN" sz="2200" dirty="0"/>
              <a:t>,2016</a:t>
            </a:r>
            <a:r>
              <a:rPr lang="zh-CN" altLang="zh-CN" sz="2200" dirty="0"/>
              <a:t>年</a:t>
            </a:r>
            <a:r>
              <a:rPr lang="en-US" altLang="zh-CN" sz="2200" dirty="0"/>
              <a:t>1—5</a:t>
            </a:r>
            <a:r>
              <a:rPr lang="zh-CN" altLang="zh-CN" sz="2200" dirty="0"/>
              <a:t>月份</a:t>
            </a:r>
            <a:r>
              <a:rPr lang="en-US" altLang="zh-CN" sz="2200" dirty="0"/>
              <a:t>,</a:t>
            </a:r>
            <a:r>
              <a:rPr lang="zh-CN" altLang="zh-CN" sz="2200" dirty="0"/>
              <a:t>泰安市泰山区共接待国内外游客</a:t>
            </a:r>
            <a:r>
              <a:rPr lang="en-US" altLang="zh-CN" sz="2200" dirty="0"/>
              <a:t>757</a:t>
            </a:r>
            <a:r>
              <a:rPr lang="zh-CN" altLang="zh-CN" sz="2200" dirty="0"/>
              <a:t>万人次</a:t>
            </a:r>
            <a:r>
              <a:rPr lang="en-US" altLang="zh-CN" sz="2200" dirty="0"/>
              <a:t>,</a:t>
            </a:r>
            <a:r>
              <a:rPr lang="zh-CN" altLang="zh-CN" sz="2200" dirty="0"/>
              <a:t>实现旅游收入</a:t>
            </a:r>
            <a:r>
              <a:rPr lang="en-US" altLang="zh-CN" sz="2200" dirty="0"/>
              <a:t>40.61</a:t>
            </a:r>
            <a:r>
              <a:rPr lang="zh-CN" altLang="zh-CN" sz="2200" dirty="0"/>
              <a:t>亿元。数据显示了今年泰安市泰山区的旅游经济呈现出蓬勃发展之势。下图是泰山所在区域分布示意图。读图</a:t>
            </a:r>
            <a:r>
              <a:rPr lang="en-US" altLang="zh-CN" sz="2200" dirty="0"/>
              <a:t>,</a:t>
            </a:r>
            <a:r>
              <a:rPr lang="zh-CN" altLang="zh-CN" sz="2200" dirty="0"/>
              <a:t>完成下列问题。</a:t>
            </a:r>
          </a:p>
        </p:txBody>
      </p:sp>
      <p:sp>
        <p:nvSpPr>
          <p:cNvPr id="11"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Rectangle 3"/>
          <p:cNvSpPr>
            <a:spLocks noChangeArrowheads="1"/>
          </p:cNvSpPr>
          <p:nvPr/>
        </p:nvSpPr>
        <p:spPr bwMode="auto">
          <a:xfrm>
            <a:off x="0" y="1685925"/>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1028700" algn="l"/>
                <a:tab pos="1851025" algn="l"/>
                <a:tab pos="2538413" algn="l"/>
                <a:tab pos="3222625" algn="l"/>
              </a:tabLst>
            </a:pPr>
            <a:endParaRPr kumimoji="0" lang="zh-CN" altLang="zh-CN" sz="1800" b="0" i="0" u="none" strike="noStrike" cap="none" normalizeH="0" baseline="0" smtClean="0">
              <a:ln>
                <a:noFill/>
              </a:ln>
              <a:solidFill>
                <a:schemeClr val="tx1"/>
              </a:solidFill>
              <a:effectLst/>
              <a:latin typeface="Arial" pitchFamily="34" charset="0"/>
              <a:ea typeface="宋体" pitchFamily="2" charset="-122"/>
            </a:endParaRPr>
          </a:p>
        </p:txBody>
      </p:sp>
      <p:graphicFrame>
        <p:nvGraphicFramePr>
          <p:cNvPr id="15" name="对象 14"/>
          <p:cNvGraphicFramePr>
            <a:graphicFrameLocks noChangeAspect="1"/>
          </p:cNvGraphicFramePr>
          <p:nvPr>
            <p:extLst>
              <p:ext uri="{D42A27DB-BD31-4B8C-83A1-F6EECF244321}">
                <p14:modId xmlns:p14="http://schemas.microsoft.com/office/powerpoint/2010/main" xmlns="" val="3415013343"/>
              </p:ext>
            </p:extLst>
          </p:nvPr>
        </p:nvGraphicFramePr>
        <p:xfrm>
          <a:off x="508000" y="2827385"/>
          <a:ext cx="8128000" cy="3409927"/>
        </p:xfrm>
        <a:graphic>
          <a:graphicData uri="http://schemas.openxmlformats.org/presentationml/2006/ole">
            <p:oleObj spid="_x0000_s11294" name="文档" r:id="rId10" imgW="3836312" imgH="1610223" progId="Word.Document.12">
              <p:embed/>
            </p:oleObj>
          </a:graphicData>
        </a:graphic>
      </p:graphicFrame>
      <p:sp>
        <p:nvSpPr>
          <p:cNvPr id="17" name="椭圆 16">
            <a:hlinkClick r:id="rId11" action="ppaction://hlinksldjump"/>
          </p:cNvPr>
          <p:cNvSpPr/>
          <p:nvPr/>
        </p:nvSpPr>
        <p:spPr>
          <a:xfrm>
            <a:off x="4860032"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Tree>
    <p:extLst>
      <p:ext uri="{BB962C8B-B14F-4D97-AF65-F5344CB8AC3E}">
        <p14:creationId xmlns:p14="http://schemas.microsoft.com/office/powerpoint/2010/main" xmlns="" val="269667806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3"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4"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5"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6"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7"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8" action="ppaction://hlinksldjump"/>
          </p:cNvPr>
          <p:cNvSpPr/>
          <p:nvPr/>
        </p:nvSpPr>
        <p:spPr>
          <a:xfrm>
            <a:off x="45198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052736"/>
            <a:ext cx="8128000" cy="4927118"/>
          </a:xfrm>
          <a:prstGeom prst="rect">
            <a:avLst/>
          </a:prstGeom>
        </p:spPr>
        <p:txBody>
          <a:bodyPr>
            <a:spAutoFit/>
          </a:bodyPr>
          <a:lstStyle/>
          <a:p>
            <a:pPr>
              <a:lnSpc>
                <a:spcPct val="120000"/>
              </a:lnSpc>
            </a:pPr>
            <a:r>
              <a:rPr lang="en-US" altLang="zh-CN" sz="2200" dirty="0"/>
              <a:t>(1)</a:t>
            </a:r>
            <a:r>
              <a:rPr lang="zh-CN" altLang="zh-CN" sz="2200" dirty="0"/>
              <a:t>有一批广州游客想乘火车前往泰山游览</a:t>
            </a:r>
            <a:r>
              <a:rPr lang="en-US" altLang="zh-CN" sz="2200" dirty="0"/>
              <a:t>,</a:t>
            </a:r>
            <a:r>
              <a:rPr lang="zh-CN" altLang="zh-CN" sz="2200" dirty="0"/>
              <a:t>请你帮他们设计一下最佳路线。</a:t>
            </a:r>
          </a:p>
          <a:p>
            <a:pPr>
              <a:lnSpc>
                <a:spcPct val="120000"/>
              </a:lnSpc>
            </a:pPr>
            <a:r>
              <a:rPr lang="en-US" altLang="zh-CN" sz="2200" dirty="0"/>
              <a:t>(2)</a:t>
            </a:r>
            <a:r>
              <a:rPr lang="zh-CN" altLang="zh-CN" sz="2200" dirty="0"/>
              <a:t>欣赏著名的泰山云海在什么季节和天气状况下最佳</a:t>
            </a:r>
            <a:r>
              <a:rPr lang="en-US" altLang="zh-CN" sz="2200" dirty="0"/>
              <a:t>?</a:t>
            </a:r>
            <a:r>
              <a:rPr lang="zh-CN" altLang="zh-CN" sz="2200" dirty="0"/>
              <a:t>泰山有著名的</a:t>
            </a:r>
            <a:r>
              <a:rPr lang="en-US" altLang="zh-CN" sz="2200" dirty="0"/>
              <a:t>“</a:t>
            </a:r>
            <a:r>
              <a:rPr lang="zh-CN" altLang="zh-CN" sz="2200" dirty="0"/>
              <a:t>扇子崖</a:t>
            </a:r>
            <a:r>
              <a:rPr lang="en-US" altLang="zh-CN" sz="2200" dirty="0"/>
              <a:t>”,</a:t>
            </a:r>
            <a:r>
              <a:rPr lang="zh-CN" altLang="zh-CN" sz="2200" dirty="0"/>
              <a:t>你认为应如何欣赏这一胜景</a:t>
            </a:r>
            <a:r>
              <a:rPr lang="en-US" altLang="zh-CN" sz="2200" dirty="0"/>
              <a:t>?</a:t>
            </a:r>
            <a:endParaRPr lang="zh-CN" altLang="zh-CN" sz="2200" dirty="0"/>
          </a:p>
          <a:p>
            <a:pPr>
              <a:lnSpc>
                <a:spcPct val="120000"/>
              </a:lnSpc>
            </a:pPr>
            <a:r>
              <a:rPr lang="en-US" altLang="zh-CN" sz="2200" dirty="0"/>
              <a:t>(3)</a:t>
            </a:r>
            <a:r>
              <a:rPr lang="zh-CN" altLang="zh-CN" sz="2200" dirty="0"/>
              <a:t>暑假到泰山游览需准备的物品中不合理的是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太阳帽</a:t>
            </a:r>
            <a:r>
              <a:rPr lang="en-US" altLang="zh-CN" sz="2200" dirty="0"/>
              <a:t>	B.</a:t>
            </a:r>
            <a:r>
              <a:rPr lang="zh-CN" altLang="zh-CN" sz="2200" dirty="0"/>
              <a:t>雨伞</a:t>
            </a:r>
            <a:r>
              <a:rPr lang="en-US" altLang="zh-CN" sz="2200" dirty="0"/>
              <a:t>	</a:t>
            </a:r>
            <a:endParaRPr lang="zh-CN" altLang="zh-CN" sz="2200" dirty="0"/>
          </a:p>
          <a:p>
            <a:pPr>
              <a:lnSpc>
                <a:spcPct val="120000"/>
              </a:lnSpc>
            </a:pPr>
            <a:r>
              <a:rPr lang="en-US" altLang="zh-CN" sz="2200" dirty="0"/>
              <a:t>C.</a:t>
            </a:r>
            <a:r>
              <a:rPr lang="zh-CN" altLang="zh-CN" sz="2200" dirty="0"/>
              <a:t>药品</a:t>
            </a:r>
            <a:r>
              <a:rPr lang="en-US" altLang="zh-CN" sz="2200" dirty="0"/>
              <a:t>	D.</a:t>
            </a:r>
            <a:r>
              <a:rPr lang="zh-CN" altLang="zh-CN" sz="2200" dirty="0"/>
              <a:t>旅游路线图</a:t>
            </a:r>
          </a:p>
          <a:p>
            <a:pPr>
              <a:lnSpc>
                <a:spcPct val="120000"/>
              </a:lnSpc>
            </a:pPr>
            <a:r>
              <a:rPr lang="en-US" altLang="zh-CN" sz="2200" dirty="0"/>
              <a:t>(4)</a:t>
            </a:r>
            <a:r>
              <a:rPr lang="zh-CN" altLang="zh-CN" sz="2200" dirty="0"/>
              <a:t>要了解泰山景观的文化内涵</a:t>
            </a:r>
            <a:r>
              <a:rPr lang="en-US" altLang="zh-CN" sz="2200" dirty="0"/>
              <a:t>,</a:t>
            </a:r>
            <a:r>
              <a:rPr lang="zh-CN" altLang="zh-CN" sz="2200" dirty="0"/>
              <a:t>需要联系的古典文化是</a:t>
            </a:r>
            <a:r>
              <a:rPr lang="en-US" altLang="zh-CN" sz="2200" dirty="0"/>
              <a:t>(</a:t>
            </a:r>
            <a:r>
              <a:rPr lang="zh-CN" altLang="zh-CN" sz="2200" dirty="0"/>
              <a:t>　　</a:t>
            </a:r>
            <a:r>
              <a:rPr lang="en-US" altLang="zh-CN" sz="2200" dirty="0"/>
              <a:t>)</a:t>
            </a:r>
            <a:endParaRPr lang="zh-CN" altLang="zh-CN" sz="2200" dirty="0"/>
          </a:p>
          <a:p>
            <a:pPr>
              <a:lnSpc>
                <a:spcPct val="120000"/>
              </a:lnSpc>
            </a:pPr>
            <a:r>
              <a:rPr lang="en-US" altLang="zh-CN" sz="2200" dirty="0"/>
              <a:t>A.</a:t>
            </a:r>
            <a:r>
              <a:rPr lang="zh-CN" altLang="zh-CN" sz="2200" dirty="0"/>
              <a:t>江山如画</a:t>
            </a:r>
            <a:r>
              <a:rPr lang="en-US" altLang="zh-CN" sz="2200" dirty="0"/>
              <a:t>,</a:t>
            </a:r>
            <a:r>
              <a:rPr lang="zh-CN" altLang="zh-CN" sz="2200" dirty="0"/>
              <a:t>一时多少豪杰</a:t>
            </a:r>
          </a:p>
          <a:p>
            <a:pPr>
              <a:lnSpc>
                <a:spcPct val="120000"/>
              </a:lnSpc>
            </a:pPr>
            <a:r>
              <a:rPr lang="en-US" altLang="zh-CN" sz="2200" dirty="0"/>
              <a:t>B.</a:t>
            </a:r>
            <a:r>
              <a:rPr lang="zh-CN" altLang="zh-CN" sz="2200" dirty="0"/>
              <a:t>会当凌绝顶</a:t>
            </a:r>
            <a:r>
              <a:rPr lang="en-US" altLang="zh-CN" sz="2200" dirty="0"/>
              <a:t>,</a:t>
            </a:r>
            <a:r>
              <a:rPr lang="zh-CN" altLang="zh-CN" sz="2200" dirty="0"/>
              <a:t>一览众山小</a:t>
            </a:r>
          </a:p>
          <a:p>
            <a:pPr>
              <a:lnSpc>
                <a:spcPct val="120000"/>
              </a:lnSpc>
            </a:pPr>
            <a:r>
              <a:rPr lang="en-US" altLang="zh-CN" sz="2200" dirty="0"/>
              <a:t>C.</a:t>
            </a:r>
            <a:r>
              <a:rPr lang="zh-CN" altLang="zh-CN" sz="2200" dirty="0"/>
              <a:t>深山藏古寺</a:t>
            </a:r>
          </a:p>
          <a:p>
            <a:pPr>
              <a:lnSpc>
                <a:spcPct val="120000"/>
              </a:lnSpc>
            </a:pPr>
            <a:r>
              <a:rPr lang="en-US" altLang="zh-CN" sz="2200" dirty="0"/>
              <a:t>D.</a:t>
            </a:r>
            <a:r>
              <a:rPr lang="zh-CN" altLang="zh-CN" sz="2200" dirty="0"/>
              <a:t>相看两不厌</a:t>
            </a:r>
            <a:r>
              <a:rPr lang="en-US" altLang="zh-CN" sz="2200" dirty="0"/>
              <a:t>,</a:t>
            </a:r>
            <a:r>
              <a:rPr lang="zh-CN" altLang="zh-CN" sz="2200" dirty="0"/>
              <a:t>唯有敬亭山</a:t>
            </a:r>
          </a:p>
        </p:txBody>
      </p:sp>
      <p:sp>
        <p:nvSpPr>
          <p:cNvPr id="11" name="椭圆 10">
            <a:hlinkClick r:id="rId9" action="ppaction://hlinksldjump"/>
          </p:cNvPr>
          <p:cNvSpPr/>
          <p:nvPr/>
        </p:nvSpPr>
        <p:spPr>
          <a:xfrm>
            <a:off x="4860032"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Tree>
    <p:extLst>
      <p:ext uri="{BB962C8B-B14F-4D97-AF65-F5344CB8AC3E}">
        <p14:creationId xmlns:p14="http://schemas.microsoft.com/office/powerpoint/2010/main" xmlns="" val="89463380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3"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4"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5"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6"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7"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8" action="ppaction://hlinksldjump"/>
          </p:cNvPr>
          <p:cNvSpPr/>
          <p:nvPr/>
        </p:nvSpPr>
        <p:spPr>
          <a:xfrm>
            <a:off x="4519853"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0" name="矩形 9"/>
          <p:cNvSpPr>
            <a:spLocks noChangeAspect="1"/>
          </p:cNvSpPr>
          <p:nvPr/>
        </p:nvSpPr>
        <p:spPr>
          <a:xfrm>
            <a:off x="508000" y="1052736"/>
            <a:ext cx="8128000" cy="3342453"/>
          </a:xfrm>
          <a:prstGeom prst="rect">
            <a:avLst/>
          </a:prstGeom>
        </p:spPr>
        <p:txBody>
          <a:bodyPr>
            <a:spAutoFit/>
          </a:bodyPr>
          <a:lstStyle/>
          <a:p>
            <a:pPr>
              <a:lnSpc>
                <a:spcPct val="120000"/>
              </a:lnSpc>
            </a:pPr>
            <a:r>
              <a:rPr lang="zh-CN" altLang="zh-CN" sz="2200" dirty="0">
                <a:solidFill>
                  <a:srgbClr val="FF0000"/>
                </a:solidFill>
              </a:rPr>
              <a:t>解析</a:t>
            </a:r>
            <a:r>
              <a:rPr lang="zh-CN" altLang="zh-CN" sz="2200" dirty="0"/>
              <a:t>第</a:t>
            </a:r>
            <a:r>
              <a:rPr lang="en-US" altLang="zh-CN" sz="2200" dirty="0"/>
              <a:t>(1)</a:t>
            </a:r>
            <a:r>
              <a:rPr lang="zh-CN" altLang="zh-CN" sz="2200" dirty="0"/>
              <a:t>题</a:t>
            </a:r>
            <a:r>
              <a:rPr lang="en-US" altLang="zh-CN" sz="2200" dirty="0"/>
              <a:t>,</a:t>
            </a:r>
            <a:r>
              <a:rPr lang="zh-CN" altLang="zh-CN" sz="2200" dirty="0"/>
              <a:t>旅游路线根据经过山东省的铁路线来设计。第</a:t>
            </a:r>
            <a:r>
              <a:rPr lang="en-US" altLang="zh-CN" sz="2200" dirty="0"/>
              <a:t>(2)</a:t>
            </a:r>
            <a:r>
              <a:rPr lang="zh-CN" altLang="zh-CN" sz="2200" dirty="0"/>
              <a:t>题</a:t>
            </a:r>
            <a:r>
              <a:rPr lang="en-US" altLang="zh-CN" sz="2200" dirty="0"/>
              <a:t>,</a:t>
            </a:r>
            <a:r>
              <a:rPr lang="zh-CN" altLang="zh-CN" sz="2200" dirty="0"/>
              <a:t>可结合旅游景观欣赏的有关知识</a:t>
            </a:r>
            <a:r>
              <a:rPr lang="en-US" altLang="zh-CN" sz="2200" dirty="0"/>
              <a:t>,</a:t>
            </a:r>
            <a:r>
              <a:rPr lang="zh-CN" altLang="zh-CN" sz="2200" dirty="0"/>
              <a:t>如观赏时机、观赏位置的选择等进行作答。第</a:t>
            </a:r>
            <a:r>
              <a:rPr lang="en-US" altLang="zh-CN" sz="2200" dirty="0"/>
              <a:t>(3)</a:t>
            </a:r>
            <a:r>
              <a:rPr lang="zh-CN" altLang="zh-CN" sz="2200" dirty="0"/>
              <a:t>题</a:t>
            </a:r>
            <a:r>
              <a:rPr lang="en-US" altLang="zh-CN" sz="2200" dirty="0"/>
              <a:t>,</a:t>
            </a:r>
            <a:r>
              <a:rPr lang="zh-CN" altLang="zh-CN" sz="2200" dirty="0"/>
              <a:t>山上下雨时风力往往较大</a:t>
            </a:r>
            <a:r>
              <a:rPr lang="en-US" altLang="zh-CN" sz="2200" dirty="0"/>
              <a:t>,</a:t>
            </a:r>
            <a:r>
              <a:rPr lang="zh-CN" altLang="zh-CN" sz="2200" dirty="0"/>
              <a:t>携带雨伞容易连人带伞一起吹跑</a:t>
            </a:r>
            <a:r>
              <a:rPr lang="en-US" altLang="zh-CN" sz="2200" dirty="0"/>
              <a:t>,</a:t>
            </a:r>
            <a:r>
              <a:rPr lang="zh-CN" altLang="zh-CN" sz="2200" dirty="0"/>
              <a:t>也易遭遇雷击</a:t>
            </a:r>
            <a:r>
              <a:rPr lang="en-US" altLang="zh-CN" sz="2200" dirty="0"/>
              <a:t>,</a:t>
            </a:r>
            <a:r>
              <a:rPr lang="zh-CN" altLang="zh-CN" sz="2200" dirty="0"/>
              <a:t>应当携带雨衣。第</a:t>
            </a:r>
            <a:r>
              <a:rPr lang="en-US" altLang="zh-CN" sz="2200" dirty="0"/>
              <a:t>(4)</a:t>
            </a:r>
            <a:r>
              <a:rPr lang="zh-CN" altLang="zh-CN" sz="2200" dirty="0"/>
              <a:t>题</a:t>
            </a:r>
            <a:r>
              <a:rPr lang="en-US" altLang="zh-CN" sz="2200" dirty="0"/>
              <a:t>,</a:t>
            </a:r>
            <a:r>
              <a:rPr lang="zh-CN" altLang="zh-CN" sz="2200" dirty="0"/>
              <a:t>了解泰山景观的文化内涵</a:t>
            </a:r>
            <a:r>
              <a:rPr lang="en-US" altLang="zh-CN" sz="2200" dirty="0"/>
              <a:t>,</a:t>
            </a:r>
            <a:r>
              <a:rPr lang="zh-CN" altLang="zh-CN" sz="2200" dirty="0"/>
              <a:t>需要联系杜甫</a:t>
            </a:r>
            <a:r>
              <a:rPr lang="en-US" altLang="zh-CN" sz="2200" dirty="0"/>
              <a:t>“</a:t>
            </a:r>
            <a:r>
              <a:rPr lang="zh-CN" altLang="zh-CN" sz="2200" dirty="0"/>
              <a:t>会当凌绝顶</a:t>
            </a:r>
            <a:r>
              <a:rPr lang="en-US" altLang="zh-CN" sz="2200" dirty="0"/>
              <a:t>,</a:t>
            </a:r>
            <a:r>
              <a:rPr lang="zh-CN" altLang="zh-CN" sz="2200" dirty="0"/>
              <a:t>一览众山小</a:t>
            </a:r>
            <a:r>
              <a:rPr lang="en-US" altLang="zh-CN" sz="2200" dirty="0"/>
              <a:t>”</a:t>
            </a:r>
            <a:r>
              <a:rPr lang="zh-CN" altLang="zh-CN" sz="2200" dirty="0"/>
              <a:t>的诗句。</a:t>
            </a:r>
          </a:p>
          <a:p>
            <a:pPr>
              <a:lnSpc>
                <a:spcPct val="120000"/>
              </a:lnSpc>
            </a:pPr>
            <a:r>
              <a:rPr lang="zh-CN" altLang="zh-CN" sz="2200" dirty="0">
                <a:solidFill>
                  <a:srgbClr val="FF0000"/>
                </a:solidFill>
              </a:rPr>
              <a:t>答案</a:t>
            </a:r>
            <a:r>
              <a:rPr lang="en-US" altLang="zh-CN" sz="2200" dirty="0"/>
              <a:t>(1)</a:t>
            </a:r>
            <a:r>
              <a:rPr lang="zh-CN" altLang="zh-CN" sz="2200" dirty="0"/>
              <a:t>走京广线转陇海线后转京沪线。</a:t>
            </a:r>
          </a:p>
          <a:p>
            <a:pPr>
              <a:lnSpc>
                <a:spcPct val="120000"/>
              </a:lnSpc>
            </a:pPr>
            <a:r>
              <a:rPr lang="en-US" altLang="zh-CN" sz="2200" dirty="0"/>
              <a:t>(2)</a:t>
            </a:r>
            <a:r>
              <a:rPr lang="zh-CN" altLang="zh-CN" sz="2200" dirty="0"/>
              <a:t>夏季的雨过天晴后</a:t>
            </a:r>
            <a:r>
              <a:rPr lang="en-US" altLang="zh-CN" sz="2200" dirty="0"/>
              <a:t>;</a:t>
            </a:r>
            <a:r>
              <a:rPr lang="zh-CN" altLang="zh-CN" sz="2200" dirty="0"/>
              <a:t>选择特定的观赏位置。</a:t>
            </a:r>
          </a:p>
          <a:p>
            <a:pPr>
              <a:lnSpc>
                <a:spcPct val="120000"/>
              </a:lnSpc>
            </a:pPr>
            <a:r>
              <a:rPr lang="en-US" altLang="zh-CN" sz="2200" dirty="0"/>
              <a:t>(3)B</a:t>
            </a:r>
            <a:r>
              <a:rPr lang="zh-CN" altLang="zh-CN" sz="2200" dirty="0"/>
              <a:t>　</a:t>
            </a:r>
            <a:r>
              <a:rPr lang="en-US" altLang="zh-CN" sz="2200" dirty="0"/>
              <a:t>(4)B</a:t>
            </a:r>
            <a:endParaRPr lang="zh-CN" altLang="zh-CN" sz="2200" dirty="0"/>
          </a:p>
        </p:txBody>
      </p:sp>
      <p:sp>
        <p:nvSpPr>
          <p:cNvPr id="11" name="椭圆 10">
            <a:hlinkClick r:id="rId9" action="ppaction://hlinksldjump"/>
          </p:cNvPr>
          <p:cNvSpPr/>
          <p:nvPr/>
        </p:nvSpPr>
        <p:spPr>
          <a:xfrm>
            <a:off x="4860032"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Tree>
    <p:extLst>
      <p:ext uri="{BB962C8B-B14F-4D97-AF65-F5344CB8AC3E}">
        <p14:creationId xmlns:p14="http://schemas.microsoft.com/office/powerpoint/2010/main" xmlns="" val="2797331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4"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5"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6"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7"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8"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9" action="ppaction://hlinksldjump"/>
          </p:cNvPr>
          <p:cNvSpPr/>
          <p:nvPr/>
        </p:nvSpPr>
        <p:spPr>
          <a:xfrm>
            <a:off x="480911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
        <p:nvSpPr>
          <p:cNvPr id="10" name="椭圆 9">
            <a:hlinkClick r:id="rId9" action="ppaction://hlinksldjump"/>
          </p:cNvPr>
          <p:cNvSpPr/>
          <p:nvPr/>
        </p:nvSpPr>
        <p:spPr>
          <a:xfrm>
            <a:off x="4477047"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1" name="矩形 10"/>
          <p:cNvSpPr>
            <a:spLocks noChangeAspect="1"/>
          </p:cNvSpPr>
          <p:nvPr/>
        </p:nvSpPr>
        <p:spPr>
          <a:xfrm>
            <a:off x="508000" y="1052736"/>
            <a:ext cx="8128000" cy="1270732"/>
          </a:xfrm>
          <a:prstGeom prst="rect">
            <a:avLst/>
          </a:prstGeom>
        </p:spPr>
        <p:txBody>
          <a:bodyPr>
            <a:spAutoFit/>
          </a:bodyPr>
          <a:lstStyle/>
          <a:p>
            <a:pPr>
              <a:lnSpc>
                <a:spcPct val="120000"/>
              </a:lnSpc>
            </a:pPr>
            <a:r>
              <a:rPr lang="en-US" altLang="zh-CN" sz="2200" b="1" dirty="0"/>
              <a:t>7</a:t>
            </a:r>
            <a:r>
              <a:rPr lang="en-US" altLang="zh-CN" sz="2200" dirty="0"/>
              <a:t>.(2016·</a:t>
            </a:r>
            <a:r>
              <a:rPr lang="zh-CN" altLang="zh-CN" sz="2200" dirty="0"/>
              <a:t>云南玉溪模拟</a:t>
            </a:r>
            <a:r>
              <a:rPr lang="en-US" altLang="zh-CN" sz="2200" dirty="0"/>
              <a:t>)</a:t>
            </a:r>
            <a:r>
              <a:rPr lang="zh-CN" altLang="zh-CN" sz="2200" dirty="0"/>
              <a:t>阅读材料</a:t>
            </a:r>
            <a:r>
              <a:rPr lang="en-US" altLang="zh-CN" sz="2200" dirty="0"/>
              <a:t>,</a:t>
            </a:r>
            <a:r>
              <a:rPr lang="zh-CN" altLang="zh-CN" sz="2200" dirty="0"/>
              <a:t>完成下列问题。</a:t>
            </a:r>
          </a:p>
          <a:p>
            <a:pPr>
              <a:lnSpc>
                <a:spcPct val="120000"/>
              </a:lnSpc>
            </a:pPr>
            <a:r>
              <a:rPr lang="zh-CN" altLang="zh-CN" sz="2200" dirty="0"/>
              <a:t>某旅行社设计了</a:t>
            </a:r>
            <a:r>
              <a:rPr lang="en-US" altLang="zh-CN" sz="2200" dirty="0"/>
              <a:t>“</a:t>
            </a:r>
            <a:r>
              <a:rPr lang="zh-CN" altLang="zh-CN" sz="2200" dirty="0"/>
              <a:t>三纵一横</a:t>
            </a:r>
            <a:r>
              <a:rPr lang="en-US" altLang="zh-CN" sz="2200" dirty="0"/>
              <a:t>”</a:t>
            </a:r>
            <a:r>
              <a:rPr lang="zh-CN" altLang="zh-CN" sz="2200" dirty="0"/>
              <a:t>四条路线</a:t>
            </a:r>
            <a:r>
              <a:rPr lang="en-US" altLang="zh-CN" sz="2200" dirty="0"/>
              <a:t>,</a:t>
            </a:r>
            <a:r>
              <a:rPr lang="zh-CN" altLang="zh-CN" sz="2200" dirty="0"/>
              <a:t>策划寻访入秋景色自驾游活动</a:t>
            </a:r>
            <a:r>
              <a:rPr lang="en-US" altLang="zh-CN" sz="2200" dirty="0"/>
              <a:t>,</a:t>
            </a:r>
            <a:r>
              <a:rPr lang="zh-CN" altLang="zh-CN" sz="2200" dirty="0"/>
              <a:t>路线分布如下图示。图中标注的日期为各地入秋时间。</a:t>
            </a:r>
          </a:p>
        </p:txBody>
      </p:sp>
      <p:graphicFrame>
        <p:nvGraphicFramePr>
          <p:cNvPr id="13" name="对象 12"/>
          <p:cNvGraphicFramePr>
            <a:graphicFrameLocks noChangeAspect="1"/>
          </p:cNvGraphicFramePr>
          <p:nvPr>
            <p:extLst>
              <p:ext uri="{D42A27DB-BD31-4B8C-83A1-F6EECF244321}">
                <p14:modId xmlns:p14="http://schemas.microsoft.com/office/powerpoint/2010/main" xmlns="" val="4122531696"/>
              </p:ext>
            </p:extLst>
          </p:nvPr>
        </p:nvGraphicFramePr>
        <p:xfrm>
          <a:off x="508000" y="2420888"/>
          <a:ext cx="8128000" cy="2986208"/>
        </p:xfrm>
        <a:graphic>
          <a:graphicData uri="http://schemas.openxmlformats.org/presentationml/2006/ole">
            <p:oleObj spid="_x0000_s17436" name="文档" r:id="rId10" imgW="3836312" imgH="1408990" progId="Word.Document.12">
              <p:embed/>
            </p:oleObj>
          </a:graphicData>
        </a:graphic>
      </p:graphicFrame>
      <p:sp>
        <p:nvSpPr>
          <p:cNvPr id="14" name="矩形 13"/>
          <p:cNvSpPr>
            <a:spLocks noChangeAspect="1"/>
          </p:cNvSpPr>
          <p:nvPr/>
        </p:nvSpPr>
        <p:spPr>
          <a:xfrm>
            <a:off x="508000" y="5588869"/>
            <a:ext cx="8128000" cy="864467"/>
          </a:xfrm>
          <a:prstGeom prst="rect">
            <a:avLst/>
          </a:prstGeom>
        </p:spPr>
        <p:txBody>
          <a:bodyPr>
            <a:spAutoFit/>
          </a:bodyPr>
          <a:lstStyle/>
          <a:p>
            <a:pPr>
              <a:lnSpc>
                <a:spcPct val="120000"/>
              </a:lnSpc>
            </a:pPr>
            <a:r>
              <a:rPr lang="zh-CN" altLang="zh-CN" sz="2200" dirty="0"/>
              <a:t>注</a:t>
            </a:r>
            <a:r>
              <a:rPr lang="en-US" altLang="zh-CN" sz="2200" dirty="0"/>
              <a:t>:</a:t>
            </a:r>
            <a:r>
              <a:rPr lang="zh-CN" altLang="zh-CN" sz="2200" dirty="0"/>
              <a:t>我国气象部门规定入秋日是指日均温连续</a:t>
            </a:r>
            <a:r>
              <a:rPr lang="en-US" altLang="zh-CN" sz="2200" dirty="0"/>
              <a:t>5</a:t>
            </a:r>
            <a:r>
              <a:rPr lang="zh-CN" altLang="zh-CN" sz="2200" dirty="0"/>
              <a:t>天低于等于</a:t>
            </a:r>
            <a:r>
              <a:rPr lang="en-US" altLang="zh-CN" sz="2200" dirty="0"/>
              <a:t>22 </a:t>
            </a:r>
            <a:r>
              <a:rPr lang="zh-CN" altLang="zh-CN" sz="2200" dirty="0"/>
              <a:t>℃时的第一天</a:t>
            </a:r>
          </a:p>
        </p:txBody>
      </p:sp>
    </p:spTree>
    <p:extLst>
      <p:ext uri="{BB962C8B-B14F-4D97-AF65-F5344CB8AC3E}">
        <p14:creationId xmlns:p14="http://schemas.microsoft.com/office/powerpoint/2010/main" xmlns="" val="50148803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4">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5">
                  <a:lumMod val="20000"/>
                  <a:lumOff val="80000"/>
                </a:schemeClr>
              </a:solidFill>
            </a:endParaRPr>
          </a:p>
        </p:txBody>
      </p:sp>
      <p:sp>
        <p:nvSpPr>
          <p:cNvPr id="4" name="椭圆 3">
            <a:hlinkClick r:id="rId3" action="ppaction://hlinksldjump"/>
          </p:cNvPr>
          <p:cNvSpPr/>
          <p:nvPr/>
        </p:nvSpPr>
        <p:spPr>
          <a:xfrm>
            <a:off x="26851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1</a:t>
            </a:r>
            <a:endParaRPr lang="zh-CN" altLang="en-US" sz="1400" dirty="0"/>
          </a:p>
        </p:txBody>
      </p:sp>
      <p:sp>
        <p:nvSpPr>
          <p:cNvPr id="5" name="椭圆 4">
            <a:hlinkClick r:id="rId4" action="ppaction://hlinksldjump"/>
          </p:cNvPr>
          <p:cNvSpPr/>
          <p:nvPr/>
        </p:nvSpPr>
        <p:spPr>
          <a:xfrm>
            <a:off x="30520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2</a:t>
            </a:r>
            <a:endParaRPr lang="zh-CN" altLang="en-US" sz="1400" dirty="0"/>
          </a:p>
        </p:txBody>
      </p:sp>
      <p:sp>
        <p:nvSpPr>
          <p:cNvPr id="6" name="椭圆 5">
            <a:hlinkClick r:id="rId5" action="ppaction://hlinksldjump"/>
          </p:cNvPr>
          <p:cNvSpPr/>
          <p:nvPr/>
        </p:nvSpPr>
        <p:spPr>
          <a:xfrm>
            <a:off x="3419003" y="692696"/>
            <a:ext cx="288032" cy="288032"/>
          </a:xfrm>
          <a:prstGeom prst="ellipse">
            <a:avLst/>
          </a:prstGeom>
          <a:solidFill>
            <a:schemeClr val="accent4">
              <a:lumMod val="75000"/>
            </a:schemeClr>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3</a:t>
            </a:r>
            <a:endParaRPr lang="zh-CN" altLang="en-US" sz="1400" dirty="0"/>
          </a:p>
        </p:txBody>
      </p:sp>
      <p:sp>
        <p:nvSpPr>
          <p:cNvPr id="7" name="椭圆 6">
            <a:hlinkClick r:id="rId6" action="ppaction://hlinksldjump"/>
          </p:cNvPr>
          <p:cNvSpPr/>
          <p:nvPr/>
        </p:nvSpPr>
        <p:spPr>
          <a:xfrm>
            <a:off x="378595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4</a:t>
            </a:r>
            <a:endParaRPr lang="zh-CN" altLang="en-US" sz="1400" dirty="0"/>
          </a:p>
        </p:txBody>
      </p:sp>
      <p:sp>
        <p:nvSpPr>
          <p:cNvPr id="8" name="椭圆 7">
            <a:hlinkClick r:id="rId7" action="ppaction://hlinksldjump"/>
          </p:cNvPr>
          <p:cNvSpPr/>
          <p:nvPr/>
        </p:nvSpPr>
        <p:spPr>
          <a:xfrm>
            <a:off x="4152903"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5</a:t>
            </a:r>
            <a:endParaRPr lang="zh-CN" altLang="en-US" sz="1400" dirty="0"/>
          </a:p>
        </p:txBody>
      </p:sp>
      <p:sp>
        <p:nvSpPr>
          <p:cNvPr id="9" name="椭圆 8">
            <a:hlinkClick r:id="rId8" action="ppaction://hlinksldjump"/>
          </p:cNvPr>
          <p:cNvSpPr/>
          <p:nvPr/>
        </p:nvSpPr>
        <p:spPr>
          <a:xfrm>
            <a:off x="4809112" y="692696"/>
            <a:ext cx="288032" cy="288032"/>
          </a:xfrm>
          <a:prstGeom prst="ellipse">
            <a:avLst/>
          </a:prstGeom>
          <a:solidFill>
            <a:schemeClr val="accent5">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t>7</a:t>
            </a:r>
            <a:endParaRPr lang="zh-CN" altLang="en-US" sz="1400" dirty="0"/>
          </a:p>
        </p:txBody>
      </p:sp>
      <p:sp>
        <p:nvSpPr>
          <p:cNvPr id="10" name="椭圆 9">
            <a:hlinkClick r:id="rId8" action="ppaction://hlinksldjump"/>
          </p:cNvPr>
          <p:cNvSpPr/>
          <p:nvPr/>
        </p:nvSpPr>
        <p:spPr>
          <a:xfrm>
            <a:off x="4477047" y="692696"/>
            <a:ext cx="288032" cy="288032"/>
          </a:xfrm>
          <a:prstGeom prst="ellips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t>6</a:t>
            </a:r>
            <a:endParaRPr lang="zh-CN" altLang="en-US" sz="1400" dirty="0"/>
          </a:p>
        </p:txBody>
      </p:sp>
      <p:sp>
        <p:nvSpPr>
          <p:cNvPr id="12" name="矩形 11"/>
          <p:cNvSpPr>
            <a:spLocks noChangeAspect="1"/>
          </p:cNvSpPr>
          <p:nvPr/>
        </p:nvSpPr>
        <p:spPr>
          <a:xfrm>
            <a:off x="508000" y="1052736"/>
            <a:ext cx="8128000" cy="4520853"/>
          </a:xfrm>
          <a:prstGeom prst="rect">
            <a:avLst/>
          </a:prstGeom>
        </p:spPr>
        <p:txBody>
          <a:bodyPr>
            <a:spAutoFit/>
          </a:bodyPr>
          <a:lstStyle/>
          <a:p>
            <a:pPr>
              <a:lnSpc>
                <a:spcPct val="120000"/>
              </a:lnSpc>
            </a:pPr>
            <a:r>
              <a:rPr lang="en-US" altLang="zh-CN" sz="2200" dirty="0"/>
              <a:t>(1)</a:t>
            </a:r>
            <a:r>
              <a:rPr lang="zh-CN" altLang="zh-CN" sz="2200" dirty="0"/>
              <a:t>设计旅游路线中</a:t>
            </a:r>
            <a:r>
              <a:rPr lang="en-US" altLang="zh-CN" sz="2200" dirty="0"/>
              <a:t>,</a:t>
            </a:r>
            <a:r>
              <a:rPr lang="zh-CN" altLang="zh-CN" sz="2200" dirty="0"/>
              <a:t>有一条只能欣赏半程入秋景色</a:t>
            </a:r>
            <a:r>
              <a:rPr lang="en-US" altLang="zh-CN" sz="2200" dirty="0"/>
              <a:t>,</a:t>
            </a:r>
            <a:r>
              <a:rPr lang="zh-CN" altLang="zh-CN" sz="2200" dirty="0"/>
              <a:t>请选出此线并分析原因。</a:t>
            </a:r>
          </a:p>
          <a:p>
            <a:pPr>
              <a:lnSpc>
                <a:spcPct val="120000"/>
              </a:lnSpc>
            </a:pPr>
            <a:r>
              <a:rPr lang="en-US" altLang="zh-CN" sz="2200" dirty="0"/>
              <a:t>(2)</a:t>
            </a:r>
            <a:r>
              <a:rPr lang="zh-CN" altLang="zh-CN" sz="2200" dirty="0"/>
              <a:t>为旅途顺利</a:t>
            </a:r>
            <a:r>
              <a:rPr lang="en-US" altLang="zh-CN" sz="2200" dirty="0"/>
              <a:t>,</a:t>
            </a:r>
            <a:r>
              <a:rPr lang="zh-CN" altLang="zh-CN" sz="2200" dirty="0"/>
              <a:t>需做充分的物质准备</a:t>
            </a:r>
            <a:r>
              <a:rPr lang="en-US" altLang="zh-CN" sz="2200" dirty="0"/>
              <a:t>,</a:t>
            </a:r>
            <a:r>
              <a:rPr lang="zh-CN" altLang="zh-CN" sz="2200" dirty="0"/>
              <a:t>①②路线所备用品最少</a:t>
            </a:r>
            <a:r>
              <a:rPr lang="en-US" altLang="zh-CN" sz="2200" dirty="0"/>
              <a:t>,</a:t>
            </a:r>
            <a:r>
              <a:rPr lang="zh-CN" altLang="zh-CN" sz="2200" dirty="0"/>
              <a:t>请说明理由。</a:t>
            </a:r>
          </a:p>
          <a:p>
            <a:pPr>
              <a:lnSpc>
                <a:spcPct val="120000"/>
              </a:lnSpc>
            </a:pPr>
            <a:r>
              <a:rPr lang="zh-CN" altLang="zh-CN" sz="2200" dirty="0">
                <a:solidFill>
                  <a:srgbClr val="FF0000"/>
                </a:solidFill>
              </a:rPr>
              <a:t>解析</a:t>
            </a:r>
            <a:r>
              <a:rPr lang="zh-CN" altLang="zh-CN" sz="2200" dirty="0"/>
              <a:t>第</a:t>
            </a:r>
            <a:r>
              <a:rPr lang="en-US" altLang="zh-CN" sz="2200" dirty="0"/>
              <a:t>(1)</a:t>
            </a:r>
            <a:r>
              <a:rPr lang="zh-CN" altLang="zh-CN" sz="2200" dirty="0"/>
              <a:t>题</a:t>
            </a:r>
            <a:r>
              <a:rPr lang="en-US" altLang="zh-CN" sz="2200" dirty="0"/>
              <a:t>,</a:t>
            </a:r>
            <a:r>
              <a:rPr lang="zh-CN" altLang="zh-CN" sz="2200" dirty="0"/>
              <a:t>结合图示可知</a:t>
            </a:r>
            <a:r>
              <a:rPr lang="en-US" altLang="zh-CN" sz="2200" dirty="0"/>
              <a:t>,</a:t>
            </a:r>
            <a:r>
              <a:rPr lang="zh-CN" altLang="zh-CN" sz="2200" dirty="0"/>
              <a:t>③路线两端入秋时间较早</a:t>
            </a:r>
            <a:r>
              <a:rPr lang="en-US" altLang="zh-CN" sz="2200" dirty="0"/>
              <a:t>,</a:t>
            </a:r>
            <a:r>
              <a:rPr lang="zh-CN" altLang="zh-CN" sz="2200" dirty="0"/>
              <a:t>而中间较晚</a:t>
            </a:r>
            <a:r>
              <a:rPr lang="en-US" altLang="zh-CN" sz="2200" dirty="0"/>
              <a:t>,</a:t>
            </a:r>
            <a:r>
              <a:rPr lang="zh-CN" altLang="zh-CN" sz="2200" dirty="0"/>
              <a:t>无论从哪一段启程</a:t>
            </a:r>
            <a:r>
              <a:rPr lang="en-US" altLang="zh-CN" sz="2200" dirty="0"/>
              <a:t>,</a:t>
            </a:r>
            <a:r>
              <a:rPr lang="zh-CN" altLang="zh-CN" sz="2200" dirty="0"/>
              <a:t>只能欣赏半程入秋景色。第</a:t>
            </a:r>
            <a:r>
              <a:rPr lang="en-US" altLang="zh-CN" sz="2200" dirty="0"/>
              <a:t>(2)</a:t>
            </a:r>
            <a:r>
              <a:rPr lang="zh-CN" altLang="zh-CN" sz="2200" dirty="0"/>
              <a:t>题</a:t>
            </a:r>
            <a:r>
              <a:rPr lang="en-US" altLang="zh-CN" sz="2200" dirty="0"/>
              <a:t>,</a:t>
            </a:r>
            <a:r>
              <a:rPr lang="zh-CN" altLang="zh-CN" sz="2200" dirty="0"/>
              <a:t>①②路线位于我国中东部地区</a:t>
            </a:r>
            <a:r>
              <a:rPr lang="en-US" altLang="zh-CN" sz="2200" dirty="0"/>
              <a:t>,</a:t>
            </a:r>
            <a:r>
              <a:rPr lang="zh-CN" altLang="zh-CN" sz="2200" dirty="0"/>
              <a:t>社会经济发达</a:t>
            </a:r>
            <a:r>
              <a:rPr lang="en-US" altLang="zh-CN" sz="2200" dirty="0"/>
              <a:t>,</a:t>
            </a:r>
            <a:r>
              <a:rPr lang="zh-CN" altLang="zh-CN" sz="2200" dirty="0"/>
              <a:t>基础设施完善</a:t>
            </a:r>
            <a:r>
              <a:rPr lang="en-US" altLang="zh-CN" sz="2200" dirty="0"/>
              <a:t>,</a:t>
            </a:r>
            <a:r>
              <a:rPr lang="zh-CN" altLang="zh-CN" sz="2200" dirty="0"/>
              <a:t>商业网点多</a:t>
            </a:r>
            <a:r>
              <a:rPr lang="en-US" altLang="zh-CN" sz="2200" dirty="0"/>
              <a:t>,</a:t>
            </a:r>
            <a:r>
              <a:rPr lang="zh-CN" altLang="zh-CN" sz="2200" dirty="0"/>
              <a:t>购物方便</a:t>
            </a:r>
            <a:r>
              <a:rPr lang="en-US" altLang="zh-CN" sz="2200" dirty="0"/>
              <a:t>,</a:t>
            </a:r>
            <a:r>
              <a:rPr lang="zh-CN" altLang="zh-CN" sz="2200" dirty="0"/>
              <a:t>补充旅游所需物质比较方便。</a:t>
            </a:r>
          </a:p>
          <a:p>
            <a:pPr>
              <a:lnSpc>
                <a:spcPct val="120000"/>
              </a:lnSpc>
            </a:pPr>
            <a:r>
              <a:rPr lang="zh-CN" altLang="zh-CN" sz="2200" dirty="0">
                <a:solidFill>
                  <a:srgbClr val="FF0000"/>
                </a:solidFill>
              </a:rPr>
              <a:t>答案</a:t>
            </a:r>
            <a:r>
              <a:rPr lang="en-US" altLang="zh-CN" sz="2200" dirty="0"/>
              <a:t>(1)</a:t>
            </a:r>
            <a:r>
              <a:rPr lang="zh-CN" altLang="zh-CN" sz="2200" dirty="0"/>
              <a:t>③线。该路线入秋时间两端早</a:t>
            </a:r>
            <a:r>
              <a:rPr lang="en-US" altLang="zh-CN" sz="2200" dirty="0"/>
              <a:t>,</a:t>
            </a:r>
            <a:r>
              <a:rPr lang="zh-CN" altLang="zh-CN" sz="2200" dirty="0"/>
              <a:t>中间晚。</a:t>
            </a:r>
          </a:p>
          <a:p>
            <a:pPr>
              <a:lnSpc>
                <a:spcPct val="120000"/>
              </a:lnSpc>
            </a:pPr>
            <a:r>
              <a:rPr lang="en-US" altLang="zh-CN" sz="2200" dirty="0"/>
              <a:t>(2)</a:t>
            </a:r>
            <a:r>
              <a:rPr lang="zh-CN" altLang="zh-CN" sz="2200" dirty="0"/>
              <a:t>沿线经济发达</a:t>
            </a:r>
            <a:r>
              <a:rPr lang="en-US" altLang="zh-CN" sz="2200" dirty="0"/>
              <a:t>,</a:t>
            </a:r>
            <a:r>
              <a:rPr lang="zh-CN" altLang="zh-CN" sz="2200" dirty="0"/>
              <a:t>商业网点多</a:t>
            </a:r>
            <a:r>
              <a:rPr lang="en-US" altLang="zh-CN" sz="2200" dirty="0"/>
              <a:t>,</a:t>
            </a:r>
            <a:r>
              <a:rPr lang="zh-CN" altLang="zh-CN" sz="2200" dirty="0"/>
              <a:t>购物方便</a:t>
            </a:r>
            <a:r>
              <a:rPr lang="en-US" altLang="zh-CN" sz="2200" dirty="0"/>
              <a:t>;</a:t>
            </a:r>
            <a:r>
              <a:rPr lang="zh-CN" altLang="zh-CN" sz="2200" dirty="0"/>
              <a:t>地势相对低平</a:t>
            </a:r>
            <a:r>
              <a:rPr lang="en-US" altLang="zh-CN" sz="2200" dirty="0"/>
              <a:t>,</a:t>
            </a:r>
            <a:r>
              <a:rPr lang="zh-CN" altLang="zh-CN" sz="2200" dirty="0"/>
              <a:t>路况好</a:t>
            </a:r>
            <a:r>
              <a:rPr lang="en-US" altLang="zh-CN" sz="2200" dirty="0"/>
              <a:t>;</a:t>
            </a:r>
            <a:r>
              <a:rPr lang="zh-CN" altLang="zh-CN" sz="2200" dirty="0"/>
              <a:t>基础设施完善。</a:t>
            </a:r>
          </a:p>
        </p:txBody>
      </p:sp>
    </p:spTree>
    <p:extLst>
      <p:ext uri="{BB962C8B-B14F-4D97-AF65-F5344CB8AC3E}">
        <p14:creationId xmlns:p14="http://schemas.microsoft.com/office/powerpoint/2010/main" xmlns="" val="2510080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4" name="矩形 3"/>
          <p:cNvSpPr>
            <a:spLocks noChangeAspect="1"/>
          </p:cNvSpPr>
          <p:nvPr/>
        </p:nvSpPr>
        <p:spPr>
          <a:xfrm>
            <a:off x="508000" y="1052736"/>
            <a:ext cx="8128000" cy="5333383"/>
          </a:xfrm>
          <a:prstGeom prst="rect">
            <a:avLst/>
          </a:prstGeom>
        </p:spPr>
        <p:txBody>
          <a:bodyPr>
            <a:spAutoFit/>
          </a:bodyPr>
          <a:lstStyle/>
          <a:p>
            <a:pPr>
              <a:lnSpc>
                <a:spcPct val="120000"/>
              </a:lnSpc>
            </a:pPr>
            <a:r>
              <a:rPr lang="zh-CN" altLang="zh-CN" sz="2200" dirty="0"/>
              <a:t>一、外出旅游准备</a:t>
            </a:r>
          </a:p>
          <a:p>
            <a:pPr>
              <a:lnSpc>
                <a:spcPct val="120000"/>
              </a:lnSpc>
            </a:pPr>
            <a:r>
              <a:rPr lang="zh-CN" altLang="zh-CN" sz="2200" dirty="0"/>
              <a:t>一般可分为</a:t>
            </a:r>
            <a:r>
              <a:rPr lang="zh-CN" altLang="zh-CN" sz="2200" u="sng" dirty="0">
                <a:solidFill>
                  <a:srgbClr val="FF0000"/>
                </a:solidFill>
                <a:uFill>
                  <a:solidFill>
                    <a:schemeClr val="tx1"/>
                  </a:solidFill>
                </a:uFill>
              </a:rPr>
              <a:t>必需物品</a:t>
            </a:r>
            <a:r>
              <a:rPr lang="zh-CN" altLang="zh-CN" sz="2200" dirty="0"/>
              <a:t>的准备和对旅游目的地的</a:t>
            </a:r>
            <a:r>
              <a:rPr lang="zh-CN" altLang="zh-CN" sz="2200" u="sng" dirty="0">
                <a:solidFill>
                  <a:srgbClr val="FF0000"/>
                </a:solidFill>
                <a:uFill>
                  <a:solidFill>
                    <a:schemeClr val="tx1"/>
                  </a:solidFill>
                </a:uFill>
              </a:rPr>
              <a:t>认知了解</a:t>
            </a:r>
            <a:r>
              <a:rPr lang="zh-CN" altLang="zh-CN" sz="2200" dirty="0"/>
              <a:t>。</a:t>
            </a:r>
          </a:p>
          <a:p>
            <a:pPr>
              <a:lnSpc>
                <a:spcPct val="120000"/>
              </a:lnSpc>
            </a:pPr>
            <a:r>
              <a:rPr lang="zh-CN" altLang="zh-CN" sz="2200" dirty="0"/>
              <a:t>二、了解景观的主要特点</a:t>
            </a:r>
          </a:p>
          <a:p>
            <a:pPr>
              <a:lnSpc>
                <a:spcPct val="120000"/>
              </a:lnSpc>
            </a:pPr>
            <a:r>
              <a:rPr lang="zh-CN" altLang="zh-CN" sz="2200" dirty="0"/>
              <a:t>了解旅游目的地的基本情况。</a:t>
            </a:r>
          </a:p>
          <a:p>
            <a:pPr>
              <a:lnSpc>
                <a:spcPct val="120000"/>
              </a:lnSpc>
            </a:pPr>
            <a:r>
              <a:rPr lang="en-US" altLang="zh-CN" sz="2200" dirty="0"/>
              <a:t>(1)</a:t>
            </a:r>
            <a:r>
              <a:rPr lang="zh-CN" altLang="zh-CN" sz="2200" dirty="0"/>
              <a:t>首先了解</a:t>
            </a:r>
            <a:r>
              <a:rPr lang="zh-CN" altLang="zh-CN" sz="2200" u="sng" dirty="0">
                <a:solidFill>
                  <a:srgbClr val="FF0000"/>
                </a:solidFill>
                <a:uFill>
                  <a:solidFill>
                    <a:schemeClr val="tx1"/>
                  </a:solidFill>
                </a:uFill>
              </a:rPr>
              <a:t>旅游景观</a:t>
            </a:r>
            <a:r>
              <a:rPr lang="zh-CN" altLang="zh-CN" sz="2200" dirty="0"/>
              <a:t>的基本特点。</a:t>
            </a:r>
          </a:p>
          <a:p>
            <a:pPr>
              <a:lnSpc>
                <a:spcPct val="120000"/>
              </a:lnSpc>
            </a:pPr>
            <a:r>
              <a:rPr lang="en-US" altLang="zh-CN" sz="2200" dirty="0"/>
              <a:t>(2)</a:t>
            </a:r>
            <a:r>
              <a:rPr lang="zh-CN" altLang="zh-CN" sz="2200" dirty="0"/>
              <a:t>收集有关</a:t>
            </a:r>
            <a:r>
              <a:rPr lang="zh-CN" altLang="zh-CN" sz="2200" u="sng" dirty="0">
                <a:solidFill>
                  <a:srgbClr val="FF0000"/>
                </a:solidFill>
                <a:uFill>
                  <a:solidFill>
                    <a:schemeClr val="tx1"/>
                  </a:solidFill>
                </a:uFill>
              </a:rPr>
              <a:t>自然地理</a:t>
            </a:r>
            <a:r>
              <a:rPr lang="zh-CN" altLang="zh-CN" sz="2200" dirty="0"/>
              <a:t>、历史人文以及</a:t>
            </a:r>
            <a:r>
              <a:rPr lang="zh-CN" altLang="zh-CN" sz="2200" u="sng" dirty="0">
                <a:solidFill>
                  <a:srgbClr val="FF0000"/>
                </a:solidFill>
                <a:uFill>
                  <a:solidFill>
                    <a:schemeClr val="tx1"/>
                  </a:solidFill>
                </a:uFill>
              </a:rPr>
              <a:t>风土民情</a:t>
            </a:r>
            <a:r>
              <a:rPr lang="zh-CN" altLang="zh-CN" sz="2200" dirty="0"/>
              <a:t>方面的资料。</a:t>
            </a:r>
          </a:p>
          <a:p>
            <a:pPr>
              <a:lnSpc>
                <a:spcPct val="120000"/>
              </a:lnSpc>
            </a:pPr>
            <a:r>
              <a:rPr lang="zh-CN" altLang="zh-CN" sz="2200" dirty="0"/>
              <a:t>三、明确景观的文化定位</a:t>
            </a:r>
          </a:p>
          <a:p>
            <a:pPr>
              <a:lnSpc>
                <a:spcPct val="120000"/>
              </a:lnSpc>
            </a:pPr>
            <a:r>
              <a:rPr lang="en-US" altLang="zh-CN" sz="2200" b="1" dirty="0"/>
              <a:t>1</a:t>
            </a:r>
            <a:r>
              <a:rPr lang="en-US" altLang="zh-CN" sz="2200" dirty="0"/>
              <a:t>.</a:t>
            </a:r>
            <a:r>
              <a:rPr lang="zh-CN" altLang="zh-CN" sz="2200" dirty="0"/>
              <a:t>审美享受程度的影响因素。</a:t>
            </a:r>
          </a:p>
          <a:p>
            <a:pPr>
              <a:lnSpc>
                <a:spcPct val="120000"/>
              </a:lnSpc>
            </a:pPr>
            <a:r>
              <a:rPr lang="en-US" altLang="zh-CN" sz="2200" dirty="0"/>
              <a:t>(1)</a:t>
            </a:r>
            <a:r>
              <a:rPr lang="zh-CN" altLang="zh-CN" sz="2200" dirty="0"/>
              <a:t>人的</a:t>
            </a:r>
            <a:r>
              <a:rPr lang="zh-CN" altLang="zh-CN" sz="2200" u="sng" dirty="0">
                <a:solidFill>
                  <a:srgbClr val="FF0000"/>
                </a:solidFill>
                <a:uFill>
                  <a:solidFill>
                    <a:schemeClr val="tx1"/>
                  </a:solidFill>
                </a:uFill>
              </a:rPr>
              <a:t>主观经验</a:t>
            </a:r>
            <a:r>
              <a:rPr lang="zh-CN" altLang="zh-CN" sz="2200" dirty="0"/>
              <a:t>和</a:t>
            </a:r>
            <a:r>
              <a:rPr lang="zh-CN" altLang="zh-CN" sz="2200" u="sng" dirty="0">
                <a:solidFill>
                  <a:srgbClr val="FF0000"/>
                </a:solidFill>
                <a:uFill>
                  <a:solidFill>
                    <a:schemeClr val="tx1"/>
                  </a:solidFill>
                </a:uFill>
              </a:rPr>
              <a:t>知识积累</a:t>
            </a:r>
            <a:r>
              <a:rPr lang="zh-CN" altLang="zh-CN" sz="2200" dirty="0"/>
              <a:t>。</a:t>
            </a:r>
          </a:p>
          <a:p>
            <a:pPr>
              <a:lnSpc>
                <a:spcPct val="120000"/>
              </a:lnSpc>
            </a:pPr>
            <a:r>
              <a:rPr lang="en-US" altLang="zh-CN" sz="2200" dirty="0"/>
              <a:t>(2)</a:t>
            </a:r>
            <a:r>
              <a:rPr lang="zh-CN" altLang="zh-CN" sz="2200" dirty="0"/>
              <a:t>对旅游景观的</a:t>
            </a:r>
            <a:r>
              <a:rPr lang="zh-CN" altLang="zh-CN" sz="2200" u="sng" dirty="0">
                <a:solidFill>
                  <a:srgbClr val="FF0000"/>
                </a:solidFill>
                <a:uFill>
                  <a:solidFill>
                    <a:schemeClr val="tx1"/>
                  </a:solidFill>
                </a:uFill>
              </a:rPr>
              <a:t>历史文化内涵</a:t>
            </a:r>
            <a:r>
              <a:rPr lang="zh-CN" altLang="zh-CN" sz="2200" dirty="0"/>
              <a:t>的了解。</a:t>
            </a:r>
          </a:p>
          <a:p>
            <a:pPr>
              <a:lnSpc>
                <a:spcPct val="120000"/>
              </a:lnSpc>
            </a:pPr>
            <a:r>
              <a:rPr lang="en-US" altLang="zh-CN" sz="2200" b="1" dirty="0"/>
              <a:t>2</a:t>
            </a:r>
            <a:r>
              <a:rPr lang="en-US" altLang="zh-CN" sz="2200" dirty="0"/>
              <a:t>.</a:t>
            </a:r>
            <a:r>
              <a:rPr lang="zh-CN" altLang="zh-CN" sz="2200" dirty="0"/>
              <a:t>岳阳楼的深沉博大之美</a:t>
            </a:r>
            <a:r>
              <a:rPr lang="en-US" altLang="zh-CN" sz="2200" dirty="0"/>
              <a:t>,</a:t>
            </a:r>
            <a:r>
              <a:rPr lang="zh-CN" altLang="zh-CN" sz="2200" dirty="0"/>
              <a:t>需了解范仲淹的</a:t>
            </a:r>
            <a:r>
              <a:rPr lang="zh-CN" altLang="zh-CN" sz="2200" u="sng" dirty="0">
                <a:solidFill>
                  <a:srgbClr val="FF0000"/>
                </a:solidFill>
                <a:uFill>
                  <a:solidFill>
                    <a:schemeClr val="tx1"/>
                  </a:solidFill>
                </a:uFill>
              </a:rPr>
              <a:t>《岳阳楼记》</a:t>
            </a:r>
            <a:r>
              <a:rPr lang="zh-CN" altLang="zh-CN" sz="2200" dirty="0"/>
              <a:t>和</a:t>
            </a:r>
            <a:r>
              <a:rPr lang="zh-CN" altLang="zh-CN" sz="2200" u="sng" dirty="0">
                <a:solidFill>
                  <a:srgbClr val="FF0000"/>
                </a:solidFill>
                <a:uFill>
                  <a:solidFill>
                    <a:schemeClr val="tx1"/>
                  </a:solidFill>
                </a:uFill>
              </a:rPr>
              <a:t>杜甫</a:t>
            </a:r>
            <a:r>
              <a:rPr lang="zh-CN" altLang="zh-CN" sz="2200" dirty="0"/>
              <a:t>的</a:t>
            </a:r>
            <a:r>
              <a:rPr lang="en-US" altLang="zh-CN" sz="2200" dirty="0"/>
              <a:t>“</a:t>
            </a:r>
            <a:r>
              <a:rPr lang="zh-CN" altLang="zh-CN" sz="2200" dirty="0"/>
              <a:t>吴楚东南坼</a:t>
            </a:r>
            <a:r>
              <a:rPr lang="en-US" altLang="zh-CN" sz="2200" dirty="0"/>
              <a:t>,</a:t>
            </a:r>
            <a:r>
              <a:rPr lang="zh-CN" altLang="zh-CN" sz="2200" dirty="0"/>
              <a:t>乾坤日夜浮</a:t>
            </a:r>
            <a:r>
              <a:rPr lang="en-US" altLang="zh-CN" sz="2200" dirty="0"/>
              <a:t>”</a:t>
            </a:r>
            <a:r>
              <a:rPr lang="zh-CN" altLang="zh-CN" sz="2200" dirty="0"/>
              <a:t>的诗句。</a:t>
            </a:r>
          </a:p>
          <a:p>
            <a:pPr>
              <a:lnSpc>
                <a:spcPct val="120000"/>
              </a:lnSpc>
            </a:pPr>
            <a:r>
              <a:rPr lang="en-US" altLang="zh-CN" sz="2200" b="1" dirty="0"/>
              <a:t>3</a:t>
            </a:r>
            <a:r>
              <a:rPr lang="en-US" altLang="zh-CN" sz="2200" dirty="0"/>
              <a:t>.</a:t>
            </a:r>
            <a:r>
              <a:rPr lang="zh-CN" altLang="zh-CN" sz="2200" dirty="0"/>
              <a:t>湖南的桃花源</a:t>
            </a:r>
            <a:r>
              <a:rPr lang="en-US" altLang="zh-CN" sz="2200" dirty="0"/>
              <a:t>,</a:t>
            </a:r>
            <a:r>
              <a:rPr lang="zh-CN" altLang="zh-CN" sz="2200" dirty="0"/>
              <a:t>因陶渊明的</a:t>
            </a:r>
            <a:r>
              <a:rPr lang="zh-CN" altLang="zh-CN" sz="2200" u="sng" dirty="0">
                <a:solidFill>
                  <a:srgbClr val="FF0000"/>
                </a:solidFill>
                <a:uFill>
                  <a:solidFill>
                    <a:schemeClr val="tx1"/>
                  </a:solidFill>
                </a:uFill>
              </a:rPr>
              <a:t>《桃花源记》</a:t>
            </a:r>
            <a:r>
              <a:rPr lang="zh-CN" altLang="zh-CN" sz="2200" dirty="0"/>
              <a:t>而出名。</a:t>
            </a:r>
          </a:p>
        </p:txBody>
      </p:sp>
      <p:sp>
        <p:nvSpPr>
          <p:cNvPr id="5" name="矩形 4"/>
          <p:cNvSpPr/>
          <p:nvPr/>
        </p:nvSpPr>
        <p:spPr>
          <a:xfrm>
            <a:off x="1985728" y="1547267"/>
            <a:ext cx="112320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p:cNvSpPr/>
          <p:nvPr/>
        </p:nvSpPr>
        <p:spPr>
          <a:xfrm>
            <a:off x="6184751" y="1547267"/>
            <a:ext cx="117000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2035727" y="2755736"/>
            <a:ext cx="114120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7"/>
          <p:cNvSpPr/>
          <p:nvPr/>
        </p:nvSpPr>
        <p:spPr>
          <a:xfrm>
            <a:off x="2037713" y="3157704"/>
            <a:ext cx="1152128"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p:cNvSpPr/>
          <p:nvPr/>
        </p:nvSpPr>
        <p:spPr>
          <a:xfrm>
            <a:off x="5138540" y="3161585"/>
            <a:ext cx="111600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矩形 9"/>
          <p:cNvSpPr/>
          <p:nvPr/>
        </p:nvSpPr>
        <p:spPr>
          <a:xfrm>
            <a:off x="1513483" y="4361595"/>
            <a:ext cx="1100293"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矩形 10"/>
          <p:cNvSpPr/>
          <p:nvPr/>
        </p:nvSpPr>
        <p:spPr>
          <a:xfrm>
            <a:off x="2882031" y="4362683"/>
            <a:ext cx="1152128"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 name="矩形 11"/>
          <p:cNvSpPr/>
          <p:nvPr/>
        </p:nvSpPr>
        <p:spPr>
          <a:xfrm>
            <a:off x="2592651" y="4765944"/>
            <a:ext cx="171000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3" name="矩形 12"/>
          <p:cNvSpPr/>
          <p:nvPr/>
        </p:nvSpPr>
        <p:spPr>
          <a:xfrm>
            <a:off x="5651542" y="5175654"/>
            <a:ext cx="165600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4" name="矩形 13"/>
          <p:cNvSpPr/>
          <p:nvPr/>
        </p:nvSpPr>
        <p:spPr>
          <a:xfrm>
            <a:off x="7609410" y="5175654"/>
            <a:ext cx="576064"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5" name="矩形 14"/>
          <p:cNvSpPr/>
          <p:nvPr/>
        </p:nvSpPr>
        <p:spPr>
          <a:xfrm>
            <a:off x="4034158" y="5975851"/>
            <a:ext cx="1576907"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415708833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hidden"/>
                                      </p:to>
                                    </p:set>
                                  </p:childTnLst>
                                </p:cTn>
                              </p:par>
                            </p:childTnLst>
                          </p:cTn>
                        </p:par>
                      </p:childTnLst>
                    </p:cTn>
                  </p:par>
                  <p:par>
                    <p:cTn id="39" fill="hold">
                      <p:stCondLst>
                        <p:cond delay="indefinite"/>
                      </p:stCondLst>
                      <p:childTnLst>
                        <p:par>
                          <p:cTn id="40" fill="hold">
                            <p:stCondLst>
                              <p:cond delay="0"/>
                            </p:stCondLst>
                            <p:childTnLst>
                              <p:par>
                                <p:cTn id="41" presetID="1" presetClass="exit" presetSubtype="0" fill="hold" grpId="0" nodeType="clickEffect">
                                  <p:stCondLst>
                                    <p:cond delay="0"/>
                                  </p:stCondLst>
                                  <p:childTnLst>
                                    <p:set>
                                      <p:cBhvr>
                                        <p:cTn id="42" dur="1" fill="hold">
                                          <p:stCondLst>
                                            <p:cond delay="0"/>
                                          </p:stCondLst>
                                        </p:cTn>
                                        <p:tgtEl>
                                          <p:spTgt spid="1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grpId="0" nodeType="clickEffect">
                                  <p:stCondLst>
                                    <p:cond delay="0"/>
                                  </p:stCondLst>
                                  <p:childTnLst>
                                    <p:set>
                                      <p:cBhvr>
                                        <p:cTn id="46" dur="1" fill="hold">
                                          <p:stCondLst>
                                            <p:cond delay="0"/>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95484" y="692696"/>
            <a:ext cx="1080000" cy="288032"/>
          </a:xfrm>
          <a:prstGeom prst="rect">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目标导航</a:t>
            </a:r>
            <a:endParaRPr lang="zh-CN" altLang="en-US" sz="1400" dirty="0"/>
          </a:p>
        </p:txBody>
      </p:sp>
      <p:sp>
        <p:nvSpPr>
          <p:cNvPr id="3" name="矩形 2"/>
          <p:cNvSpPr>
            <a:spLocks noChangeAspect="1"/>
          </p:cNvSpPr>
          <p:nvPr/>
        </p:nvSpPr>
        <p:spPr>
          <a:xfrm>
            <a:off x="508000" y="1052736"/>
            <a:ext cx="8128000" cy="4520853"/>
          </a:xfrm>
          <a:prstGeom prst="rect">
            <a:avLst/>
          </a:prstGeom>
        </p:spPr>
        <p:txBody>
          <a:bodyPr>
            <a:spAutoFit/>
          </a:bodyPr>
          <a:lstStyle/>
          <a:p>
            <a:pPr>
              <a:lnSpc>
                <a:spcPct val="120000"/>
              </a:lnSpc>
            </a:pPr>
            <a:r>
              <a:rPr lang="zh-CN" altLang="zh-CN" sz="2200" dirty="0"/>
              <a:t>思考讨论出游前</a:t>
            </a:r>
            <a:r>
              <a:rPr lang="en-US" altLang="zh-CN" sz="2200" dirty="0"/>
              <a:t>,</a:t>
            </a:r>
            <a:r>
              <a:rPr lang="zh-CN" altLang="zh-CN" sz="2200" dirty="0"/>
              <a:t>为什么要对旅游景观进行一定的文化定位</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因为有些旅游景观与历史文化内涵有一定联系</a:t>
            </a:r>
            <a:r>
              <a:rPr lang="en-US" altLang="zh-CN" sz="2200" dirty="0"/>
              <a:t>,</a:t>
            </a:r>
            <a:r>
              <a:rPr lang="zh-CN" altLang="zh-CN" sz="2200" dirty="0"/>
              <a:t>不了解这些历史文化内涵会影响到人们从旅游景观中得到的审美享受。</a:t>
            </a:r>
          </a:p>
          <a:p>
            <a:pPr>
              <a:lnSpc>
                <a:spcPct val="120000"/>
              </a:lnSpc>
            </a:pPr>
            <a:r>
              <a:rPr lang="zh-CN" altLang="zh-CN" sz="2200" dirty="0"/>
              <a:t>四、旅游路线的选择</a:t>
            </a:r>
          </a:p>
          <a:p>
            <a:pPr>
              <a:lnSpc>
                <a:spcPct val="120000"/>
              </a:lnSpc>
            </a:pPr>
            <a:r>
              <a:rPr lang="zh-CN" altLang="zh-CN" sz="2200" dirty="0"/>
              <a:t>根据旅游者的</a:t>
            </a:r>
            <a:r>
              <a:rPr lang="zh-CN" altLang="zh-CN" sz="2200" u="sng" dirty="0">
                <a:solidFill>
                  <a:srgbClr val="FF0000"/>
                </a:solidFill>
                <a:uFill>
                  <a:solidFill>
                    <a:schemeClr val="tx1"/>
                  </a:solidFill>
                </a:uFill>
              </a:rPr>
              <a:t>目的</a:t>
            </a:r>
            <a:r>
              <a:rPr lang="zh-CN" altLang="zh-CN" sz="2200" dirty="0"/>
              <a:t>、旅游时间、旅游</a:t>
            </a:r>
            <a:r>
              <a:rPr lang="zh-CN" altLang="zh-CN" sz="2200" u="sng" dirty="0">
                <a:solidFill>
                  <a:srgbClr val="FF0000"/>
                </a:solidFill>
                <a:uFill>
                  <a:solidFill>
                    <a:schemeClr val="tx1"/>
                  </a:solidFill>
                </a:uFill>
              </a:rPr>
              <a:t>交通工具</a:t>
            </a:r>
            <a:r>
              <a:rPr lang="zh-CN" altLang="zh-CN" sz="2200" dirty="0"/>
              <a:t>、旅游跨越的空间范围来选择。</a:t>
            </a:r>
          </a:p>
          <a:p>
            <a:pPr>
              <a:lnSpc>
                <a:spcPct val="120000"/>
              </a:lnSpc>
            </a:pPr>
            <a:r>
              <a:rPr lang="zh-CN" altLang="zh-CN" sz="2200" dirty="0"/>
              <a:t>五、考虑和选择出游方案</a:t>
            </a:r>
          </a:p>
          <a:p>
            <a:pPr>
              <a:lnSpc>
                <a:spcPct val="120000"/>
              </a:lnSpc>
            </a:pPr>
            <a:r>
              <a:rPr lang="en-US" altLang="zh-CN" sz="2200" b="1" dirty="0"/>
              <a:t>1</a:t>
            </a:r>
            <a:r>
              <a:rPr lang="en-US" altLang="zh-CN" sz="2200" dirty="0"/>
              <a:t>.</a:t>
            </a:r>
            <a:r>
              <a:rPr lang="zh-CN" altLang="zh-CN" sz="2200" dirty="0"/>
              <a:t>前提</a:t>
            </a:r>
            <a:r>
              <a:rPr lang="en-US" altLang="zh-CN" sz="2200" dirty="0"/>
              <a:t>:</a:t>
            </a:r>
            <a:r>
              <a:rPr lang="zh-CN" altLang="zh-CN" sz="2200" dirty="0"/>
              <a:t>明确</a:t>
            </a:r>
            <a:r>
              <a:rPr lang="zh-CN" altLang="zh-CN" sz="2200" u="sng" dirty="0">
                <a:solidFill>
                  <a:srgbClr val="FF0000"/>
                </a:solidFill>
                <a:uFill>
                  <a:solidFill>
                    <a:schemeClr val="tx1"/>
                  </a:solidFill>
                </a:uFill>
              </a:rPr>
              <a:t>出游方式</a:t>
            </a:r>
            <a:r>
              <a:rPr lang="en-US" altLang="zh-CN" sz="2200" dirty="0"/>
              <a:t>,</a:t>
            </a:r>
            <a:r>
              <a:rPr lang="zh-CN" altLang="zh-CN" sz="2200" dirty="0"/>
              <a:t>有</a:t>
            </a:r>
            <a:r>
              <a:rPr lang="zh-CN" altLang="zh-CN" sz="2200" u="sng" dirty="0">
                <a:solidFill>
                  <a:srgbClr val="FF0000"/>
                </a:solidFill>
                <a:uFill>
                  <a:solidFill>
                    <a:schemeClr val="tx1"/>
                  </a:solidFill>
                </a:uFill>
              </a:rPr>
              <a:t>自主出游</a:t>
            </a:r>
            <a:r>
              <a:rPr lang="zh-CN" altLang="zh-CN" sz="2200" dirty="0"/>
              <a:t>和</a:t>
            </a:r>
            <a:r>
              <a:rPr lang="zh-CN" altLang="zh-CN" sz="2200" u="sng" dirty="0">
                <a:solidFill>
                  <a:srgbClr val="FF0000"/>
                </a:solidFill>
                <a:uFill>
                  <a:solidFill>
                    <a:schemeClr val="tx1"/>
                  </a:solidFill>
                </a:uFill>
              </a:rPr>
              <a:t>跟团出游</a:t>
            </a:r>
            <a:r>
              <a:rPr lang="zh-CN" altLang="zh-CN" sz="2200" dirty="0"/>
              <a:t>两种。</a:t>
            </a:r>
          </a:p>
          <a:p>
            <a:pPr>
              <a:lnSpc>
                <a:spcPct val="120000"/>
              </a:lnSpc>
            </a:pPr>
            <a:r>
              <a:rPr lang="en-US" altLang="zh-CN" sz="2200" b="1" dirty="0"/>
              <a:t>2</a:t>
            </a:r>
            <a:r>
              <a:rPr lang="en-US" altLang="zh-CN" sz="2200" dirty="0"/>
              <a:t>.</a:t>
            </a:r>
            <a:r>
              <a:rPr lang="zh-CN" altLang="zh-CN" sz="2200" dirty="0"/>
              <a:t>跟团出游</a:t>
            </a:r>
            <a:r>
              <a:rPr lang="en-US" altLang="zh-CN" sz="2200" dirty="0"/>
              <a:t>:</a:t>
            </a:r>
            <a:r>
              <a:rPr lang="zh-CN" altLang="zh-CN" sz="2200" dirty="0"/>
              <a:t>包括旅行社组织的旅游团和</a:t>
            </a:r>
            <a:r>
              <a:rPr lang="en-US" altLang="zh-CN" sz="2200" dirty="0"/>
              <a:t>“</a:t>
            </a:r>
            <a:r>
              <a:rPr lang="zh-CN" altLang="zh-CN" sz="2200" u="sng" dirty="0">
                <a:solidFill>
                  <a:srgbClr val="FF0000"/>
                </a:solidFill>
                <a:uFill>
                  <a:solidFill>
                    <a:schemeClr val="tx1"/>
                  </a:solidFill>
                </a:uFill>
              </a:rPr>
              <a:t>自助旅游</a:t>
            </a:r>
            <a:r>
              <a:rPr lang="en-US" altLang="zh-CN" sz="2200" dirty="0"/>
              <a:t>”</a:t>
            </a:r>
            <a:r>
              <a:rPr lang="zh-CN" altLang="zh-CN" sz="2200" dirty="0"/>
              <a:t>的方式。</a:t>
            </a:r>
          </a:p>
          <a:p>
            <a:pPr>
              <a:lnSpc>
                <a:spcPct val="120000"/>
              </a:lnSpc>
            </a:pPr>
            <a:r>
              <a:rPr lang="en-US" altLang="zh-CN" sz="2200" b="1" dirty="0"/>
              <a:t>3</a:t>
            </a:r>
            <a:r>
              <a:rPr lang="en-US" altLang="zh-CN" sz="2200" dirty="0"/>
              <a:t>.</a:t>
            </a:r>
            <a:r>
              <a:rPr lang="zh-CN" altLang="zh-CN" sz="2200" dirty="0"/>
              <a:t>设计旅游活动方案</a:t>
            </a:r>
            <a:r>
              <a:rPr lang="en-US" altLang="zh-CN" sz="2200" dirty="0"/>
              <a:t>:</a:t>
            </a:r>
            <a:r>
              <a:rPr lang="zh-CN" altLang="zh-CN" sz="2200" dirty="0"/>
              <a:t>包括可用的旅游</a:t>
            </a:r>
            <a:r>
              <a:rPr lang="zh-CN" altLang="zh-CN" sz="2200" u="sng" dirty="0">
                <a:solidFill>
                  <a:srgbClr val="FF0000"/>
                </a:solidFill>
                <a:uFill>
                  <a:solidFill>
                    <a:schemeClr val="tx1"/>
                  </a:solidFill>
                </a:uFill>
              </a:rPr>
              <a:t>时间</a:t>
            </a:r>
            <a:r>
              <a:rPr lang="zh-CN" altLang="zh-CN" sz="2200" dirty="0"/>
              <a:t>、共同策划旅游计划、旅游</a:t>
            </a:r>
            <a:r>
              <a:rPr lang="zh-CN" altLang="zh-CN" sz="2200" u="sng" dirty="0">
                <a:solidFill>
                  <a:srgbClr val="FF0000"/>
                </a:solidFill>
                <a:uFill>
                  <a:solidFill>
                    <a:schemeClr val="tx1"/>
                  </a:solidFill>
                </a:uFill>
              </a:rPr>
              <a:t>经费预算</a:t>
            </a:r>
            <a:r>
              <a:rPr lang="zh-CN" altLang="zh-CN" sz="2200" dirty="0"/>
              <a:t>和物质准备三方面内容。</a:t>
            </a:r>
          </a:p>
        </p:txBody>
      </p:sp>
      <p:sp>
        <p:nvSpPr>
          <p:cNvPr id="4" name="矩形 3"/>
          <p:cNvSpPr/>
          <p:nvPr/>
        </p:nvSpPr>
        <p:spPr>
          <a:xfrm>
            <a:off x="2259816" y="2760832"/>
            <a:ext cx="599064"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p:cNvSpPr/>
          <p:nvPr/>
        </p:nvSpPr>
        <p:spPr>
          <a:xfrm>
            <a:off x="5076056" y="2767474"/>
            <a:ext cx="1152128"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6" name="矩形 5"/>
          <p:cNvSpPr/>
          <p:nvPr/>
        </p:nvSpPr>
        <p:spPr>
          <a:xfrm>
            <a:off x="2016944" y="3964646"/>
            <a:ext cx="115200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 name="矩形 6"/>
          <p:cNvSpPr/>
          <p:nvPr/>
        </p:nvSpPr>
        <p:spPr>
          <a:xfrm>
            <a:off x="3491880" y="3964646"/>
            <a:ext cx="1152128"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 name="矩形 7"/>
          <p:cNvSpPr/>
          <p:nvPr/>
        </p:nvSpPr>
        <p:spPr>
          <a:xfrm>
            <a:off x="4896872" y="3964646"/>
            <a:ext cx="1152128"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 name="矩形 8"/>
          <p:cNvSpPr/>
          <p:nvPr/>
        </p:nvSpPr>
        <p:spPr>
          <a:xfrm>
            <a:off x="5508104" y="4375152"/>
            <a:ext cx="108012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矩形 9"/>
          <p:cNvSpPr/>
          <p:nvPr/>
        </p:nvSpPr>
        <p:spPr>
          <a:xfrm>
            <a:off x="5117950" y="4773595"/>
            <a:ext cx="544218"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 name="矩形 10"/>
          <p:cNvSpPr/>
          <p:nvPr/>
        </p:nvSpPr>
        <p:spPr>
          <a:xfrm>
            <a:off x="1155808" y="5177288"/>
            <a:ext cx="1144200"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xmlns="" val="40845316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26582"/>
            <a:ext cx="8128000" cy="458202"/>
          </a:xfrm>
          <a:prstGeom prst="rect">
            <a:avLst/>
          </a:prstGeom>
        </p:spPr>
        <p:txBody>
          <a:bodyPr>
            <a:spAutoFit/>
          </a:bodyPr>
          <a:lstStyle/>
          <a:p>
            <a:pPr>
              <a:lnSpc>
                <a:spcPct val="120000"/>
              </a:lnSpc>
            </a:pPr>
            <a:r>
              <a:rPr lang="zh-CN" altLang="zh-CN" sz="2200" dirty="0"/>
              <a:t>探究点一 了解景观的主要特点及明确景观的文化定位</a:t>
            </a:r>
          </a:p>
        </p:txBody>
      </p:sp>
      <p:graphicFrame>
        <p:nvGraphicFramePr>
          <p:cNvPr id="5" name="对象 4"/>
          <p:cNvGraphicFramePr>
            <a:graphicFrameLocks noChangeAspect="1"/>
          </p:cNvGraphicFramePr>
          <p:nvPr>
            <p:extLst>
              <p:ext uri="{D42A27DB-BD31-4B8C-83A1-F6EECF244321}">
                <p14:modId xmlns:p14="http://schemas.microsoft.com/office/powerpoint/2010/main" xmlns="" val="3369118002"/>
              </p:ext>
            </p:extLst>
          </p:nvPr>
        </p:nvGraphicFramePr>
        <p:xfrm>
          <a:off x="508000" y="1340768"/>
          <a:ext cx="8128000" cy="854163"/>
        </p:xfrm>
        <a:graphic>
          <a:graphicData uri="http://schemas.openxmlformats.org/presentationml/2006/ole">
            <p:oleObj spid="_x0000_s2076" name="文档" r:id="rId5" imgW="3836312" imgH="402466" progId="Word.Document.12">
              <p:embed/>
            </p:oleObj>
          </a:graphicData>
        </a:graphic>
      </p:graphicFrame>
      <p:sp>
        <p:nvSpPr>
          <p:cNvPr id="6" name="矩形 5"/>
          <p:cNvSpPr>
            <a:spLocks noChangeAspect="1"/>
          </p:cNvSpPr>
          <p:nvPr/>
        </p:nvSpPr>
        <p:spPr>
          <a:xfrm>
            <a:off x="508000" y="1916832"/>
            <a:ext cx="8128000" cy="4114588"/>
          </a:xfrm>
          <a:prstGeom prst="rect">
            <a:avLst/>
          </a:prstGeom>
        </p:spPr>
        <p:txBody>
          <a:bodyPr>
            <a:spAutoFit/>
          </a:bodyPr>
          <a:lstStyle/>
          <a:p>
            <a:pPr>
              <a:lnSpc>
                <a:spcPct val="120000"/>
              </a:lnSpc>
            </a:pPr>
            <a:r>
              <a:rPr lang="en-US" altLang="zh-CN" sz="2200" dirty="0"/>
              <a:t>2017</a:t>
            </a:r>
            <a:r>
              <a:rPr lang="zh-CN" altLang="zh-CN" sz="2200" dirty="0"/>
              <a:t>年高考结束之后</a:t>
            </a:r>
            <a:r>
              <a:rPr lang="en-US" altLang="zh-CN" sz="2200" dirty="0"/>
              <a:t>,</a:t>
            </a:r>
            <a:r>
              <a:rPr lang="zh-CN" altLang="zh-CN" sz="2200" dirty="0"/>
              <a:t>广东茂名的刘鹏、张亮同学打算去华山、西安旅游</a:t>
            </a:r>
            <a:r>
              <a:rPr lang="en-US" altLang="zh-CN" sz="2200" dirty="0"/>
              <a:t>,</a:t>
            </a:r>
            <a:r>
              <a:rPr lang="zh-CN" altLang="zh-CN" sz="2200" dirty="0"/>
              <a:t>在出发之前</a:t>
            </a:r>
            <a:r>
              <a:rPr lang="en-US" altLang="zh-CN" sz="2200" dirty="0"/>
              <a:t>,</a:t>
            </a:r>
            <a:r>
              <a:rPr lang="zh-CN" altLang="zh-CN" sz="2200" dirty="0"/>
              <a:t>他们不但对旅游必需的物品作了充分的准备</a:t>
            </a:r>
            <a:r>
              <a:rPr lang="en-US" altLang="zh-CN" sz="2200" dirty="0"/>
              <a:t>,</a:t>
            </a:r>
            <a:r>
              <a:rPr lang="zh-CN" altLang="zh-CN" sz="2200" dirty="0"/>
              <a:t>而且对华山、西安旅游景观的主要特点、文化定位作了较为充分的了解。</a:t>
            </a:r>
          </a:p>
          <a:p>
            <a:pPr>
              <a:lnSpc>
                <a:spcPct val="120000"/>
              </a:lnSpc>
            </a:pPr>
            <a:r>
              <a:rPr lang="zh-CN" altLang="zh-CN" sz="2200" dirty="0"/>
              <a:t>结合材料探究</a:t>
            </a:r>
            <a:r>
              <a:rPr lang="en-US" altLang="zh-CN" sz="2200" dirty="0"/>
              <a:t>:</a:t>
            </a:r>
            <a:endParaRPr lang="zh-CN" altLang="zh-CN" sz="2200" dirty="0"/>
          </a:p>
          <a:p>
            <a:pPr>
              <a:lnSpc>
                <a:spcPct val="120000"/>
              </a:lnSpc>
            </a:pPr>
            <a:r>
              <a:rPr lang="en-US" altLang="zh-CN" sz="2200" dirty="0"/>
              <a:t>(1)</a:t>
            </a:r>
            <a:r>
              <a:rPr lang="zh-CN" altLang="zh-CN" sz="2200" dirty="0"/>
              <a:t>外出旅游</a:t>
            </a:r>
            <a:r>
              <a:rPr lang="en-US" altLang="zh-CN" sz="2200" dirty="0"/>
              <a:t>,</a:t>
            </a:r>
            <a:r>
              <a:rPr lang="zh-CN" altLang="zh-CN" sz="2200" dirty="0"/>
              <a:t>你认为应该准备哪些必需物品</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防雨、防晒用具</a:t>
            </a:r>
            <a:r>
              <a:rPr lang="en-US" altLang="zh-CN" sz="2200" dirty="0"/>
              <a:t>,</a:t>
            </a:r>
            <a:r>
              <a:rPr lang="zh-CN" altLang="zh-CN" sz="2200" dirty="0"/>
              <a:t>药品或保健箱</a:t>
            </a:r>
            <a:r>
              <a:rPr lang="en-US" altLang="zh-CN" sz="2200" dirty="0"/>
              <a:t>,</a:t>
            </a:r>
            <a:r>
              <a:rPr lang="zh-CN" altLang="zh-CN" sz="2200" dirty="0"/>
              <a:t>水和必要少量的食品</a:t>
            </a:r>
            <a:r>
              <a:rPr lang="en-US" altLang="zh-CN" sz="2200" dirty="0"/>
              <a:t>,</a:t>
            </a:r>
            <a:r>
              <a:rPr lang="zh-CN" altLang="zh-CN" sz="2200" dirty="0"/>
              <a:t>笔记本</a:t>
            </a:r>
            <a:r>
              <a:rPr lang="en-US" altLang="zh-CN" sz="2200" dirty="0"/>
              <a:t>,</a:t>
            </a:r>
            <a:r>
              <a:rPr lang="zh-CN" altLang="zh-CN" sz="2200" dirty="0"/>
              <a:t>相机</a:t>
            </a:r>
            <a:r>
              <a:rPr lang="en-US" altLang="zh-CN" sz="2200" dirty="0"/>
              <a:t>,</a:t>
            </a:r>
            <a:r>
              <a:rPr lang="zh-CN" altLang="zh-CN" sz="2200" dirty="0"/>
              <a:t>火柴</a:t>
            </a:r>
            <a:r>
              <a:rPr lang="en-US" altLang="zh-CN" sz="2200" dirty="0"/>
              <a:t>,</a:t>
            </a:r>
            <a:r>
              <a:rPr lang="zh-CN" altLang="zh-CN" sz="2200" dirty="0"/>
              <a:t>水果刀</a:t>
            </a:r>
            <a:r>
              <a:rPr lang="en-US" altLang="zh-CN" sz="2200" dirty="0"/>
              <a:t>,</a:t>
            </a:r>
            <a:r>
              <a:rPr lang="zh-CN" altLang="zh-CN" sz="2200" dirty="0"/>
              <a:t>地图</a:t>
            </a:r>
            <a:r>
              <a:rPr lang="en-US" altLang="zh-CN" sz="2200" dirty="0"/>
              <a:t>,</a:t>
            </a:r>
            <a:r>
              <a:rPr lang="zh-CN" altLang="zh-CN" sz="2200" dirty="0"/>
              <a:t>旅游区相关资料</a:t>
            </a:r>
            <a:r>
              <a:rPr lang="en-US" altLang="zh-CN" sz="2200" dirty="0"/>
              <a:t>,</a:t>
            </a:r>
            <a:r>
              <a:rPr lang="zh-CN" altLang="zh-CN" sz="2200" dirty="0"/>
              <a:t>舒适的衣服</a:t>
            </a:r>
            <a:r>
              <a:rPr lang="en-US" altLang="zh-CN" sz="2200" dirty="0"/>
              <a:t>,</a:t>
            </a:r>
            <a:r>
              <a:rPr lang="zh-CN" altLang="zh-CN" sz="2200" dirty="0"/>
              <a:t>必要现金</a:t>
            </a:r>
            <a:r>
              <a:rPr lang="en-US" altLang="zh-CN" sz="2200" dirty="0"/>
              <a:t>(</a:t>
            </a:r>
            <a:r>
              <a:rPr lang="zh-CN" altLang="zh-CN" sz="2200" dirty="0"/>
              <a:t>或信用卡</a:t>
            </a:r>
            <a:r>
              <a:rPr lang="en-US" altLang="zh-CN" sz="2200" dirty="0"/>
              <a:t>),</a:t>
            </a:r>
            <a:r>
              <a:rPr lang="zh-CN" altLang="zh-CN" sz="2200" dirty="0"/>
              <a:t>通信工具及联系方法</a:t>
            </a:r>
            <a:r>
              <a:rPr lang="en-US" altLang="zh-CN" sz="2200" dirty="0"/>
              <a:t>(</a:t>
            </a:r>
            <a:r>
              <a:rPr lang="zh-CN" altLang="zh-CN" sz="2200" dirty="0"/>
              <a:t>有条件的还可准备望远镜、便携式</a:t>
            </a:r>
            <a:r>
              <a:rPr lang="en-US" altLang="zh-CN" sz="2200" dirty="0"/>
              <a:t>GPS</a:t>
            </a:r>
            <a:r>
              <a:rPr lang="zh-CN" altLang="zh-CN" sz="2200" dirty="0"/>
              <a:t>等</a:t>
            </a:r>
            <a:r>
              <a:rPr lang="en-US" altLang="zh-CN" sz="2200" dirty="0"/>
              <a:t>)</a:t>
            </a:r>
            <a:r>
              <a:rPr lang="zh-CN" altLang="zh-CN" sz="2200" dirty="0"/>
              <a:t>。</a:t>
            </a:r>
          </a:p>
        </p:txBody>
      </p:sp>
    </p:spTree>
    <p:extLst>
      <p:ext uri="{BB962C8B-B14F-4D97-AF65-F5344CB8AC3E}">
        <p14:creationId xmlns:p14="http://schemas.microsoft.com/office/powerpoint/2010/main" xmlns="" val="355412150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3"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7" name="矩形 6"/>
          <p:cNvSpPr>
            <a:spLocks noChangeAspect="1"/>
          </p:cNvSpPr>
          <p:nvPr/>
        </p:nvSpPr>
        <p:spPr>
          <a:xfrm>
            <a:off x="508000" y="1052736"/>
            <a:ext cx="8128000" cy="2895793"/>
          </a:xfrm>
          <a:prstGeom prst="rect">
            <a:avLst/>
          </a:prstGeom>
        </p:spPr>
        <p:txBody>
          <a:bodyPr>
            <a:spAutoFit/>
          </a:bodyPr>
          <a:lstStyle/>
          <a:p>
            <a:pPr>
              <a:lnSpc>
                <a:spcPct val="120000"/>
              </a:lnSpc>
            </a:pPr>
            <a:r>
              <a:rPr lang="en-US" altLang="zh-CN" sz="2200" dirty="0"/>
              <a:t>(2)</a:t>
            </a:r>
            <a:r>
              <a:rPr lang="zh-CN" altLang="zh-CN" sz="2200" dirty="0"/>
              <a:t>外出旅游为什么要了解景观的主要特点</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任何景观都有其特点</a:t>
            </a:r>
            <a:r>
              <a:rPr lang="en-US" altLang="zh-CN" sz="2200" dirty="0"/>
              <a:t>,</a:t>
            </a:r>
            <a:r>
              <a:rPr lang="zh-CN" altLang="zh-CN" sz="2200" dirty="0"/>
              <a:t>进行景观欣赏时</a:t>
            </a:r>
            <a:r>
              <a:rPr lang="en-US" altLang="zh-CN" sz="2200" dirty="0"/>
              <a:t>,</a:t>
            </a:r>
            <a:r>
              <a:rPr lang="zh-CN" altLang="zh-CN" sz="2200" dirty="0"/>
              <a:t>只有抓住景观的主要特点</a:t>
            </a:r>
            <a:r>
              <a:rPr lang="en-US" altLang="zh-CN" sz="2200" dirty="0"/>
              <a:t>,</a:t>
            </a:r>
            <a:r>
              <a:rPr lang="zh-CN" altLang="zh-CN" sz="2200" dirty="0"/>
              <a:t>才能真正感受景观的美。</a:t>
            </a:r>
          </a:p>
          <a:p>
            <a:pPr>
              <a:lnSpc>
                <a:spcPct val="120000"/>
              </a:lnSpc>
            </a:pPr>
            <a:r>
              <a:rPr lang="en-US" altLang="zh-CN" sz="2200" dirty="0"/>
              <a:t>(3)</a:t>
            </a:r>
            <a:r>
              <a:rPr lang="zh-CN" altLang="zh-CN" sz="2200" dirty="0"/>
              <a:t>对景观进行准确的文化定位</a:t>
            </a:r>
            <a:r>
              <a:rPr lang="en-US" altLang="zh-CN" sz="2200" dirty="0"/>
              <a:t>,</a:t>
            </a:r>
            <a:r>
              <a:rPr lang="zh-CN" altLang="zh-CN" sz="2200" dirty="0"/>
              <a:t>与哪些因素有关</a:t>
            </a:r>
            <a:r>
              <a:rPr lang="en-US" altLang="zh-CN" sz="2200" dirty="0"/>
              <a:t>?</a:t>
            </a:r>
            <a:endParaRPr lang="zh-CN" altLang="zh-CN" sz="2200" dirty="0"/>
          </a:p>
          <a:p>
            <a:pPr>
              <a:lnSpc>
                <a:spcPct val="120000"/>
              </a:lnSpc>
            </a:pPr>
            <a:r>
              <a:rPr lang="zh-CN" altLang="zh-CN" sz="2200" dirty="0">
                <a:solidFill>
                  <a:srgbClr val="FF0000"/>
                </a:solidFill>
              </a:rPr>
              <a:t>提示</a:t>
            </a:r>
            <a:r>
              <a:rPr lang="zh-CN" altLang="zh-CN" sz="2200" dirty="0"/>
              <a:t>在旅游过程中</a:t>
            </a:r>
            <a:r>
              <a:rPr lang="en-US" altLang="zh-CN" sz="2200" dirty="0"/>
              <a:t>,</a:t>
            </a:r>
            <a:r>
              <a:rPr lang="zh-CN" altLang="zh-CN" sz="2200" dirty="0"/>
              <a:t>人们从旅游景观中得到审美享受的程度是因人而异的。这与每个人的主观经验和知识积累有关</a:t>
            </a:r>
            <a:r>
              <a:rPr lang="en-US" altLang="zh-CN" sz="2200" dirty="0"/>
              <a:t>,</a:t>
            </a:r>
            <a:r>
              <a:rPr lang="zh-CN" altLang="zh-CN" sz="2200" dirty="0"/>
              <a:t>也是由于对旅游景观的历史文化内涵的了解不同所造成的。</a:t>
            </a:r>
          </a:p>
        </p:txBody>
      </p:sp>
    </p:spTree>
    <p:extLst>
      <p:ext uri="{BB962C8B-B14F-4D97-AF65-F5344CB8AC3E}">
        <p14:creationId xmlns:p14="http://schemas.microsoft.com/office/powerpoint/2010/main" xmlns="" val="2621554126"/>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525406057"/>
              </p:ext>
            </p:extLst>
          </p:nvPr>
        </p:nvGraphicFramePr>
        <p:xfrm>
          <a:off x="508000" y="980728"/>
          <a:ext cx="8128000" cy="854163"/>
        </p:xfrm>
        <a:graphic>
          <a:graphicData uri="http://schemas.openxmlformats.org/presentationml/2006/ole">
            <p:oleObj spid="_x0000_s3126" name="文档" r:id="rId5" imgW="3836312" imgH="402466" progId="Word.Document.12">
              <p:embed/>
            </p:oleObj>
          </a:graphicData>
        </a:graphic>
      </p:graphicFrame>
      <p:sp>
        <p:nvSpPr>
          <p:cNvPr id="6" name="矩形 5"/>
          <p:cNvSpPr>
            <a:spLocks noChangeAspect="1"/>
          </p:cNvSpPr>
          <p:nvPr/>
        </p:nvSpPr>
        <p:spPr>
          <a:xfrm>
            <a:off x="508000" y="1561761"/>
            <a:ext cx="8128000" cy="2083263"/>
          </a:xfrm>
          <a:prstGeom prst="rect">
            <a:avLst/>
          </a:prstGeom>
        </p:spPr>
        <p:txBody>
          <a:bodyPr>
            <a:spAutoFit/>
          </a:bodyPr>
          <a:lstStyle/>
          <a:p>
            <a:pPr>
              <a:lnSpc>
                <a:spcPct val="120000"/>
              </a:lnSpc>
            </a:pPr>
            <a:r>
              <a:rPr lang="en-US" altLang="zh-CN" sz="2200" b="1" dirty="0"/>
              <a:t>1</a:t>
            </a:r>
            <a:r>
              <a:rPr lang="en-US" altLang="zh-CN" sz="2200" dirty="0"/>
              <a:t>.</a:t>
            </a:r>
            <a:r>
              <a:rPr lang="zh-CN" altLang="zh-CN" sz="2200" dirty="0"/>
              <a:t>了解景观主要特点的意义</a:t>
            </a:r>
          </a:p>
          <a:p>
            <a:pPr>
              <a:lnSpc>
                <a:spcPct val="120000"/>
              </a:lnSpc>
            </a:pPr>
            <a:r>
              <a:rPr lang="zh-CN" altLang="zh-CN" sz="2200" dirty="0"/>
              <a:t>要尽可能多地收集有关旅游目的地的自然地理、历史人文以及风土民情方面的资料</a:t>
            </a:r>
            <a:r>
              <a:rPr lang="en-US" altLang="zh-CN" sz="2200" dirty="0"/>
              <a:t>,</a:t>
            </a:r>
            <a:r>
              <a:rPr lang="zh-CN" altLang="zh-CN" sz="2200" dirty="0"/>
              <a:t>从而了解旅游景观的基本特点。因为了解旅游目的地的基本特点后</a:t>
            </a:r>
            <a:r>
              <a:rPr lang="en-US" altLang="zh-CN" sz="2200" dirty="0"/>
              <a:t>,</a:t>
            </a:r>
            <a:r>
              <a:rPr lang="zh-CN" altLang="zh-CN" sz="2200" dirty="0"/>
              <a:t>可以更好地安排旅游活动</a:t>
            </a:r>
            <a:r>
              <a:rPr lang="en-US" altLang="zh-CN" sz="2200" dirty="0"/>
              <a:t>,</a:t>
            </a:r>
            <a:r>
              <a:rPr lang="zh-CN" altLang="zh-CN" sz="2200" dirty="0"/>
              <a:t>如参观各景点的先后顺序、时间多少分配等。可用下图表示。</a:t>
            </a:r>
          </a:p>
        </p:txBody>
      </p:sp>
      <p:graphicFrame>
        <p:nvGraphicFramePr>
          <p:cNvPr id="8" name="对象 7"/>
          <p:cNvGraphicFramePr>
            <a:graphicFrameLocks noChangeAspect="1"/>
          </p:cNvGraphicFramePr>
          <p:nvPr>
            <p:extLst>
              <p:ext uri="{D42A27DB-BD31-4B8C-83A1-F6EECF244321}">
                <p14:modId xmlns:p14="http://schemas.microsoft.com/office/powerpoint/2010/main" xmlns="" val="3268477585"/>
              </p:ext>
            </p:extLst>
          </p:nvPr>
        </p:nvGraphicFramePr>
        <p:xfrm>
          <a:off x="508000" y="3817235"/>
          <a:ext cx="8128000" cy="2132045"/>
        </p:xfrm>
        <a:graphic>
          <a:graphicData uri="http://schemas.openxmlformats.org/presentationml/2006/ole">
            <p:oleObj spid="_x0000_s3127" name="文档" r:id="rId6" imgW="3836312" imgH="1006524" progId="Word.Document.12">
              <p:embed/>
            </p:oleObj>
          </a:graphicData>
        </a:graphic>
      </p:graphicFrame>
    </p:spTree>
    <p:extLst>
      <p:ext uri="{BB962C8B-B14F-4D97-AF65-F5344CB8AC3E}">
        <p14:creationId xmlns:p14="http://schemas.microsoft.com/office/powerpoint/2010/main" xmlns="" val="2984495063"/>
      </p:ext>
    </p:extLst>
  </p:cSld>
  <p:clrMapOvr>
    <a:masterClrMapping/>
  </p:clrMapOvr>
  <p:transition spd="slow">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458202"/>
          </a:xfrm>
          <a:prstGeom prst="rect">
            <a:avLst/>
          </a:prstGeom>
        </p:spPr>
        <p:txBody>
          <a:bodyPr>
            <a:spAutoFit/>
          </a:bodyPr>
          <a:lstStyle/>
          <a:p>
            <a:pPr>
              <a:lnSpc>
                <a:spcPct val="120000"/>
              </a:lnSpc>
            </a:pPr>
            <a:r>
              <a:rPr lang="en-US" altLang="zh-CN" sz="2200" b="1" dirty="0"/>
              <a:t>2</a:t>
            </a:r>
            <a:r>
              <a:rPr lang="en-US" altLang="zh-CN" sz="2200" dirty="0"/>
              <a:t>.</a:t>
            </a:r>
            <a:r>
              <a:rPr lang="zh-CN" altLang="zh-CN" sz="2200" dirty="0"/>
              <a:t>影响人们从景观中得到审美享受程度的因素</a:t>
            </a:r>
            <a:endParaRPr lang="zh-CN" altLang="en-US" sz="2200" dirty="0"/>
          </a:p>
        </p:txBody>
      </p:sp>
      <p:graphicFrame>
        <p:nvGraphicFramePr>
          <p:cNvPr id="6" name="对象 5"/>
          <p:cNvGraphicFramePr>
            <a:graphicFrameLocks noChangeAspect="1"/>
          </p:cNvGraphicFramePr>
          <p:nvPr>
            <p:extLst>
              <p:ext uri="{D42A27DB-BD31-4B8C-83A1-F6EECF244321}">
                <p14:modId xmlns:p14="http://schemas.microsoft.com/office/powerpoint/2010/main" xmlns="" val="1539766014"/>
              </p:ext>
            </p:extLst>
          </p:nvPr>
        </p:nvGraphicFramePr>
        <p:xfrm>
          <a:off x="508000" y="1930997"/>
          <a:ext cx="8128000" cy="3514227"/>
        </p:xfrm>
        <a:graphic>
          <a:graphicData uri="http://schemas.openxmlformats.org/presentationml/2006/ole">
            <p:oleObj spid="_x0000_s4124" name="文档" r:id="rId5" imgW="4189320" imgH="1811456" progId="Word.Document.12">
              <p:embed/>
            </p:oleObj>
          </a:graphicData>
        </a:graphic>
      </p:graphicFrame>
    </p:spTree>
    <p:extLst>
      <p:ext uri="{BB962C8B-B14F-4D97-AF65-F5344CB8AC3E}">
        <p14:creationId xmlns:p14="http://schemas.microsoft.com/office/powerpoint/2010/main" xmlns="" val="1587414971"/>
      </p:ext>
    </p:extLst>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395536" y="692696"/>
            <a:ext cx="1008112" cy="288032"/>
          </a:xfrm>
          <a:prstGeom prst="rect">
            <a:avLst/>
          </a:prstGeom>
          <a:solidFill>
            <a:schemeClr val="accent5">
              <a:lumMod val="75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t>问题导学</a:t>
            </a:r>
            <a:endParaRPr lang="zh-CN" altLang="en-US" sz="1400" dirty="0">
              <a:solidFill>
                <a:schemeClr val="accent5">
                  <a:lumMod val="20000"/>
                  <a:lumOff val="80000"/>
                </a:schemeClr>
              </a:solidFill>
            </a:endParaRPr>
          </a:p>
        </p:txBody>
      </p:sp>
      <p:sp>
        <p:nvSpPr>
          <p:cNvPr id="3" name="矩形 2">
            <a:hlinkClick r:id="rId4" action="ppaction://hlinksldjump"/>
          </p:cNvPr>
          <p:cNvSpPr/>
          <p:nvPr/>
        </p:nvSpPr>
        <p:spPr>
          <a:xfrm>
            <a:off x="1497223" y="692696"/>
            <a:ext cx="1008112" cy="288032"/>
          </a:xfrm>
          <a:prstGeom prst="rect">
            <a:avLst/>
          </a:prstGeom>
          <a:solidFill>
            <a:schemeClr val="accent4">
              <a:lumMod val="75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smtClean="0"/>
              <a:t>当堂检测</a:t>
            </a:r>
            <a:endParaRPr lang="zh-CN" altLang="en-US" sz="1400" dirty="0">
              <a:solidFill>
                <a:schemeClr val="accent4">
                  <a:lumMod val="20000"/>
                  <a:lumOff val="80000"/>
                </a:schemeClr>
              </a:solidFill>
            </a:endParaRPr>
          </a:p>
        </p:txBody>
      </p:sp>
      <p:sp>
        <p:nvSpPr>
          <p:cNvPr id="4" name="矩形 3"/>
          <p:cNvSpPr>
            <a:spLocks noChangeAspect="1"/>
          </p:cNvSpPr>
          <p:nvPr/>
        </p:nvSpPr>
        <p:spPr>
          <a:xfrm>
            <a:off x="508000" y="1052736"/>
            <a:ext cx="8128000" cy="1676998"/>
          </a:xfrm>
          <a:prstGeom prst="rect">
            <a:avLst/>
          </a:prstGeom>
        </p:spPr>
        <p:txBody>
          <a:bodyPr>
            <a:spAutoFit/>
          </a:bodyPr>
          <a:lstStyle/>
          <a:p>
            <a:pPr>
              <a:lnSpc>
                <a:spcPct val="120000"/>
              </a:lnSpc>
            </a:pPr>
            <a:r>
              <a:rPr lang="zh-CN" altLang="zh-CN" sz="2200" dirty="0"/>
              <a:t>【例</a:t>
            </a:r>
            <a:r>
              <a:rPr lang="en-US" altLang="zh-CN" sz="2200" b="1" dirty="0"/>
              <a:t>1</a:t>
            </a:r>
            <a:r>
              <a:rPr lang="zh-CN" altLang="zh-CN" sz="2200" dirty="0"/>
              <a:t>】 近年来</a:t>
            </a:r>
            <a:r>
              <a:rPr lang="en-US" altLang="zh-CN" sz="2200" dirty="0"/>
              <a:t>,</a:t>
            </a:r>
            <a:r>
              <a:rPr lang="zh-CN" altLang="zh-CN" sz="2200" dirty="0"/>
              <a:t>一种不同于传统观光游的</a:t>
            </a:r>
            <a:r>
              <a:rPr lang="en-US" altLang="zh-CN" sz="2200" dirty="0"/>
              <a:t>“</a:t>
            </a:r>
            <a:r>
              <a:rPr lang="zh-CN" altLang="zh-CN" sz="2200" dirty="0"/>
              <a:t>深度游</a:t>
            </a:r>
            <a:r>
              <a:rPr lang="en-US" altLang="zh-CN" sz="2200" dirty="0"/>
              <a:t>”</a:t>
            </a:r>
            <a:r>
              <a:rPr lang="zh-CN" altLang="zh-CN" sz="2200" dirty="0"/>
              <a:t>悄然兴起。深度游是指旅游者通过徒步、自驾等方式</a:t>
            </a:r>
            <a:r>
              <a:rPr lang="en-US" altLang="zh-CN" sz="2200" dirty="0"/>
              <a:t>,</a:t>
            </a:r>
            <a:r>
              <a:rPr lang="zh-CN" altLang="zh-CN" sz="2200" dirty="0"/>
              <a:t>围绕某一特定主题获得深刻体验的旅游活动。有</a:t>
            </a:r>
            <a:r>
              <a:rPr lang="en-US" altLang="zh-CN" sz="2200" dirty="0"/>
              <a:t>3</a:t>
            </a:r>
            <a:r>
              <a:rPr lang="zh-CN" altLang="zh-CN" sz="2200" dirty="0"/>
              <a:t>位旅游者结伴拟于</a:t>
            </a:r>
            <a:r>
              <a:rPr lang="en-US" altLang="zh-CN" sz="2200" dirty="0"/>
              <a:t>4</a:t>
            </a:r>
            <a:r>
              <a:rPr lang="zh-CN" altLang="zh-CN" sz="2200" dirty="0"/>
              <a:t>月下旬自驾前往下图所示区域</a:t>
            </a:r>
            <a:r>
              <a:rPr lang="en-US" altLang="zh-CN" sz="2200" dirty="0"/>
              <a:t>(</a:t>
            </a:r>
            <a:r>
              <a:rPr lang="zh-CN" altLang="zh-CN" sz="2200" dirty="0"/>
              <a:t>湖面高程</a:t>
            </a:r>
            <a:r>
              <a:rPr lang="en-US" altLang="zh-CN" sz="2200" dirty="0"/>
              <a:t>3 196</a:t>
            </a:r>
            <a:r>
              <a:rPr lang="zh-CN" altLang="zh-CN" sz="2200" dirty="0"/>
              <a:t>米</a:t>
            </a:r>
            <a:r>
              <a:rPr lang="en-US" altLang="zh-CN" sz="2200" dirty="0"/>
              <a:t>),</a:t>
            </a:r>
            <a:r>
              <a:rPr lang="zh-CN" altLang="zh-CN" sz="2200" dirty="0"/>
              <a:t>进行以观鸟为主题的深度游。</a:t>
            </a:r>
          </a:p>
        </p:txBody>
      </p:sp>
      <p:graphicFrame>
        <p:nvGraphicFramePr>
          <p:cNvPr id="5" name="对象 4"/>
          <p:cNvGraphicFramePr>
            <a:graphicFrameLocks noChangeAspect="1"/>
          </p:cNvGraphicFramePr>
          <p:nvPr>
            <p:extLst>
              <p:ext uri="{D42A27DB-BD31-4B8C-83A1-F6EECF244321}">
                <p14:modId xmlns:p14="http://schemas.microsoft.com/office/powerpoint/2010/main" xmlns="" val="1982245533"/>
              </p:ext>
            </p:extLst>
          </p:nvPr>
        </p:nvGraphicFramePr>
        <p:xfrm>
          <a:off x="508000" y="2819056"/>
          <a:ext cx="8128000" cy="2986208"/>
        </p:xfrm>
        <a:graphic>
          <a:graphicData uri="http://schemas.openxmlformats.org/presentationml/2006/ole">
            <p:oleObj spid="_x0000_s5148" name="文档" r:id="rId5" imgW="3836312" imgH="1408990" progId="Word.Document.12">
              <p:embed/>
            </p:oleObj>
          </a:graphicData>
        </a:graphic>
      </p:graphicFrame>
    </p:spTree>
    <p:extLst>
      <p:ext uri="{BB962C8B-B14F-4D97-AF65-F5344CB8AC3E}">
        <p14:creationId xmlns:p14="http://schemas.microsoft.com/office/powerpoint/2010/main" xmlns="" val="1363311552"/>
      </p:ext>
    </p:extLst>
  </p:cSld>
  <p:clrMapOvr>
    <a:masterClrMapping/>
  </p:clrMapOvr>
  <p:transition spd="slow">
    <p:cover/>
  </p:transition>
  <p:timing>
    <p:tnLst>
      <p:par>
        <p:cTn id="1" dur="indefinite" restart="never" nodeType="tmRoot"/>
      </p:par>
    </p:tnLst>
  </p:timing>
</p:sld>
</file>

<file path=ppt/theme/theme1.xml><?xml version="1.0" encoding="utf-8"?>
<a:theme xmlns:a="http://schemas.openxmlformats.org/drawingml/2006/main" name="金牌学案模板">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经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金牌学案模板.potx" id="{252A278A-1B80-4140-B762-F29CC5781A2A}" vid="{4CA23C7E-FE44-4C84-BC6D-3C01CB0FC459}"/>
    </a:ext>
  </a:extLst>
</a:theme>
</file>

<file path=docProps/app.xml><?xml version="1.0" encoding="utf-8"?>
<Properties xmlns="http://schemas.openxmlformats.org/officeDocument/2006/extended-properties" xmlns:vt="http://schemas.openxmlformats.org/officeDocument/2006/docPropsVTypes">
  <Template>金牌学案模板</Template>
  <TotalTime>35</TotalTime>
  <Words>2335</Words>
  <Application>Microsoft Office PowerPoint</Application>
  <PresentationFormat>全屏显示(4:3)</PresentationFormat>
  <Paragraphs>235</Paragraphs>
  <Slides>28</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28</vt:i4>
      </vt:variant>
    </vt:vector>
  </HeadingPairs>
  <TitlesOfParts>
    <vt:vector size="30" baseType="lpstr">
      <vt:lpstr>金牌学案模板</vt:lpstr>
      <vt:lpstr>文档</vt:lpstr>
      <vt:lpstr>第二节　出游前的准备</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第四章　文明旅游</dc:title>
  <dc:creator>123</dc:creator>
  <cp:lastModifiedBy>Administrator</cp:lastModifiedBy>
  <cp:revision>9</cp:revision>
  <dcterms:created xsi:type="dcterms:W3CDTF">2017-08-02T06:04:16Z</dcterms:created>
  <dcterms:modified xsi:type="dcterms:W3CDTF">2017-09-05T01:07:05Z</dcterms:modified>
</cp:coreProperties>
</file>