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4" r:id="rId2"/>
    <p:sldId id="263" r:id="rId3"/>
    <p:sldId id="264" r:id="rId4"/>
    <p:sldId id="336" r:id="rId5"/>
    <p:sldId id="267" r:id="rId6"/>
    <p:sldId id="337" r:id="rId7"/>
    <p:sldId id="304" r:id="rId8"/>
    <p:sldId id="317" r:id="rId9"/>
    <p:sldId id="335" r:id="rId10"/>
    <p:sldId id="338" r:id="rId11"/>
    <p:sldId id="265" r:id="rId12"/>
    <p:sldId id="279" r:id="rId13"/>
    <p:sldId id="280" r:id="rId14"/>
    <p:sldId id="281" r:id="rId15"/>
    <p:sldId id="293" r:id="rId16"/>
    <p:sldId id="294" r:id="rId17"/>
    <p:sldId id="266" r:id="rId18"/>
    <p:sldId id="282" r:id="rId19"/>
    <p:sldId id="283" r:id="rId20"/>
    <p:sldId id="295" r:id="rId21"/>
    <p:sldId id="296" r:id="rId22"/>
    <p:sldId id="318" r:id="rId23"/>
    <p:sldId id="319" r:id="rId24"/>
    <p:sldId id="339" r:id="rId25"/>
    <p:sldId id="340" r:id="rId26"/>
    <p:sldId id="341" r:id="rId27"/>
    <p:sldId id="342" r:id="rId28"/>
    <p:sldId id="343" r:id="rId29"/>
    <p:sldId id="270" r:id="rId30"/>
    <p:sldId id="300" r:id="rId31"/>
    <p:sldId id="284" r:id="rId32"/>
    <p:sldId id="285" r:id="rId33"/>
    <p:sldId id="344" r:id="rId34"/>
    <p:sldId id="345" r:id="rId35"/>
    <p:sldId id="287" r:id="rId36"/>
    <p:sldId id="320" r:id="rId37"/>
    <p:sldId id="346" r:id="rId38"/>
    <p:sldId id="347" r:id="rId39"/>
    <p:sldId id="348"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旅游景观欣赏的方法</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24.xml"/><Relationship Id="rId5" Type="http://schemas.openxmlformats.org/officeDocument/2006/relationships/package" Target="../embeddings/Microsoft_Office_Word_2007___2.docx"/><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24.xml"/><Relationship Id="rId5" Type="http://schemas.openxmlformats.org/officeDocument/2006/relationships/package" Target="../embeddings/Microsoft_Office_Word_2007___3.docx"/><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4.xml"/><Relationship Id="rId5" Type="http://schemas.openxmlformats.org/officeDocument/2006/relationships/package" Target="../embeddings/Microsoft_Office_Word_2007___4.docx"/><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4.xml"/><Relationship Id="rId5" Type="http://schemas.openxmlformats.org/officeDocument/2006/relationships/package" Target="../embeddings/Microsoft_Office_Word_2007___5.docx"/><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4.xml"/><Relationship Id="rId5" Type="http://schemas.openxmlformats.org/officeDocument/2006/relationships/package" Target="../embeddings/Microsoft_Office_Word_2007___6.docx"/><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2007___7.docx"/><Relationship Id="rId5" Type="http://schemas.openxmlformats.org/officeDocument/2006/relationships/slide" Target="slide24.xml"/><Relationship Id="rId4" Type="http://schemas.openxmlformats.org/officeDocument/2006/relationships/slide" Target="slide17.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Office_Word_2007___1.docx"/><Relationship Id="rId3" Type="http://schemas.openxmlformats.org/officeDocument/2006/relationships/slide" Target="slide3.xml"/><Relationship Id="rId7" Type="http://schemas.openxmlformats.org/officeDocument/2006/relationships/slide" Target="slide9.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6.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6.jpeg"/><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旅游景观欣赏的方法</a:t>
            </a:r>
          </a:p>
        </p:txBody>
      </p:sp>
    </p:spTree>
    <p:extLst>
      <p:ext uri="{BB962C8B-B14F-4D97-AF65-F5344CB8AC3E}">
        <p14:creationId xmlns:p14="http://schemas.microsoft.com/office/powerpoint/2010/main" xmlns="" val="591445002"/>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662108"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五</a:t>
            </a:r>
          </a:p>
        </p:txBody>
      </p:sp>
      <p:sp>
        <p:nvSpPr>
          <p:cNvPr id="3" name="矩形 2"/>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游客在观赏同一景观时会有相同的感受吗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不同游客对同一景观的感受是不相同的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要因人而异。情感的产生是多方面综合作用的结果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既有客观环境的影响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更与个人的心情有关。例如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问君能有几多愁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恰似一江春水向东流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孤帆远影碧空尽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唯见长江天际流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等诗句都是描写长江这一景观的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但是不同的作者在欣赏同一景观时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倾注了不同的情感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即景随心移。范仲淹在《岳阳楼记》中的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若夫霪雨霏霏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感极而悲者矣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至若春和景明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其喜洋洋者矣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的两段描写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登斯楼也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感受却有如此大的反差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就是移情于景、情随景变、情景交融的结果。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6391662"/>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4784"/>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选择观赏位置和把握观赏时机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选择观赏的位置</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889247458"/>
              </p:ext>
            </p:extLst>
          </p:nvPr>
        </p:nvGraphicFramePr>
        <p:xfrm>
          <a:off x="508000" y="2411715"/>
          <a:ext cx="8128000" cy="4329653"/>
        </p:xfrm>
        <a:graphic>
          <a:graphicData uri="http://schemas.openxmlformats.org/presentationml/2006/ole">
            <p:oleObj spid="_x0000_s18439" name="文档" r:id="rId5" imgW="3910440" imgH="2082166" progId="Word.Document.12">
              <p:embed/>
            </p:oleObj>
          </a:graphicData>
        </a:graphic>
      </p:graphicFrame>
      <p:sp>
        <p:nvSpPr>
          <p:cNvPr id="7" name="矩形 6">
            <a:hlinkClick r:id="rId6"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89110506"/>
              </p:ext>
            </p:extLst>
          </p:nvPr>
        </p:nvGraphicFramePr>
        <p:xfrm>
          <a:off x="508000" y="1361550"/>
          <a:ext cx="8128000" cy="5685970"/>
        </p:xfrm>
        <a:graphic>
          <a:graphicData uri="http://schemas.openxmlformats.org/presentationml/2006/ole">
            <p:oleObj spid="_x0000_s19463" name="文档" r:id="rId5" imgW="3910440" imgH="2735903" progId="Word.Document.12">
              <p:embed/>
            </p:oleObj>
          </a:graphicData>
        </a:graphic>
      </p:graphicFrame>
      <p:sp>
        <p:nvSpPr>
          <p:cNvPr id="6" name="矩形 5">
            <a:hlinkClick r:id="rId6"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71065995"/>
              </p:ext>
            </p:extLst>
          </p:nvPr>
        </p:nvGraphicFramePr>
        <p:xfrm>
          <a:off x="508000" y="2346698"/>
          <a:ext cx="8128000" cy="2810494"/>
        </p:xfrm>
        <a:graphic>
          <a:graphicData uri="http://schemas.openxmlformats.org/presentationml/2006/ole">
            <p:oleObj spid="_x0000_s20487" name="文档" r:id="rId5" imgW="3911160" imgH="1352472" progId="Word.Document.12">
              <p:embed/>
            </p:oleObj>
          </a:graphicData>
        </a:graphic>
      </p:graphicFrame>
      <p:sp>
        <p:nvSpPr>
          <p:cNvPr id="7" name="矩形 6">
            <a:hlinkClick r:id="rId6"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3601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把握观赏的时机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许多自然景观随时间、天气、季节的变化而展示出不同的自然美。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86996908"/>
              </p:ext>
            </p:extLst>
          </p:nvPr>
        </p:nvGraphicFramePr>
        <p:xfrm>
          <a:off x="508000" y="2801865"/>
          <a:ext cx="8128000" cy="3651471"/>
        </p:xfrm>
        <a:graphic>
          <a:graphicData uri="http://schemas.openxmlformats.org/presentationml/2006/ole">
            <p:oleObj spid="_x0000_s21511" name="文档" r:id="rId5" imgW="3894607" imgH="1749178" progId="Word.Document.12">
              <p:embed/>
            </p:oleObj>
          </a:graphicData>
        </a:graphic>
      </p:graphicFrame>
      <p:sp>
        <p:nvSpPr>
          <p:cNvPr id="8" name="矩形 7">
            <a:hlinkClick r:id="rId6"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9386"/>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关于河流山川等自然景观的观赏地点的正确叙述是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峰峦之雄伟峻秀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唯近观可得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峡谷、山洞、一线天等景观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要置身其中远视方知其妙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瀑布景观宜在远处俯视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才能兼收其形、色、声、动之美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对于山水有机组合的景观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乘船游览效果最佳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许多自然景观在不同的观赏位置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由于距离、角度、俯仰的变化造成了透视关系、纵深层次、视野范围的差别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所产生的美感也不同。峰峦之雄伟峻秀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惟远观可得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山中的峡谷、洞、一线天之类景观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要置身其中近观方知其妙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瀑布景观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宜在适当距离仰观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以兼收其形、色、声、动之美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对于山水有机组合的景观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沿水路观赏两岸风景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水流、船动、山移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人在画中游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的佳境。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各自然景观的最佳观赏位置只有一处吗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不是。许多自然景观在不同的观赏位置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由于观赏距离远近、角度变化、俯仰差异等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都会带来不同的观赏效果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产生不同的美感。因此各种景观观赏位置的选择不能绝对化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最佳观赏位置只是就一般情况而言。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14121570"/>
      </p:ext>
    </p:extLst>
  </p:cSld>
  <p:clrMapOvr>
    <a:masterClrMapping/>
  </p:clrMapOvr>
  <mc:AlternateContent xmlns:mc="http://schemas.openxmlformats.org/markup-compatibility/2006">
    <mc:Choice xmlns:p14="http://schemas.microsoft.com/office/powerpoint/2010/main" xmlns="" Requires="p14">
      <p:transition spd="slow" p14:dur="20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34440"/>
            <a:ext cx="8128000" cy="167853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抓住景观特色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不同景观有不同特点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所蕴藏的内涵和给予人们的感观也不同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所以观赏时应抓住景观特色。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景观观赏前要做的准备工作及其意义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24.eps" descr="id:2147495419;FounderCES"/>
          <p:cNvPicPr/>
          <p:nvPr/>
        </p:nvPicPr>
        <p:blipFill>
          <a:blip r:embed="rId4"/>
          <a:stretch>
            <a:fillRect/>
          </a:stretch>
        </p:blipFill>
        <p:spPr>
          <a:xfrm>
            <a:off x="827584" y="3238844"/>
            <a:ext cx="7639602" cy="2638428"/>
          </a:xfrm>
          <a:prstGeom prst="rect">
            <a:avLst/>
          </a:prstGeom>
        </p:spPr>
      </p:pic>
      <p:sp>
        <p:nvSpPr>
          <p:cNvPr id="7" name="矩形 6">
            <a:hlinkClick r:id="rId5"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园林景观常见的构景手法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园林都需确立主景和配景。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应鲜明突出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这是园林整体效果成败的关键。主景区是全园景观中的精华所在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也是园林游览过程中的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为主景起烘云托月的作用。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障景法、隔景法等都可达到丰富景观层次的效果。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49512145"/>
              </p:ext>
            </p:extLst>
          </p:nvPr>
        </p:nvGraphicFramePr>
        <p:xfrm>
          <a:off x="508000" y="2523827"/>
          <a:ext cx="8128000" cy="3713485"/>
        </p:xfrm>
        <a:graphic>
          <a:graphicData uri="http://schemas.openxmlformats.org/presentationml/2006/ole">
            <p:oleObj spid="_x0000_s16395" name="文档" r:id="rId5" imgW="3902524" imgH="1783017" progId="Word.Document.12">
              <p:embed/>
            </p:oleObj>
          </a:graphicData>
        </a:graphic>
      </p:graphicFrame>
      <p:sp>
        <p:nvSpPr>
          <p:cNvPr id="10" name="矩形 9">
            <a:hlinkClick r:id="rId6"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理解旅游景观观赏位置选择的三个方面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了解季节性、时效性强的自然景观的类别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理解自然景观观赏时机差异的产生原因。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掌握人文景观构景的基本方法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了解园林的常用构景方法。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理解自然与人文的和谐统一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了解以情观景的基本要求。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框景。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用门框、窗框、洞框作为取景的画框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把景象框限在从框中所看到的范围之内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有意识、有目的地优化组合审美对象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达到纯真、精练、集中的景观美。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借景。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借园外的风景来衬托本园的景色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以扩大园境。例如杭州西湖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妙在借三面云山一面城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来衬托其美景。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25603"/>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关于我国园林构景手法及其景观效果的叙述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隔景法采用欲露先藏、欲扬先抑的艺术手法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以达到山重水复的意境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框景是园林中的局部特写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犹如精致小品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借景的关键是使所借之景与园中之景和谐统一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是观赏的主要对象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配景是园林设计的精华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以有限空间造无限风景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此题主要考查对园林构景手法的理解。园林构景的常用手法有以下几种</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主景是全园景观精华所在。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此手法能以有限空间造无限风景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为丰富园林层次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一般采用障景法和隔景法两种形式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障景法常利用假山、屏风来实现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欲露先藏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达到山重水复的意境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隔景法是将园景隔为不同的景区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以丰富景观层次。</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框景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有意识、有目的地优化组合审美对象。</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是指借园外的风景来衬托本园的景色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以扩大园境。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55119548"/>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5489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方法技巧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如何欣赏园林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园林是在一定空间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由山、水、动植物和建筑物等共同组成的一个有机综合自然整体。欣赏园林景观首先要明白园林的结构布局有一定的节奏韵律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园林设计如同说书、讲故事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为顺应观者的心理需要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一般分为序幕、发展、高潮、结束等景区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这些主要是通过主景和配景的有机组合并用游览路线的合理串联来实现的。二是要抓住园林建筑的特点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才能体会出造园者的匠心和园林的意境。要抓住园林的特点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就要了解园林的构景手法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这是园林欣赏的基础。园林景观常见的构景手法有主配、层次、框景、借景等。第三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还要注意游览的过程中为了和景区的节奏保持协调一致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旅游的观赏项目、活动方式、观赏速度等方面也要保持一定的节奏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将观赏和思考结合起来。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4" action="ppaction://hlinksldjump"/>
          </p:cNvPr>
          <p:cNvSpPr/>
          <p:nvPr/>
        </p:nvSpPr>
        <p:spPr>
          <a:xfrm>
            <a:off x="225684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知识点三</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38218193"/>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25684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p:cNvSpPr>
            <a:spLocks noChangeAspect="1"/>
          </p:cNvSpPr>
          <p:nvPr/>
        </p:nvSpPr>
        <p:spPr>
          <a:xfrm>
            <a:off x="508000" y="2708920"/>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领悟自然与人文的和谐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以佛寺、塔、楼阁为例说明自然风景区自然景观与人文景观的和谐统一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如下表所示。</a:t>
            </a:r>
            <a:endParaRPr lang="zh-CN" altLang="en-US" sz="2200" dirty="0"/>
          </a:p>
        </p:txBody>
      </p:sp>
    </p:spTree>
    <p:extLst>
      <p:ext uri="{BB962C8B-B14F-4D97-AF65-F5344CB8AC3E}">
        <p14:creationId xmlns:p14="http://schemas.microsoft.com/office/powerpoint/2010/main" xmlns="" val="2687435776"/>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知识点二</a:t>
            </a:r>
          </a:p>
        </p:txBody>
      </p:sp>
      <p:sp>
        <p:nvSpPr>
          <p:cNvPr id="6" name="矩形 5">
            <a:hlinkClick r:id="rId5" action="ppaction://hlinksldjump"/>
          </p:cNvPr>
          <p:cNvSpPr/>
          <p:nvPr/>
        </p:nvSpPr>
        <p:spPr>
          <a:xfrm>
            <a:off x="225684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知识点三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739267685"/>
              </p:ext>
            </p:extLst>
          </p:nvPr>
        </p:nvGraphicFramePr>
        <p:xfrm>
          <a:off x="508000" y="1367537"/>
          <a:ext cx="8128000" cy="5723480"/>
        </p:xfrm>
        <a:graphic>
          <a:graphicData uri="http://schemas.openxmlformats.org/presentationml/2006/ole">
            <p:oleObj spid="_x0000_s22534" name="文档" r:id="rId6" imgW="3922675" imgH="2761462" progId="Word.Document.12">
              <p:embed/>
            </p:oleObj>
          </a:graphicData>
        </a:graphic>
      </p:graphicFrame>
    </p:spTree>
    <p:extLst>
      <p:ext uri="{BB962C8B-B14F-4D97-AF65-F5344CB8AC3E}">
        <p14:creationId xmlns:p14="http://schemas.microsoft.com/office/powerpoint/2010/main" xmlns="" val="3172050179"/>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25684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p:cNvSpPr>
            <a:spLocks noChangeAspect="1"/>
          </p:cNvSpPr>
          <p:nvPr/>
        </p:nvSpPr>
        <p:spPr>
          <a:xfrm>
            <a:off x="508000" y="134076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五台山的寺庙同北方其他寺庙一样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多建在山麓、山谷、山间小盆地的茂林之中。这种设计的主要目的是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大理三塔建在湖光山色的低山丘陵地区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而且是建在山麓湖边小山的脊线上。这种建造手法的用意是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两图中不同的人文景观同自然景观的共同关系是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设计、布局的基本思想是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25.eps" descr="id:2147495465;FounderCES"/>
          <p:cNvPicPr/>
          <p:nvPr/>
        </p:nvPicPr>
        <p:blipFill>
          <a:blip r:embed="rId5"/>
          <a:stretch>
            <a:fillRect/>
          </a:stretch>
        </p:blipFill>
        <p:spPr>
          <a:xfrm>
            <a:off x="1547664" y="1783207"/>
            <a:ext cx="5904656" cy="2351707"/>
          </a:xfrm>
          <a:prstGeom prst="rect">
            <a:avLst/>
          </a:prstGeom>
        </p:spPr>
      </p:pic>
    </p:spTree>
    <p:extLst>
      <p:ext uri="{BB962C8B-B14F-4D97-AF65-F5344CB8AC3E}">
        <p14:creationId xmlns:p14="http://schemas.microsoft.com/office/powerpoint/2010/main" xmlns="" val="1845172059"/>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25684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知识点三</a:t>
            </a:r>
          </a:p>
        </p:txBody>
      </p:sp>
      <p:sp>
        <p:nvSpPr>
          <p:cNvPr id="7" name="矩形 6"/>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本题以五台山寺庙和大理三塔为例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分析旅游景观中自然景观与人文景观是如何和谐的。第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自然景观与人文景观融为一体是我国自然风景区的特色之一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我国很多寺庙建在山麓、山谷、山间小盆地的茂林之中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深山藏古寺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的意境。第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在湖光山色的低山丘陵地区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在小山冈的脊线上或山麓湖旁修筑宝塔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这样可以用挺立的塔的形象突破地貌平缓的曲线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使塔成为景观中的重要构景。第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自然景观与人文景观融为一体是我国自然风景区的特色之一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自然景观区的人文景观布局、设计的基本思想就是因势、得体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使人文景观起到与自然协调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并突出自然美的作用。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3953360"/>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25684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深山藏古寺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用挺立的塔的形象突破地貌平缓的曲线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使塔成为景观中的重要构景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使自然景观与人文景观融为一体　因势、得体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使人文景观与自然协调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并突出自然美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0920726"/>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769725" y="847103"/>
            <a:ext cx="301686" cy="369332"/>
          </a:xfrm>
          <a:prstGeom prst="rect">
            <a:avLst/>
          </a:prstGeom>
          <a:solidFill>
            <a:srgbClr val="C04B05"/>
          </a:solid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sp>
        <p:nvSpPr>
          <p:cNvPr id="19" name="文本框 18">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0" name="文本框 19">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1" name="文本框 20">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3" name="文本框 22">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4" name="文本框 23">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关于自然景观的观赏地点和时间的选择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峰峦之雄伟峻秀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唯近观可得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泰山最宜夏季观赏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比较小的湖沼池塘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多低临水面修建亭、榭、廊等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观赏江河湖海应选择在位置较高的亭台楼阁之上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不同的景观选择不同的观赏位置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可获得不同的观赏效果。比如峰峦之雄伟峻秀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唯远观可得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观赏江河湖海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应在位置较高的亭台楼阁之上俯览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兼收远眺之趣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面积较小的湖沼池塘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多低临水面建亭、榭、廊等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并在水边铺小路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以供游人欣赏和休憩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泰山在我国北方地区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风景在夏季最美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若再选择晴天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还可看到著名的日出景观。</a:t>
            </a:r>
            <a:endParaRPr lang="zh-CN" altLang="en-US" sz="2200" dirty="0"/>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7"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614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一、选择观赏位置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自然景观在不同的观赏位置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距离</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角度</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俯仰</a:t>
            </a:r>
            <a:r>
              <a:rPr lang="zh-CN" altLang="zh-CN" sz="2200" dirty="0">
                <a:solidFill>
                  <a:srgbClr val="000000"/>
                </a:solidFill>
                <a:latin typeface="Times New Roman" panose="02020603050405020304" pitchFamily="18" charset="0"/>
                <a:cs typeface="Times New Roman" panose="02020603050405020304" pitchFamily="18" charset="0"/>
              </a:rPr>
              <a:t>的变化造成了透视关系、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纵深层次</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视野范围</a:t>
            </a:r>
            <a:r>
              <a:rPr lang="zh-CN" altLang="zh-CN" sz="2200" dirty="0">
                <a:solidFill>
                  <a:srgbClr val="000000"/>
                </a:solidFill>
                <a:latin typeface="Times New Roman" panose="02020603050405020304" pitchFamily="18" charset="0"/>
                <a:cs typeface="Times New Roman" panose="02020603050405020304" pitchFamily="18" charset="0"/>
              </a:rPr>
              <a:t>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所产生的美感是不同的。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对全景的观赏需要距离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远</a:t>
            </a:r>
            <a:r>
              <a:rPr lang="zh-CN" altLang="zh-CN" sz="2200" dirty="0">
                <a:solidFill>
                  <a:srgbClr val="000000"/>
                </a:solidFill>
                <a:latin typeface="Times New Roman" panose="02020603050405020304" pitchFamily="18" charset="0"/>
                <a:cs typeface="Times New Roman" panose="02020603050405020304" pitchFamily="18" charset="0"/>
              </a:rPr>
              <a:t>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才能见其全貌和整体的美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要想看到局部的美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近</a:t>
            </a:r>
            <a:r>
              <a:rPr lang="zh-CN" altLang="zh-CN" sz="2200" dirty="0">
                <a:solidFill>
                  <a:srgbClr val="000000"/>
                </a:solidFill>
                <a:latin typeface="Times New Roman" panose="02020603050405020304" pitchFamily="18" charset="0"/>
                <a:cs typeface="Times New Roman" panose="02020603050405020304" pitchFamily="18" charset="0"/>
              </a:rPr>
              <a:t>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895804421"/>
              </p:ext>
            </p:extLst>
          </p:nvPr>
        </p:nvGraphicFramePr>
        <p:xfrm>
          <a:off x="508000" y="4336464"/>
          <a:ext cx="8128000" cy="2127263"/>
        </p:xfrm>
        <a:graphic>
          <a:graphicData uri="http://schemas.openxmlformats.org/presentationml/2006/ole">
            <p:oleObj spid="_x0000_s17415" name="文档" r:id="rId8" imgW="3893887" imgH="1019124" progId="Word.Document.12">
              <p:embed/>
            </p:oleObj>
          </a:graphicData>
        </a:graphic>
      </p:graphicFrame>
      <p:sp>
        <p:nvSpPr>
          <p:cNvPr id="10" name="矩形 9"/>
          <p:cNvSpPr/>
          <p:nvPr/>
        </p:nvSpPr>
        <p:spPr>
          <a:xfrm>
            <a:off x="5065665" y="19098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88926" y="19098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737625" y="19098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46114" y="231857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32351" y="231857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65429" y="352782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14136" y="391956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67021" y="4808262"/>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254035" y="5197214"/>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63030" y="5580748"/>
            <a:ext cx="175724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西湖美景名扬天下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观赏西湖的最佳位置是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较高的亭台楼阁之上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低临水面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远距离仰视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适当距离远眺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观水景不宜太高太远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只有在低临水面的廊、榭、亭等观赏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才能观水中倒影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体会天地之美妙。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我国山水风景区最宜欣赏时间与纬度关系图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我国南北方山水风景区欣赏时机主要在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春季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秋季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冬季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按规律推理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处最宜欣赏时间较短的原因可能是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纬度低</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地势高</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雨季长</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气温高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我国北方地区的山水风景最适宜夏季观赏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越往南山水风景的观赏时间越长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至华南地区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四季皆宜。第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处最宜欣赏时间短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这可能是该地地势较高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使其高温期较短的缘故。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1" name="D02.eps" descr="id:2147495493;FounderCES"/>
          <p:cNvPicPr/>
          <p:nvPr/>
        </p:nvPicPr>
        <p:blipFill>
          <a:blip r:embed="rId8"/>
          <a:stretch>
            <a:fillRect/>
          </a:stretch>
        </p:blipFill>
        <p:spPr>
          <a:xfrm>
            <a:off x="3779912" y="2092204"/>
            <a:ext cx="2304256" cy="1665663"/>
          </a:xfrm>
          <a:prstGeom prst="rect">
            <a:avLst/>
          </a:prstGeom>
        </p:spPr>
      </p:pic>
    </p:spTree>
    <p:extLst>
      <p:ext uri="{BB962C8B-B14F-4D97-AF65-F5344CB8AC3E}">
        <p14:creationId xmlns:p14="http://schemas.microsoft.com/office/powerpoint/2010/main" xmlns="" val="3583744507"/>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旅游欣赏的重要原则是领悟自然与人文的和谐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达到以情观景的最高境界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北方园林建筑与南方园林建筑景观差异的根本原因是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地形、气候差异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地域文化差异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自然、人文综合差异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建筑水平、工艺差异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在自然风景名胜区建人文景观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其布局原则是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自然与人文和谐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突出自然特征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自然与人文和谐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突出建筑景观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以人本为中心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突出人文景观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获得历史文化功能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strips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要达到以情观景的最高境界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通过的途径是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综合感受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登山涉水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求质求真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移情于景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登山涉水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求质求真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登山涉水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求质求真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登山涉水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求质求真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移情于景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清画家恽田云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春山如笑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夏山如怒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秋山如妆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冬山如睡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四山之意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人能言之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主要反映了旅游景观欣赏的要求是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领悟自然与人文的和谐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抓住景观特点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把握观赏时机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移情于景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情景交融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3454658"/>
      </p:ext>
    </p:extLst>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我国古代园林建筑的特点与当地的地理环境是相适应的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由于自然环境、人文环境的差异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北方园林建筑与南方园林建筑景观差异较大。第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在自然风景名胜区建人文景观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应本着自然与人文的和谐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突出自然特征的原则进行布局。第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以情观景首先要综合感受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第三要移情于景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最后要登山涉水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求质求真。第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描述山的季节表现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笑、怒、妆、睡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突出了自然景观的不同形态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使自然人物化。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317255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23">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25" name="文本框 24">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6" name="文本框 25">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7" name="文本框 26">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8" name="文本框 27">
            <a:hlinkClick r:id="rId6" action="ppaction://hlinksldjump"/>
          </p:cNvPr>
          <p:cNvSpPr txBox="1"/>
          <p:nvPr/>
        </p:nvSpPr>
        <p:spPr>
          <a:xfrm>
            <a:off x="753966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29" name="文本框 28">
            <a:hlinkClick r:id="rId7" action="ppaction://hlinksldjump"/>
          </p:cNvPr>
          <p:cNvSpPr txBox="1"/>
          <p:nvPr/>
        </p:nvSpPr>
        <p:spPr>
          <a:xfrm>
            <a:off x="7873977" y="847802"/>
            <a:ext cx="418704" cy="369332"/>
          </a:xfrm>
          <a:prstGeom prst="rect">
            <a:avLst/>
          </a:prstGeom>
          <a:noFill/>
        </p:spPr>
        <p:txBody>
          <a:bodyPr wrap="none" rtlCol="0">
            <a:spAutoFit/>
          </a:bodyPr>
          <a:lstStyle/>
          <a:p>
            <a:r>
              <a:rPr lang="en-US" altLang="zh-CN" dirty="0" smtClean="0"/>
              <a:t>10</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我国风景美学理论的形成和发展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人文景观建设的理论和实践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都生动地体现了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自然风光为主体的自然观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人文景观为主体的自然观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自然与人文和谐统一的自然观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自然景观和人文景观因人而异的自然观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自然与人文和谐统一是我国常见的构景手法。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8" name="文本框 17">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9" name="文本框 18">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0" name="文本框 19">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1" name="文本框 20">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7" action="ppaction://hlinksldjump"/>
          </p:cNvPr>
          <p:cNvSpPr txBox="1"/>
          <p:nvPr/>
        </p:nvSpPr>
        <p:spPr>
          <a:xfrm>
            <a:off x="7873977"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3" name="矩形 2"/>
          <p:cNvSpPr>
            <a:spLocks noChangeAspect="1"/>
          </p:cNvSpPr>
          <p:nvPr/>
        </p:nvSpPr>
        <p:spPr>
          <a:xfrm>
            <a:off x="508000" y="12687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下面甲、乙、丙、丁四幅景观图分别是武夷山的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五马奔腾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、华山的南天门、庐山三叠泉瀑布、漓江风光。读图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D03.eps" descr="id:2147495556;FounderCES"/>
          <p:cNvPicPr/>
          <p:nvPr/>
        </p:nvPicPr>
        <p:blipFill>
          <a:blip r:embed="rId8"/>
          <a:stretch>
            <a:fillRect/>
          </a:stretch>
        </p:blipFill>
        <p:spPr>
          <a:xfrm>
            <a:off x="1979712" y="2132856"/>
            <a:ext cx="4848185" cy="4545173"/>
          </a:xfrm>
          <a:prstGeom prst="rect">
            <a:avLst/>
          </a:prstGeom>
        </p:spPr>
      </p:pic>
    </p:spTree>
    <p:extLst>
      <p:ext uri="{BB962C8B-B14F-4D97-AF65-F5344CB8AC3E}">
        <p14:creationId xmlns:p14="http://schemas.microsoft.com/office/powerpoint/2010/main" xmlns="" val="1890274465"/>
      </p:ext>
    </p:extLst>
  </p:cSld>
  <p:clrMapOvr>
    <a:masterClrMapping/>
  </p:clrMapOvr>
  <p:transition spd="slow">
    <p:pull dir="l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8" name="文本框 17">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9" name="文本框 18">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0" name="文本框 19">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1" name="文本框 20">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7" action="ppaction://hlinksldjump"/>
          </p:cNvPr>
          <p:cNvSpPr txBox="1"/>
          <p:nvPr/>
        </p:nvSpPr>
        <p:spPr>
          <a:xfrm>
            <a:off x="7873977"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 name="矩形 1"/>
          <p:cNvSpPr>
            <a:spLocks noChangeAspect="1"/>
          </p:cNvSpPr>
          <p:nvPr/>
        </p:nvSpPr>
        <p:spPr>
          <a:xfrm>
            <a:off x="508000" y="162880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自然景观的美感包括形象美、色彩美、动态美和朦胧美等。其中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既具有形象美又具有色彩美的是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能够体现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山无水不活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水无山不转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的景观是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在四幅景观图中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属于断块山体形成的景观是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属于石灰岩形成的景观是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在四幅景观图中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有</a:t>
            </a:r>
            <a:r>
              <a:rPr lang="zh-CN" altLang="en-US" sz="2200" dirty="0" smtClean="0">
                <a:solidFill>
                  <a:srgbClr val="000000"/>
                </a:solidFill>
                <a:latin typeface="Times New Roman" panose="02020603050405020304" pitchFamily="18" charset="0"/>
                <a:cs typeface="Times New Roman" panose="02020603050405020304" pitchFamily="18" charset="0"/>
              </a:rPr>
              <a:t>一处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近看不如远看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顺光不如逆光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绕以薄雾轻纱则最为盛景了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。你认为最符合这种观赏意境的应该是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下面两句诗分别描写的是四幅景观图的两景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江作青罗带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山如碧玉簪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远近高低各不同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。第一句描写的是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第二句描写的是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8779429"/>
      </p:ext>
    </p:extLst>
  </p:cSld>
  <p:clrMapOvr>
    <a:masterClrMapping/>
  </p:clrMapOvr>
  <p:transition spd="slow">
    <p:pull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8" name="文本框 17">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9" name="文本框 18">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0" name="文本框 19">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1" name="文本框 20">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7" action="ppaction://hlinksldjump"/>
          </p:cNvPr>
          <p:cNvSpPr txBox="1"/>
          <p:nvPr/>
        </p:nvSpPr>
        <p:spPr>
          <a:xfrm>
            <a:off x="7873977"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3" name="矩形 2"/>
          <p:cNvSpPr>
            <a:spLocks noChangeAspect="1"/>
          </p:cNvSpPr>
          <p:nvPr/>
        </p:nvSpPr>
        <p:spPr>
          <a:xfrm>
            <a:off x="508000" y="127749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桂林的山具有的形态美已是有目共睹</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或孤立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或掩映</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远远看去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形态万千</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美不胜收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而且青山绿水相辅相成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相映成趣</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给人强烈、浓郁的色彩美感。第</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山中有水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水中有山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山环水绕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互不相离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相映成趣</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二者相得益彰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离开了哪一样都会感觉有很大的缺憾</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失去灵性</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失去美感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山无水不活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水无山不转</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。能够体现这一特点的是丙、丁。第</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华山、庐山是断块山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桂林山水是石灰岩地区发育的喀斯特地貌。第</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要达到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近看不如远看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顺光不如逆光</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绕以薄雾轻纱则最为盛景了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的意境</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必然是能体现出朦胧美的山水画卷。烟、雨、云、雾</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以及晨曦、暮霭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都使自然景观呈现出朦胧美。山景在云雾飘忽中若隐若现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水景在烟雨迷蒙中与天浑然。丙是瀑布景观</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瀑布的观赏位置受限比较大</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不好过多地挑选位置</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所以应该选桂林山水。第</a:t>
            </a:r>
            <a:r>
              <a:rPr lang="en-US" altLang="zh-CN" sz="2200" dirty="0" smtClean="0">
                <a:solidFill>
                  <a:srgbClr val="000000"/>
                </a:solidFill>
                <a:latin typeface="Times New Roman" panose="02020603050405020304" pitchFamily="18" charset="0"/>
                <a:cs typeface="Times New Roman" panose="02020603050405020304" pitchFamily="18" charset="0"/>
              </a:rPr>
              <a:t>(5)</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只要知道诗句的来历也就知道了诗句描述的景点。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5319743"/>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a:hlinkClick r:id="rId2" action="ppaction://hlinksldjump"/>
          </p:cNvPr>
          <p:cNvSpPr txBox="1"/>
          <p:nvPr/>
        </p:nvSpPr>
        <p:spPr>
          <a:xfrm>
            <a:off x="5769725"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8" name="文本框 17">
            <a:hlinkClick r:id="rId3" action="ppaction://hlinksldjump"/>
          </p:cNvPr>
          <p:cNvSpPr txBox="1"/>
          <p:nvPr/>
        </p:nvSpPr>
        <p:spPr>
          <a:xfrm>
            <a:off x="6122637"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9" name="文本框 18">
            <a:hlinkClick r:id="rId4" action="ppaction://hlinksldjump"/>
          </p:cNvPr>
          <p:cNvSpPr txBox="1"/>
          <p:nvPr/>
        </p:nvSpPr>
        <p:spPr>
          <a:xfrm>
            <a:off x="6482677" y="847103"/>
            <a:ext cx="489236" cy="369332"/>
          </a:xfrm>
          <a:prstGeom prst="rect">
            <a:avLst/>
          </a:prstGeom>
          <a:noFill/>
        </p:spPr>
        <p:txBody>
          <a:bodyPr wrap="none" rtlCol="0">
            <a:spAutoFit/>
          </a:bodyPr>
          <a:lstStyle/>
          <a:p>
            <a:r>
              <a:rPr lang="en-US" altLang="zh-CN" dirty="0" smtClean="0"/>
              <a:t>3-4</a:t>
            </a:r>
            <a:endParaRPr lang="zh-CN" altLang="en-US" dirty="0"/>
          </a:p>
        </p:txBody>
      </p:sp>
      <p:sp>
        <p:nvSpPr>
          <p:cNvPr id="20" name="文本框 19">
            <a:hlinkClick r:id="rId5" action="ppaction://hlinksldjump"/>
          </p:cNvPr>
          <p:cNvSpPr txBox="1"/>
          <p:nvPr/>
        </p:nvSpPr>
        <p:spPr>
          <a:xfrm>
            <a:off x="7014310" y="847103"/>
            <a:ext cx="489236" cy="369332"/>
          </a:xfrm>
          <a:prstGeom prst="rect">
            <a:avLst/>
          </a:prstGeom>
          <a:noFill/>
        </p:spPr>
        <p:txBody>
          <a:bodyPr wrap="none" rtlCol="0">
            <a:spAutoFit/>
          </a:bodyPr>
          <a:lstStyle/>
          <a:p>
            <a:r>
              <a:rPr lang="en-US" altLang="zh-CN" dirty="0" smtClean="0"/>
              <a:t>5-8</a:t>
            </a:r>
            <a:endParaRPr lang="zh-CN" altLang="en-US" dirty="0"/>
          </a:p>
        </p:txBody>
      </p:sp>
      <p:sp>
        <p:nvSpPr>
          <p:cNvPr id="21" name="文本框 20">
            <a:hlinkClick r:id="rId6" action="ppaction://hlinksldjump"/>
          </p:cNvPr>
          <p:cNvSpPr txBox="1"/>
          <p:nvPr/>
        </p:nvSpPr>
        <p:spPr>
          <a:xfrm>
            <a:off x="7539660"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2" name="文本框 21">
            <a:hlinkClick r:id="rId7" action="ppaction://hlinksldjump"/>
          </p:cNvPr>
          <p:cNvSpPr txBox="1"/>
          <p:nvPr/>
        </p:nvSpPr>
        <p:spPr>
          <a:xfrm>
            <a:off x="7873977" y="847802"/>
            <a:ext cx="418704"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10</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丙、丁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乙、丙　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漓江风光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庐山风光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5155606"/>
      </p:ext>
    </p:extLst>
  </p:cSld>
  <p:clrMapOvr>
    <a:masterClrMapping/>
  </p:clrMapOvr>
  <p:transition spd="slow">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可正面观赏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侧面</a:t>
            </a:r>
            <a:r>
              <a:rPr lang="zh-CN" altLang="zh-CN" sz="2200" dirty="0">
                <a:solidFill>
                  <a:srgbClr val="000000"/>
                </a:solidFill>
                <a:latin typeface="Times New Roman" panose="02020603050405020304" pitchFamily="18" charset="0"/>
                <a:cs typeface="Times New Roman" panose="02020603050405020304" pitchFamily="18" charset="0"/>
              </a:rPr>
              <a:t>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可平视、仰视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观赏方法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沿着一定的风景线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步行</a:t>
            </a:r>
            <a:r>
              <a:rPr lang="zh-CN" altLang="zh-CN" sz="2200" dirty="0">
                <a:solidFill>
                  <a:srgbClr val="000000"/>
                </a:solidFill>
                <a:latin typeface="Times New Roman" panose="02020603050405020304" pitchFamily="18" charset="0"/>
                <a:cs typeface="Times New Roman" panose="02020603050405020304" pitchFamily="18" charset="0"/>
              </a:rPr>
              <a:t>、或乘车、或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乘船</a:t>
            </a:r>
            <a:r>
              <a:rPr lang="zh-CN" altLang="zh-CN" sz="2200" dirty="0">
                <a:solidFill>
                  <a:srgbClr val="000000"/>
                </a:solidFill>
                <a:latin typeface="Times New Roman" panose="02020603050405020304" pitchFamily="18" charset="0"/>
                <a:cs typeface="Times New Roman" panose="02020603050405020304" pitchFamily="18" charset="0"/>
              </a:rPr>
              <a:t>观赏风景变幻。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对于山水有机组合的景观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船</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沿水路观赏两岸风景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水流、船动、山移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方能体会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人在画中游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的佳境。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远近高低各不同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诗句中说明了什么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说明观赏景观的角度不同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产生的审美效果也不同。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两岸猿声啼不住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轻舟已过万重山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应选择什么样的观赏位置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需乘船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并置身其中才会有此体会。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91215" y="179359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82591" y="179359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3266" y="25953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90455" y="25953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62289" y="3408218"/>
            <a:ext cx="7319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42107531"/>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wipe(down)">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wipe(down)">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二、把握观赏时机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我国季风气候显著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自然景观随季节变换而呈现出差异。一般来讲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我国北方地区的山水风景最宜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夏秋</a:t>
            </a:r>
            <a:r>
              <a:rPr lang="zh-CN" altLang="zh-CN" sz="2200" dirty="0">
                <a:solidFill>
                  <a:srgbClr val="000000"/>
                </a:solidFill>
                <a:latin typeface="Times New Roman" panose="02020603050405020304" pitchFamily="18" charset="0"/>
                <a:cs typeface="Times New Roman" panose="02020603050405020304" pitchFamily="18" charset="0"/>
              </a:rPr>
              <a:t>季观赏。越往南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山水风景的观赏季节越长。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日出日落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朝晖夕照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一方面使自然景观带有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朦胧</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另一方面霞光丰富了景观的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色彩</a:t>
            </a:r>
            <a:r>
              <a:rPr lang="zh-CN" altLang="zh-CN" sz="2200" dirty="0">
                <a:solidFill>
                  <a:srgbClr val="000000"/>
                </a:solidFill>
                <a:latin typeface="Times New Roman" panose="02020603050405020304" pitchFamily="18" charset="0"/>
                <a:cs typeface="Times New Roman" panose="02020603050405020304" pitchFamily="18" charset="0"/>
              </a:rPr>
              <a:t>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许多景象只在特定的时间出现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因此要求旅游者确切地</a:t>
            </a:r>
            <a:r>
              <a:rPr lang="zh-CN" altLang="zh-CN" sz="2200" dirty="0" smtClean="0">
                <a:solidFill>
                  <a:srgbClr val="000000"/>
                </a:solidFill>
                <a:latin typeface="Times New Roman" panose="02020603050405020304" pitchFamily="18" charset="0"/>
                <a:cs typeface="Times New Roman" panose="02020603050405020304" pitchFamily="18" charset="0"/>
              </a:rPr>
              <a:t>把握</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观赏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860032" y="277140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28184" y="35776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9431" y="398428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3906" y="478763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夏秋季节山水风景最佳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是否意味着登高山一定要避开冬季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不一定。在我国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夏秋季节雨水多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可见山中云雾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水景也更活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并可兼收避暑功效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因此夏秋季是观赏高山的首选季节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但冬季登山也别有情趣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高山上雪压松枝、溪流冰下、鸟鸣林涧的胜景又不是夏季所能见到的。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267303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三、抓住景观特点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在景观观赏前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应通过查看有关资料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对景观加以全面了解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并抓住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景观特色</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建筑、园林以及一些风景区的结构布局都有一定的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节奏韵律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序幕</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发展</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高潮</a:t>
            </a:r>
            <a:r>
              <a:rPr lang="zh-CN" altLang="zh-CN" sz="2200" dirty="0">
                <a:solidFill>
                  <a:srgbClr val="000000"/>
                </a:solidFill>
                <a:latin typeface="Times New Roman" panose="02020603050405020304" pitchFamily="18" charset="0"/>
                <a:cs typeface="Times New Roman" panose="02020603050405020304" pitchFamily="18" charset="0"/>
              </a:rPr>
              <a:t>、结束等景区。因此在整个观赏过程中也应保持一定的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节奏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1166842" y="31721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25905" y="357750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8238" y="39851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55776" y="39851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87711" y="39851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37814" y="438957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9" name="矩形 8">
            <a:hlinkClick r:id="rId6" action="ppaction://hlinksldjump"/>
          </p:cNvPr>
          <p:cNvSpPr/>
          <p:nvPr/>
        </p:nvSpPr>
        <p:spPr>
          <a:xfrm>
            <a:off x="2662108"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四、领悟自然与人文的和谐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和谐生美。我国风景美学理论的形成和发展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人文景观建设的理论和实践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都生动地体现了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自然与人文</a:t>
            </a:r>
            <a:r>
              <a:rPr lang="zh-CN" altLang="zh-CN" sz="2200" dirty="0">
                <a:solidFill>
                  <a:srgbClr val="000000"/>
                </a:solidFill>
                <a:latin typeface="Times New Roman" panose="02020603050405020304" pitchFamily="18" charset="0"/>
                <a:cs typeface="Times New Roman" panose="02020603050405020304" pitchFamily="18" charset="0"/>
              </a:rPr>
              <a:t>和谐统一的自然观。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人文景观布局、设计的基本思想是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因势</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使人文景观起到与自然协调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并突出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a:t>
            </a:r>
            <a:r>
              <a:rPr lang="zh-CN" altLang="zh-CN" sz="2200" dirty="0">
                <a:solidFill>
                  <a:srgbClr val="000000"/>
                </a:solidFill>
                <a:latin typeface="Times New Roman" panose="02020603050405020304" pitchFamily="18" charset="0"/>
                <a:cs typeface="Times New Roman" panose="02020603050405020304" pitchFamily="18" charset="0"/>
              </a:rPr>
              <a:t>美的作用。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虽由人作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宛自天开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自然与人文和谐</a:t>
            </a:r>
            <a:r>
              <a:rPr lang="zh-CN" altLang="zh-CN" sz="2200" dirty="0">
                <a:solidFill>
                  <a:srgbClr val="000000"/>
                </a:solidFill>
                <a:latin typeface="Times New Roman" panose="02020603050405020304" pitchFamily="18" charset="0"/>
                <a:cs typeface="Times New Roman" panose="02020603050405020304" pitchFamily="18" charset="0"/>
              </a:rPr>
              <a:t>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不同地理环境下的人们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因地制宜</a:t>
            </a:r>
            <a:r>
              <a:rPr lang="zh-CN" altLang="zh-CN" sz="2200" dirty="0">
                <a:solidFill>
                  <a:srgbClr val="000000"/>
                </a:solidFill>
                <a:latin typeface="Times New Roman" panose="02020603050405020304" pitchFamily="18" charset="0"/>
                <a:cs typeface="Times New Roman" panose="02020603050405020304" pitchFamily="18" charset="0"/>
              </a:rPr>
              <a:t>地发展生产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并形成一定的文化传统和风俗习惯。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044123" y="277140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77412" y="317301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04950" y="317373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86825" y="35767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16908" y="3982894"/>
            <a:ext cx="19273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31848" y="438045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1513641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113467"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662108"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五</a:t>
            </a:r>
          </a:p>
        </p:txBody>
      </p:sp>
      <p:sp>
        <p:nvSpPr>
          <p:cNvPr id="2" name="矩形 1"/>
          <p:cNvSpPr>
            <a:spLocks noChangeAspect="1"/>
          </p:cNvSpPr>
          <p:nvPr/>
        </p:nvSpPr>
        <p:spPr>
          <a:xfrm>
            <a:off x="508000" y="1836199"/>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五、以情观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D01.eps" descr="id:2147495359;FounderCES"/>
          <p:cNvPicPr/>
          <p:nvPr/>
        </p:nvPicPr>
        <p:blipFill>
          <a:blip r:embed="rId7"/>
          <a:stretch>
            <a:fillRect/>
          </a:stretch>
        </p:blipFill>
        <p:spPr>
          <a:xfrm>
            <a:off x="1268212" y="2406805"/>
            <a:ext cx="6472139" cy="2894403"/>
          </a:xfrm>
          <a:prstGeom prst="rect">
            <a:avLst/>
          </a:prstGeom>
        </p:spPr>
      </p:pic>
      <p:sp>
        <p:nvSpPr>
          <p:cNvPr id="12" name="矩形 11"/>
          <p:cNvSpPr/>
          <p:nvPr/>
        </p:nvSpPr>
        <p:spPr>
          <a:xfrm>
            <a:off x="1958930" y="3152797"/>
            <a:ext cx="110777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57944" y="4124827"/>
            <a:ext cx="110777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82031425"/>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380</TotalTime>
  <Words>2746</Words>
  <Application>Microsoft Office PowerPoint</Application>
  <PresentationFormat>全屏显示(4:3)</PresentationFormat>
  <Paragraphs>316</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第二节　旅游景观欣赏的方法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26</cp:revision>
  <dcterms:created xsi:type="dcterms:W3CDTF">2016-05-26T03:10:41Z</dcterms:created>
  <dcterms:modified xsi:type="dcterms:W3CDTF">2017-08-21T01:28:39Z</dcterms:modified>
</cp:coreProperties>
</file>