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Default Extension="docx" ContentType="application/vnd.openxmlformats-officedocument.wordprocessingml.document"/>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6"/>
  </p:notesMasterIdLst>
  <p:sldIdLst>
    <p:sldId id="274" r:id="rId2"/>
    <p:sldId id="263" r:id="rId3"/>
    <p:sldId id="264" r:id="rId4"/>
    <p:sldId id="327" r:id="rId5"/>
    <p:sldId id="328" r:id="rId6"/>
    <p:sldId id="267" r:id="rId7"/>
    <p:sldId id="304" r:id="rId8"/>
    <p:sldId id="317" r:id="rId9"/>
    <p:sldId id="265" r:id="rId10"/>
    <p:sldId id="279" r:id="rId11"/>
    <p:sldId id="280" r:id="rId12"/>
    <p:sldId id="281" r:id="rId13"/>
    <p:sldId id="293" r:id="rId14"/>
    <p:sldId id="294" r:id="rId15"/>
    <p:sldId id="266" r:id="rId16"/>
    <p:sldId id="282" r:id="rId17"/>
    <p:sldId id="283" r:id="rId18"/>
    <p:sldId id="295" r:id="rId19"/>
    <p:sldId id="296" r:id="rId20"/>
    <p:sldId id="318" r:id="rId21"/>
    <p:sldId id="319" r:id="rId22"/>
    <p:sldId id="270" r:id="rId23"/>
    <p:sldId id="329" r:id="rId24"/>
    <p:sldId id="330" r:id="rId25"/>
    <p:sldId id="300" r:id="rId26"/>
    <p:sldId id="284" r:id="rId27"/>
    <p:sldId id="331" r:id="rId28"/>
    <p:sldId id="285" r:id="rId29"/>
    <p:sldId id="286" r:id="rId30"/>
    <p:sldId id="332" r:id="rId31"/>
    <p:sldId id="287" r:id="rId32"/>
    <p:sldId id="320" r:id="rId33"/>
    <p:sldId id="333" r:id="rId34"/>
    <p:sldId id="334" r:id="rId35"/>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7015" autoAdjust="0"/>
    <p:restoredTop sz="94660"/>
  </p:normalViewPr>
  <p:slideViewPr>
    <p:cSldViewPr showGuides="1">
      <p:cViewPr varScale="1">
        <p:scale>
          <a:sx n="60" d="100"/>
          <a:sy n="60" d="100"/>
        </p:scale>
        <p:origin x="-90" y="-318"/>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9.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pPr/>
              <a:t>2017-8-21</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pPr/>
              <a:t>‹#›</a:t>
            </a:fld>
            <a:endParaRPr lang="zh-CN" altLang="en-US"/>
          </a:p>
        </p:txBody>
      </p:sp>
    </p:spTree>
    <p:extLst>
      <p:ext uri="{BB962C8B-B14F-4D97-AF65-F5344CB8AC3E}">
        <p14:creationId xmlns:p14="http://schemas.microsoft.com/office/powerpoint/2010/main" xmlns=""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slide" Target="../slides/slide22.xml"/><Relationship Id="rId5" Type="http://schemas.openxmlformats.org/officeDocument/2006/relationships/slide" Target="../slides/slide9.xml"/><Relationship Id="rId4" Type="http://schemas.openxmlformats.org/officeDocument/2006/relationships/slide" Target="../slides/slide3.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slide" Target="../slides/slide22.xml"/><Relationship Id="rId5" Type="http://schemas.openxmlformats.org/officeDocument/2006/relationships/slide" Target="../slides/slide9.xml"/><Relationship Id="rId4" Type="http://schemas.openxmlformats.org/officeDocument/2006/relationships/slide" Target="../slides/slide3.xml"/></Relationships>
</file>

<file path=ppt/slideLayouts/_rels/slideLayout6.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slide" Target="../slides/slide22.xml"/><Relationship Id="rId5" Type="http://schemas.openxmlformats.org/officeDocument/2006/relationships/slide" Target="../slides/slide9.xml"/><Relationship Id="rId4" Type="http://schemas.openxmlformats.org/officeDocument/2006/relationships/slide" Target="../slides/slide3.xml"/></Relationships>
</file>

<file path=ppt/slideLayouts/_rels/slideLayout7.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slide" Target="../slides/slide22.xml"/><Relationship Id="rId5" Type="http://schemas.openxmlformats.org/officeDocument/2006/relationships/slide" Target="../slides/slide9.xml"/><Relationship Id="rId4" Type="http://schemas.openxmlformats.org/officeDocument/2006/relationships/slide" Target="../slides/slide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spTree>
      <p:nvGrpSpPr>
        <p:cNvPr id="1" name=""/>
        <p:cNvGrpSpPr/>
        <p:nvPr/>
      </p:nvGrpSpPr>
      <p:grpSpPr>
        <a:xfrm>
          <a:off x="0" y="0"/>
          <a:ext cx="0" cy="0"/>
          <a:chOff x="0" y="0"/>
          <a:chExt cx="0" cy="0"/>
        </a:xfrm>
      </p:grpSpPr>
      <p:sp>
        <p:nvSpPr>
          <p:cNvPr id="7" name="矩形 6"/>
          <p:cNvSpPr/>
          <p:nvPr userDrawn="1"/>
        </p:nvSpPr>
        <p:spPr>
          <a:xfrm>
            <a:off x="0" y="-3429000"/>
            <a:ext cx="9144000" cy="7203638"/>
          </a:xfrm>
          <a:prstGeom prst="rect">
            <a:avLst/>
          </a:prstGeom>
          <a:solidFill>
            <a:srgbClr val="C04B05"/>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userDrawn="1"/>
        </p:nvPicPr>
        <p:blipFill>
          <a:blip r:embed="rId2">
            <a:extLst>
              <a:ext uri="{28A0092B-C50C-407E-A947-70E740481C1C}">
                <a14:useLocalDpi xmlns:a14="http://schemas.microsoft.com/office/drawing/2010/main" xmlns="" val="0"/>
              </a:ext>
            </a:extLst>
          </a:blip>
          <a:stretch>
            <a:fillRect/>
          </a:stretch>
        </p:blipFill>
        <p:spPr>
          <a:xfrm>
            <a:off x="827584" y="908720"/>
            <a:ext cx="1656975" cy="454568"/>
          </a:xfrm>
          <a:prstGeom prst="rect">
            <a:avLst/>
          </a:prstGeom>
        </p:spPr>
      </p:pic>
      <p:pic>
        <p:nvPicPr>
          <p:cNvPr id="19" name="图片 18"/>
          <p:cNvPicPr>
            <a:picLocks noChangeAspect="1"/>
          </p:cNvPicPr>
          <p:nvPr userDrawn="1"/>
        </p:nvPicPr>
        <p:blipFill>
          <a:blip r:embed="rId3">
            <a:extLst>
              <a:ext uri="{28A0092B-C50C-407E-A947-70E740481C1C}">
                <a14:useLocalDpi xmlns:a14="http://schemas.microsoft.com/office/drawing/2010/main" xmlns="" val="0"/>
              </a:ext>
            </a:extLst>
          </a:blip>
          <a:stretch>
            <a:fillRect/>
          </a:stretch>
        </p:blipFill>
        <p:spPr>
          <a:xfrm>
            <a:off x="2453614" y="1988840"/>
            <a:ext cx="4236773" cy="1080699"/>
          </a:xfrm>
          <a:prstGeom prst="rect">
            <a:avLst/>
          </a:prstGeom>
        </p:spPr>
      </p:pic>
      <p:sp>
        <p:nvSpPr>
          <p:cNvPr id="21" name="TextBox 20"/>
          <p:cNvSpPr txBox="1">
            <a:spLocks noChangeArrowheads="1"/>
          </p:cNvSpPr>
          <p:nvPr userDrawn="1"/>
        </p:nvSpPr>
        <p:spPr bwMode="auto">
          <a:xfrm>
            <a:off x="2171343" y="3899374"/>
            <a:ext cx="4801314" cy="4001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000" dirty="0">
                <a:latin typeface="微软雅黑" panose="020B0503020204020204" pitchFamily="34" charset="-122"/>
                <a:ea typeface="微软雅黑" panose="020B0503020204020204" pitchFamily="34" charset="-122"/>
              </a:rPr>
              <a:t>◆ 全书优质试题随意编辑     ◆ 课堂教学流程完美展示     ◆ 独家研发错题组卷系统 </a:t>
            </a:r>
          </a:p>
          <a:p>
            <a:pPr eaLnBrk="1" hangingPunct="1"/>
            <a:endParaRPr lang="zh-CN" altLang="en-US" sz="1000" dirty="0">
              <a:solidFill>
                <a:schemeClr val="bg1"/>
              </a:solidFill>
              <a:cs typeface="Arial" pitchFamily="34" charset="0"/>
            </a:endParaRPr>
          </a:p>
        </p:txBody>
      </p:sp>
    </p:spTree>
    <p:extLst>
      <p:ext uri="{BB962C8B-B14F-4D97-AF65-F5344CB8AC3E}">
        <p14:creationId xmlns:p14="http://schemas.microsoft.com/office/powerpoint/2010/main" xmlns="" val="2139832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00" fill="hold"/>
                                        <p:tgtEl>
                                          <p:spTgt spid="8"/>
                                        </p:tgtEl>
                                        <p:attrNameLst>
                                          <p:attrName>ppt_x</p:attrName>
                                        </p:attrNameLst>
                                      </p:cBhvr>
                                      <p:tavLst>
                                        <p:tav tm="0">
                                          <p:val>
                                            <p:strVal val="#ppt_x"/>
                                          </p:val>
                                        </p:tav>
                                        <p:tav tm="100000">
                                          <p:val>
                                            <p:strVal val="#ppt_x"/>
                                          </p:val>
                                        </p:tav>
                                      </p:tavLst>
                                    </p:anim>
                                    <p:anim calcmode="lin" valueType="num">
                                      <p:cBhvr additive="base">
                                        <p:cTn id="8" dur="700" fill="hold"/>
                                        <p:tgtEl>
                                          <p:spTgt spid="8"/>
                                        </p:tgtEl>
                                        <p:attrNameLst>
                                          <p:attrName>ppt_y</p:attrName>
                                        </p:attrNameLst>
                                      </p:cBhvr>
                                      <p:tavLst>
                                        <p:tav tm="0">
                                          <p:val>
                                            <p:strVal val="1+#ppt_h/2"/>
                                          </p:val>
                                        </p:tav>
                                        <p:tav tm="100000">
                                          <p:val>
                                            <p:strVal val="#ppt_y"/>
                                          </p:val>
                                        </p:tav>
                                      </p:tavLst>
                                    </p:anim>
                                  </p:childTnLst>
                                </p:cTn>
                              </p:par>
                              <p:par>
                                <p:cTn id="9" presetID="10" presetClass="exit" presetSubtype="0" fill="hold" grpId="1" nodeType="withEffect">
                                  <p:stCondLst>
                                    <p:cond delay="200"/>
                                  </p:stCondLst>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2" presetClass="entr" presetSubtype="4"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600" fill="hold"/>
                                        <p:tgtEl>
                                          <p:spTgt spid="9"/>
                                        </p:tgtEl>
                                        <p:attrNameLst>
                                          <p:attrName>ppt_x</p:attrName>
                                        </p:attrNameLst>
                                      </p:cBhvr>
                                      <p:tavLst>
                                        <p:tav tm="0">
                                          <p:val>
                                            <p:strVal val="#ppt_x"/>
                                          </p:val>
                                        </p:tav>
                                        <p:tav tm="100000">
                                          <p:val>
                                            <p:strVal val="#ppt_x"/>
                                          </p:val>
                                        </p:tav>
                                      </p:tavLst>
                                    </p:anim>
                                    <p:anim calcmode="lin" valueType="num">
                                      <p:cBhvr additive="base">
                                        <p:cTn id="15" dur="600" fill="hold"/>
                                        <p:tgtEl>
                                          <p:spTgt spid="9"/>
                                        </p:tgtEl>
                                        <p:attrNameLst>
                                          <p:attrName>ppt_y</p:attrName>
                                        </p:attrNameLst>
                                      </p:cBhvr>
                                      <p:tavLst>
                                        <p:tav tm="0">
                                          <p:val>
                                            <p:strVal val="1+#ppt_h/2"/>
                                          </p:val>
                                        </p:tav>
                                        <p:tav tm="100000">
                                          <p:val>
                                            <p:strVal val="#ppt_y"/>
                                          </p:val>
                                        </p:tav>
                                      </p:tavLst>
                                    </p:anim>
                                  </p:childTnLst>
                                </p:cTn>
                              </p:par>
                              <p:par>
                                <p:cTn id="16" presetID="10" presetClass="exit" presetSubtype="0" fill="hold" grpId="1" nodeType="withEffect">
                                  <p:stCondLst>
                                    <p:cond delay="10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10" presetClass="exit" presetSubtype="0" fill="hold" grpId="1" nodeType="withEffect">
                                  <p:stCondLst>
                                    <p:cond delay="100"/>
                                  </p:stCondLst>
                                  <p:childTnLst>
                                    <p:animEffect transition="out" filter="fade">
                                      <p:cBhvr>
                                        <p:cTn id="24" dur="400"/>
                                        <p:tgtEl>
                                          <p:spTgt spid="10"/>
                                        </p:tgtEl>
                                      </p:cBhvr>
                                    </p:animEffect>
                                    <p:set>
                                      <p:cBhvr>
                                        <p:cTn id="25" dur="1" fill="hold">
                                          <p:stCondLst>
                                            <p:cond delay="399"/>
                                          </p:stCondLst>
                                        </p:cTn>
                                        <p:tgtEl>
                                          <p:spTgt spid="10"/>
                                        </p:tgtEl>
                                        <p:attrNameLst>
                                          <p:attrName>style.visibility</p:attrName>
                                        </p:attrNameLst>
                                      </p:cBhvr>
                                      <p:to>
                                        <p:strVal val="hidden"/>
                                      </p:to>
                                    </p:set>
                                  </p:childTnLst>
                                </p:cTn>
                              </p:par>
                              <p:par>
                                <p:cTn id="26" presetID="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400" fill="hold"/>
                                        <p:tgtEl>
                                          <p:spTgt spid="11"/>
                                        </p:tgtEl>
                                        <p:attrNameLst>
                                          <p:attrName>ppt_x</p:attrName>
                                        </p:attrNameLst>
                                      </p:cBhvr>
                                      <p:tavLst>
                                        <p:tav tm="0">
                                          <p:val>
                                            <p:strVal val="#ppt_x"/>
                                          </p:val>
                                        </p:tav>
                                        <p:tav tm="100000">
                                          <p:val>
                                            <p:strVal val="#ppt_x"/>
                                          </p:val>
                                        </p:tav>
                                      </p:tavLst>
                                    </p:anim>
                                    <p:anim calcmode="lin" valueType="num">
                                      <p:cBhvr additive="base">
                                        <p:cTn id="29" dur="400" fill="hold"/>
                                        <p:tgtEl>
                                          <p:spTgt spid="11"/>
                                        </p:tgtEl>
                                        <p:attrNameLst>
                                          <p:attrName>ppt_y</p:attrName>
                                        </p:attrNameLst>
                                      </p:cBhvr>
                                      <p:tavLst>
                                        <p:tav tm="0">
                                          <p:val>
                                            <p:strVal val="1+#ppt_h/2"/>
                                          </p:val>
                                        </p:tav>
                                        <p:tav tm="100000">
                                          <p:val>
                                            <p:strVal val="#ppt_y"/>
                                          </p:val>
                                        </p:tav>
                                      </p:tavLst>
                                    </p:anim>
                                  </p:childTnLst>
                                </p:cTn>
                              </p:par>
                              <p:par>
                                <p:cTn id="30" presetID="10" presetClass="exit" presetSubtype="0" fill="hold" grpId="1" nodeType="withEffect">
                                  <p:stCondLst>
                                    <p:cond delay="200"/>
                                  </p:stCondLst>
                                  <p:childTnLst>
                                    <p:animEffect transition="out" filter="fade">
                                      <p:cBhvr>
                                        <p:cTn id="31" dur="400"/>
                                        <p:tgtEl>
                                          <p:spTgt spid="11"/>
                                        </p:tgtEl>
                                      </p:cBhvr>
                                    </p:animEffect>
                                    <p:set>
                                      <p:cBhvr>
                                        <p:cTn id="32" dur="1" fill="hold">
                                          <p:stCondLst>
                                            <p:cond delay="399"/>
                                          </p:stCondLst>
                                        </p:cTn>
                                        <p:tgtEl>
                                          <p:spTgt spid="11"/>
                                        </p:tgtEl>
                                        <p:attrNameLst>
                                          <p:attrName>style.visibility</p:attrName>
                                        </p:attrNameLst>
                                      </p:cBhvr>
                                      <p:to>
                                        <p:strVal val="hidden"/>
                                      </p:to>
                                    </p:set>
                                  </p:childTnLst>
                                </p:cTn>
                              </p:par>
                              <p:par>
                                <p:cTn id="33" presetID="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300" fill="hold"/>
                                        <p:tgtEl>
                                          <p:spTgt spid="12"/>
                                        </p:tgtEl>
                                        <p:attrNameLst>
                                          <p:attrName>ppt_x</p:attrName>
                                        </p:attrNameLst>
                                      </p:cBhvr>
                                      <p:tavLst>
                                        <p:tav tm="0">
                                          <p:val>
                                            <p:strVal val="#ppt_x"/>
                                          </p:val>
                                        </p:tav>
                                        <p:tav tm="100000">
                                          <p:val>
                                            <p:strVal val="#ppt_x"/>
                                          </p:val>
                                        </p:tav>
                                      </p:tavLst>
                                    </p:anim>
                                    <p:anim calcmode="lin" valueType="num">
                                      <p:cBhvr additive="base">
                                        <p:cTn id="36" dur="300" fill="hold"/>
                                        <p:tgtEl>
                                          <p:spTgt spid="12"/>
                                        </p:tgtEl>
                                        <p:attrNameLst>
                                          <p:attrName>ppt_y</p:attrName>
                                        </p:attrNameLst>
                                      </p:cBhvr>
                                      <p:tavLst>
                                        <p:tav tm="0">
                                          <p:val>
                                            <p:strVal val="1+#ppt_h/2"/>
                                          </p:val>
                                        </p:tav>
                                        <p:tav tm="100000">
                                          <p:val>
                                            <p:strVal val="#ppt_y"/>
                                          </p:val>
                                        </p:tav>
                                      </p:tavLst>
                                    </p:anim>
                                  </p:childTnLst>
                                </p:cTn>
                              </p:par>
                              <p:par>
                                <p:cTn id="37" presetID="10" presetClass="exit" presetSubtype="0" fill="hold" grpId="1" nodeType="withEffect">
                                  <p:stCondLst>
                                    <p:cond delay="100"/>
                                  </p:stCondLst>
                                  <p:childTnLst>
                                    <p:animEffect transition="out" filter="fade">
                                      <p:cBhvr>
                                        <p:cTn id="38" dur="500"/>
                                        <p:tgtEl>
                                          <p:spTgt spid="12"/>
                                        </p:tgtEl>
                                      </p:cBhvr>
                                    </p:animEffect>
                                    <p:set>
                                      <p:cBhvr>
                                        <p:cTn id="39" dur="1" fill="hold">
                                          <p:stCondLst>
                                            <p:cond delay="499"/>
                                          </p:stCondLst>
                                        </p:cTn>
                                        <p:tgtEl>
                                          <p:spTgt spid="12"/>
                                        </p:tgtEl>
                                        <p:attrNameLst>
                                          <p:attrName>style.visibility</p:attrName>
                                        </p:attrNameLst>
                                      </p:cBhvr>
                                      <p:to>
                                        <p:strVal val="hidden"/>
                                      </p:to>
                                    </p:set>
                                  </p:childTnLst>
                                </p:cTn>
                              </p:par>
                              <p:par>
                                <p:cTn id="40" presetID="64" presetClass="path" presetSubtype="0" accel="50000" decel="50000" fill="hold" grpId="0" nodeType="withEffect">
                                  <p:stCondLst>
                                    <p:cond delay="0"/>
                                  </p:stCondLst>
                                  <p:childTnLst>
                                    <p:animMotion origin="layout" path="M 0 0.4963 L 0 0 " pathEditMode="relative" rAng="0" ptsTypes="AA">
                                      <p:cBhvr>
                                        <p:cTn id="41" dur="500" fill="hold"/>
                                        <p:tgtEl>
                                          <p:spTgt spid="7"/>
                                        </p:tgtEl>
                                        <p:attrNameLst>
                                          <p:attrName>ppt_x</p:attrName>
                                          <p:attrName>ppt_y</p:attrName>
                                        </p:attrNameLst>
                                      </p:cBhvr>
                                      <p:rCtr x="0" y="-24800"/>
                                    </p:animMotion>
                                  </p:childTnLst>
                                </p:cTn>
                              </p:par>
                            </p:childTnLst>
                          </p:cTn>
                        </p:par>
                        <p:par>
                          <p:cTn id="42" fill="hold">
                            <p:stCondLst>
                              <p:cond delay="700"/>
                            </p:stCondLst>
                            <p:childTnLst>
                              <p:par>
                                <p:cTn id="43" presetID="26" presetClass="emph" presetSubtype="0" fill="hold" grpId="1" nodeType="afterEffect">
                                  <p:stCondLst>
                                    <p:cond delay="0"/>
                                  </p:stCondLst>
                                  <p:childTnLst>
                                    <p:animEffect transition="out" filter="fade">
                                      <p:cBhvr>
                                        <p:cTn id="44" dur="500" tmFilter="0, 0; .2, .5; .8, .5; 1, 0"/>
                                        <p:tgtEl>
                                          <p:spTgt spid="7"/>
                                        </p:tgtEl>
                                      </p:cBhvr>
                                    </p:animEffect>
                                    <p:animScale>
                                      <p:cBhvr>
                                        <p:cTn id="45" dur="250" autoRev="1" fill="hold"/>
                                        <p:tgtEl>
                                          <p:spTgt spid="7"/>
                                        </p:tgtEl>
                                      </p:cBhvr>
                                      <p:by x="105000" y="105000"/>
                                    </p:animScale>
                                  </p:childTnLst>
                                </p:cTn>
                              </p:par>
                            </p:childTnLst>
                          </p:cTn>
                        </p:par>
                        <p:par>
                          <p:cTn id="46" fill="hold">
                            <p:stCondLst>
                              <p:cond delay="1200"/>
                            </p:stCondLst>
                            <p:childTnLst>
                              <p:par>
                                <p:cTn id="47" presetID="2" presetClass="entr" presetSubtype="4" fill="hold" grpId="0" nodeType="after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700" fill="hold"/>
                                        <p:tgtEl>
                                          <p:spTgt spid="13"/>
                                        </p:tgtEl>
                                        <p:attrNameLst>
                                          <p:attrName>ppt_x</p:attrName>
                                        </p:attrNameLst>
                                      </p:cBhvr>
                                      <p:tavLst>
                                        <p:tav tm="0">
                                          <p:val>
                                            <p:strVal val="#ppt_x"/>
                                          </p:val>
                                        </p:tav>
                                        <p:tav tm="100000">
                                          <p:val>
                                            <p:strVal val="#ppt_x"/>
                                          </p:val>
                                        </p:tav>
                                      </p:tavLst>
                                    </p:anim>
                                    <p:anim calcmode="lin" valueType="num">
                                      <p:cBhvr additive="base">
                                        <p:cTn id="50" dur="7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30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600" fill="hold"/>
                                        <p:tgtEl>
                                          <p:spTgt spid="14"/>
                                        </p:tgtEl>
                                        <p:attrNameLst>
                                          <p:attrName>ppt_x</p:attrName>
                                        </p:attrNameLst>
                                      </p:cBhvr>
                                      <p:tavLst>
                                        <p:tav tm="0">
                                          <p:val>
                                            <p:strVal val="#ppt_x"/>
                                          </p:val>
                                        </p:tav>
                                        <p:tav tm="100000">
                                          <p:val>
                                            <p:strVal val="#ppt_x"/>
                                          </p:val>
                                        </p:tav>
                                      </p:tavLst>
                                    </p:anim>
                                    <p:anim calcmode="lin" valueType="num">
                                      <p:cBhvr additive="base">
                                        <p:cTn id="54" dur="600" fill="hold"/>
                                        <p:tgtEl>
                                          <p:spTgt spid="1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20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0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400" fill="hold"/>
                                        <p:tgtEl>
                                          <p:spTgt spid="16"/>
                                        </p:tgtEl>
                                        <p:attrNameLst>
                                          <p:attrName>ppt_x</p:attrName>
                                        </p:attrNameLst>
                                      </p:cBhvr>
                                      <p:tavLst>
                                        <p:tav tm="0">
                                          <p:val>
                                            <p:strVal val="#ppt_x"/>
                                          </p:val>
                                        </p:tav>
                                        <p:tav tm="100000">
                                          <p:val>
                                            <p:strVal val="#ppt_x"/>
                                          </p:val>
                                        </p:tav>
                                      </p:tavLst>
                                    </p:anim>
                                    <p:anim calcmode="lin" valueType="num">
                                      <p:cBhvr additive="base">
                                        <p:cTn id="62" dur="400" fill="hold"/>
                                        <p:tgtEl>
                                          <p:spTgt spid="1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300" fill="hold"/>
                                        <p:tgtEl>
                                          <p:spTgt spid="17"/>
                                        </p:tgtEl>
                                        <p:attrNameLst>
                                          <p:attrName>ppt_x</p:attrName>
                                        </p:attrNameLst>
                                      </p:cBhvr>
                                      <p:tavLst>
                                        <p:tav tm="0">
                                          <p:val>
                                            <p:strVal val="#ppt_x"/>
                                          </p:val>
                                        </p:tav>
                                        <p:tav tm="100000">
                                          <p:val>
                                            <p:strVal val="#ppt_x"/>
                                          </p:val>
                                        </p:tav>
                                      </p:tavLst>
                                    </p:anim>
                                    <p:anim calcmode="lin" valueType="num">
                                      <p:cBhvr additive="base">
                                        <p:cTn id="66" dur="300" fill="hold"/>
                                        <p:tgtEl>
                                          <p:spTgt spid="17"/>
                                        </p:tgtEl>
                                        <p:attrNameLst>
                                          <p:attrName>ppt_y</p:attrName>
                                        </p:attrNameLst>
                                      </p:cBhvr>
                                      <p:tavLst>
                                        <p:tav tm="0">
                                          <p:val>
                                            <p:strVal val="1+#ppt_h/2"/>
                                          </p:val>
                                        </p:tav>
                                        <p:tav tm="100000">
                                          <p:val>
                                            <p:strVal val="#ppt_y"/>
                                          </p:val>
                                        </p:tav>
                                      </p:tavLst>
                                    </p:anim>
                                  </p:childTnLst>
                                </p:cTn>
                              </p:par>
                            </p:childTnLst>
                          </p:cTn>
                        </p:par>
                        <p:par>
                          <p:cTn id="67" fill="hold">
                            <p:stCondLst>
                              <p:cond delay="2300"/>
                            </p:stCondLst>
                            <p:childTnLst>
                              <p:par>
                                <p:cTn id="68" presetID="52" presetClass="entr" presetSubtype="0"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Scale>
                                      <p:cBhvr>
                                        <p:cTn id="70"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18"/>
                                        </p:tgtEl>
                                        <p:attrNameLst>
                                          <p:attrName>ppt_x</p:attrName>
                                          <p:attrName>ppt_y</p:attrName>
                                        </p:attrNameLst>
                                      </p:cBhvr>
                                    </p:animMotion>
                                    <p:animEffect transition="in" filter="fade">
                                      <p:cBhvr>
                                        <p:cTn id="72" dur="500"/>
                                        <p:tgtEl>
                                          <p:spTgt spid="18"/>
                                        </p:tgtEl>
                                      </p:cBhvr>
                                    </p:animEffect>
                                  </p:childTnLst>
                                </p:cTn>
                              </p:par>
                            </p:childTnLst>
                          </p:cTn>
                        </p:par>
                        <p:par>
                          <p:cTn id="73" fill="hold">
                            <p:stCondLst>
                              <p:cond delay="2800"/>
                            </p:stCondLst>
                            <p:childTnLst>
                              <p:par>
                                <p:cTn id="74" presetID="53" presetClass="entr" presetSubtype="16" fill="hold"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ppt_w</p:attrName>
                                        </p:attrNameLst>
                                      </p:cBhvr>
                                      <p:tavLst>
                                        <p:tav tm="0">
                                          <p:val>
                                            <p:fltVal val="0"/>
                                          </p:val>
                                        </p:tav>
                                        <p:tav tm="100000">
                                          <p:val>
                                            <p:strVal val="#ppt_w"/>
                                          </p:val>
                                        </p:tav>
                                      </p:tavLst>
                                    </p:anim>
                                    <p:anim calcmode="lin" valueType="num">
                                      <p:cBhvr>
                                        <p:cTn id="77" dur="500" fill="hold"/>
                                        <p:tgtEl>
                                          <p:spTgt spid="19"/>
                                        </p:tgtEl>
                                        <p:attrNameLst>
                                          <p:attrName>ppt_h</p:attrName>
                                        </p:attrNameLst>
                                      </p:cBhvr>
                                      <p:tavLst>
                                        <p:tav tm="0">
                                          <p:val>
                                            <p:fltVal val="0"/>
                                          </p:val>
                                        </p:tav>
                                        <p:tav tm="100000">
                                          <p:val>
                                            <p:strVal val="#ppt_h"/>
                                          </p:val>
                                        </p:tav>
                                      </p:tavLst>
                                    </p:anim>
                                    <p:animEffect transition="in" filter="fade">
                                      <p:cBhvr>
                                        <p:cTn id="78" dur="500"/>
                                        <p:tgtEl>
                                          <p:spTgt spid="19"/>
                                        </p:tgtEl>
                                      </p:cBhvr>
                                    </p:animEffect>
                                  </p:childTnLst>
                                </p:cTn>
                              </p:par>
                              <p:par>
                                <p:cTn id="79" presetID="2" presetClass="entr" presetSubtype="2" fill="hold" grpId="0" nodeType="withEffect">
                                  <p:stCondLst>
                                    <p:cond delay="500"/>
                                  </p:stCondLst>
                                  <p:iterate type="lt">
                                    <p:tmPct val="0"/>
                                  </p:iterate>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1+#ppt_w/2"/>
                                          </p:val>
                                        </p:tav>
                                        <p:tav tm="100000">
                                          <p:val>
                                            <p:strVal val="#ppt_x"/>
                                          </p:val>
                                        </p:tav>
                                      </p:tavLst>
                                    </p:anim>
                                    <p:anim calcmode="lin" valueType="num">
                                      <p:cBhvr additive="base">
                                        <p:cTn id="82" dur="500" fill="hold"/>
                                        <p:tgtEl>
                                          <p:spTgt spid="21"/>
                                        </p:tgtEl>
                                        <p:attrNameLst>
                                          <p:attrName>ppt_y</p:attrName>
                                        </p:attrNameLst>
                                      </p:cBhvr>
                                      <p:tavLst>
                                        <p:tav tm="0">
                                          <p:val>
                                            <p:strVal val="#ppt_y"/>
                                          </p:val>
                                        </p:tav>
                                        <p:tav tm="100000">
                                          <p:val>
                                            <p:strVal val="#ppt_y"/>
                                          </p:val>
                                        </p:tav>
                                      </p:tavLst>
                                    </p:anim>
                                  </p:childTnLst>
                                </p:cTn>
                              </p:par>
                              <p:par>
                                <p:cTn id="83" presetID="26" presetClass="emph" presetSubtype="0" fill="hold" grpId="1" nodeType="withEffect">
                                  <p:stCondLst>
                                    <p:cond delay="1000"/>
                                  </p:stCondLst>
                                  <p:iterate type="lt">
                                    <p:tmPct val="0"/>
                                  </p:iterate>
                                  <p:childTnLst>
                                    <p:animEffect transition="out" filter="fade">
                                      <p:cBhvr>
                                        <p:cTn id="84" dur="500" tmFilter="0, 0; .2, .5; .8, .5; 1, 0"/>
                                        <p:tgtEl>
                                          <p:spTgt spid="21"/>
                                        </p:tgtEl>
                                      </p:cBhvr>
                                    </p:animEffect>
                                    <p:animScale>
                                      <p:cBhvr>
                                        <p:cTn id="85"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4" grpId="0" animBg="1"/>
      <p:bldP spid="15" grpId="0" animBg="1"/>
      <p:bldP spid="16" grpId="0" animBg="1"/>
      <p:bldP spid="17" grpId="0" animBg="1"/>
      <p:bldP spid="21" grpId="0"/>
      <p:bldP spid="21" grpI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spTree>
      <p:nvGrpSpPr>
        <p:cNvPr id="1" name=""/>
        <p:cNvGrpSpPr/>
        <p:nvPr/>
      </p:nvGrpSpPr>
      <p:grpSpPr>
        <a:xfrm>
          <a:off x="0" y="0"/>
          <a:ext cx="0" cy="0"/>
          <a:chOff x="0" y="0"/>
          <a:chExt cx="0" cy="0"/>
        </a:xfrm>
      </p:grpSpPr>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xmlns="" val="388416575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tmplLst>
          <p:tmpl lvl="1">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章节">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栏目一">
    <p:spTree>
      <p:nvGrpSpPr>
        <p:cNvPr id="1" name=""/>
        <p:cNvGrpSpPr/>
        <p:nvPr/>
      </p:nvGrpSpPr>
      <p:grpSpPr>
        <a:xfrm>
          <a:off x="0" y="0"/>
          <a:ext cx="0" cy="0"/>
          <a:chOff x="0" y="0"/>
          <a:chExt cx="0" cy="0"/>
        </a:xfrm>
      </p:grpSpPr>
      <p:grpSp>
        <p:nvGrpSpPr>
          <p:cNvPr id="2" name="组合 1"/>
          <p:cNvGrpSpPr/>
          <p:nvPr userDrawn="1"/>
        </p:nvGrpSpPr>
        <p:grpSpPr>
          <a:xfrm>
            <a:off x="3491881" y="-27384"/>
            <a:ext cx="1443037" cy="880109"/>
            <a:chOff x="11613" y="920823"/>
            <a:chExt cx="1443037" cy="733424"/>
          </a:xfrm>
        </p:grpSpPr>
        <p:pic>
          <p:nvPicPr>
            <p:cNvPr id="7" name="图片 6"/>
            <p:cNvPicPr>
              <a:picLocks noChangeAspect="1"/>
            </p:cNvPicPr>
            <p:nvPr userDrawn="1"/>
          </p:nvPicPr>
          <p:blipFill>
            <a:blip r:embed="rId2">
              <a:extLst>
                <a:ext uri="{28A0092B-C50C-407E-A947-70E740481C1C}">
                  <a14:useLocalDpi xmlns:a14="http://schemas.microsoft.com/office/drawing/2010/main" xmlns="" val="0"/>
                </a:ext>
              </a:extLst>
            </a:blip>
            <a:stretch>
              <a:fillRect/>
            </a:stretch>
          </p:blipFill>
          <p:spPr>
            <a:xfrm>
              <a:off x="11613" y="920823"/>
              <a:ext cx="1443037" cy="733424"/>
            </a:xfrm>
            <a:prstGeom prst="rect">
              <a:avLst/>
            </a:prstGeom>
          </p:spPr>
        </p:pic>
        <p:sp>
          <p:nvSpPr>
            <p:cNvPr id="8" name="TextBox 7">
              <a:hlinkClick r:id="rId3" action="ppaction://hlinksldjump"/>
            </p:cNvPr>
            <p:cNvSpPr txBox="1"/>
            <p:nvPr userDrawn="1"/>
          </p:nvSpPr>
          <p:spPr>
            <a:xfrm>
              <a:off x="248184" y="1100843"/>
              <a:ext cx="902811"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目标导航</a:t>
              </a:r>
              <a:endParaRPr lang="zh-CN" altLang="en-US" sz="1400" dirty="0">
                <a:solidFill>
                  <a:schemeClr val="bg1"/>
                </a:solidFill>
                <a:latin typeface="黑体" panose="02010600030101010101" pitchFamily="2" charset="-122"/>
                <a:ea typeface="黑体" panose="02010600030101010101" pitchFamily="2" charset="-122"/>
              </a:endParaRPr>
            </a:p>
          </p:txBody>
        </p:sp>
      </p:grpSp>
      <p:sp>
        <p:nvSpPr>
          <p:cNvPr id="25" name="TextBox 24">
            <a:hlinkClick r:id="rId4" action="ppaction://hlinksldjump"/>
          </p:cNvPr>
          <p:cNvSpPr txBox="1"/>
          <p:nvPr userDrawn="1"/>
        </p:nvSpPr>
        <p:spPr>
          <a:xfrm>
            <a:off x="5099751" y="191897"/>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知识梳理</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28" name="TextBox 27">
            <a:hlinkClick r:id="rId5" action="ppaction://hlinksldjump"/>
          </p:cNvPr>
          <p:cNvSpPr txBox="1"/>
          <p:nvPr userDrawn="1"/>
        </p:nvSpPr>
        <p:spPr>
          <a:xfrm>
            <a:off x="6372450" y="188640"/>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重难聚焦</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31" name="TextBox 30">
            <a:hlinkClick r:id="rId6" action="ppaction://hlinksldjump"/>
          </p:cNvPr>
          <p:cNvSpPr txBox="1"/>
          <p:nvPr userDrawn="1"/>
        </p:nvSpPr>
        <p:spPr>
          <a:xfrm>
            <a:off x="7680594" y="188640"/>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随堂演练</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29364190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down)">
                                      <p:cBhvr>
                                        <p:cTn id="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栏目二">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extLst>
              <a:ext uri="{28A0092B-C50C-407E-A947-70E740481C1C}">
                <a14:useLocalDpi xmlns:a14="http://schemas.microsoft.com/office/drawing/2010/main" xmlns="" val="0"/>
              </a:ext>
            </a:extLst>
          </a:blip>
          <a:stretch>
            <a:fillRect/>
          </a:stretch>
        </p:blipFill>
        <p:spPr>
          <a:xfrm>
            <a:off x="4852164" y="-27384"/>
            <a:ext cx="1443037" cy="880109"/>
          </a:xfrm>
          <a:prstGeom prst="rect">
            <a:avLst/>
          </a:prstGeom>
        </p:spPr>
      </p:pic>
      <p:sp>
        <p:nvSpPr>
          <p:cNvPr id="15" name="TextBox 7">
            <a:hlinkClick r:id="rId3" action="ppaction://hlinksldjump"/>
          </p:cNvPr>
          <p:cNvSpPr txBox="1"/>
          <p:nvPr userDrawn="1"/>
        </p:nvSpPr>
        <p:spPr>
          <a:xfrm>
            <a:off x="3728452" y="188640"/>
            <a:ext cx="902811"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目标导航</a:t>
            </a:r>
            <a:endParaRPr lang="zh-CN" altLang="en-US" sz="1400" dirty="0">
              <a:solidFill>
                <a:schemeClr val="tx1"/>
              </a:solidFill>
              <a:latin typeface="黑体" panose="02010600030101010101" pitchFamily="2" charset="-122"/>
              <a:ea typeface="黑体" panose="02010600030101010101" pitchFamily="2" charset="-122"/>
            </a:endParaRPr>
          </a:p>
        </p:txBody>
      </p:sp>
      <p:sp>
        <p:nvSpPr>
          <p:cNvPr id="16" name="TextBox 24">
            <a:hlinkClick r:id="rId4" action="ppaction://hlinksldjump"/>
          </p:cNvPr>
          <p:cNvSpPr txBox="1"/>
          <p:nvPr userDrawn="1"/>
        </p:nvSpPr>
        <p:spPr>
          <a:xfrm>
            <a:off x="5099751" y="191897"/>
            <a:ext cx="902811"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知识梳理</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7" name="TextBox 27">
            <a:hlinkClick r:id="rId5" action="ppaction://hlinksldjump"/>
          </p:cNvPr>
          <p:cNvSpPr txBox="1"/>
          <p:nvPr userDrawn="1"/>
        </p:nvSpPr>
        <p:spPr>
          <a:xfrm>
            <a:off x="6372450" y="188640"/>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重难聚焦</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18" name="TextBox 30">
            <a:hlinkClick r:id="rId6" action="ppaction://hlinksldjump"/>
          </p:cNvPr>
          <p:cNvSpPr txBox="1"/>
          <p:nvPr userDrawn="1"/>
        </p:nvSpPr>
        <p:spPr>
          <a:xfrm>
            <a:off x="7680594" y="188640"/>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随堂演练</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637326078"/>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栏目三">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a:extLst>
              <a:ext uri="{28A0092B-C50C-407E-A947-70E740481C1C}">
                <a14:useLocalDpi xmlns:a14="http://schemas.microsoft.com/office/drawing/2010/main" xmlns="" val="0"/>
              </a:ext>
            </a:extLst>
          </a:blip>
          <a:stretch>
            <a:fillRect/>
          </a:stretch>
        </p:blipFill>
        <p:spPr>
          <a:xfrm>
            <a:off x="6197901" y="-27384"/>
            <a:ext cx="1443037" cy="880109"/>
          </a:xfrm>
          <a:prstGeom prst="rect">
            <a:avLst/>
          </a:prstGeom>
        </p:spPr>
      </p:pic>
      <p:sp>
        <p:nvSpPr>
          <p:cNvPr id="16" name="TextBox 7">
            <a:hlinkClick r:id="rId3" action="ppaction://hlinksldjump"/>
          </p:cNvPr>
          <p:cNvSpPr txBox="1"/>
          <p:nvPr userDrawn="1"/>
        </p:nvSpPr>
        <p:spPr>
          <a:xfrm>
            <a:off x="3728452" y="188640"/>
            <a:ext cx="902811"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目标导航</a:t>
            </a:r>
            <a:endParaRPr lang="zh-CN" altLang="en-US" sz="1400" dirty="0">
              <a:solidFill>
                <a:schemeClr val="tx1"/>
              </a:solidFill>
              <a:latin typeface="黑体" panose="02010600030101010101" pitchFamily="2" charset="-122"/>
              <a:ea typeface="黑体" panose="02010600030101010101" pitchFamily="2" charset="-122"/>
            </a:endParaRPr>
          </a:p>
        </p:txBody>
      </p:sp>
      <p:sp>
        <p:nvSpPr>
          <p:cNvPr id="17" name="TextBox 24">
            <a:hlinkClick r:id="rId4" action="ppaction://hlinksldjump"/>
          </p:cNvPr>
          <p:cNvSpPr txBox="1"/>
          <p:nvPr userDrawn="1"/>
        </p:nvSpPr>
        <p:spPr>
          <a:xfrm>
            <a:off x="5099751" y="191897"/>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知识梳理</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18" name="TextBox 27">
            <a:hlinkClick r:id="rId5" action="ppaction://hlinksldjump"/>
          </p:cNvPr>
          <p:cNvSpPr txBox="1"/>
          <p:nvPr userDrawn="1"/>
        </p:nvSpPr>
        <p:spPr>
          <a:xfrm>
            <a:off x="6372450" y="188640"/>
            <a:ext cx="902811"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重难聚焦</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9" name="TextBox 30">
            <a:hlinkClick r:id="rId6" action="ppaction://hlinksldjump"/>
          </p:cNvPr>
          <p:cNvSpPr txBox="1"/>
          <p:nvPr userDrawn="1"/>
        </p:nvSpPr>
        <p:spPr>
          <a:xfrm>
            <a:off x="7680594" y="188640"/>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随堂演练</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2616403398"/>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栏目四">
    <p:spTree>
      <p:nvGrpSpPr>
        <p:cNvPr id="1" name=""/>
        <p:cNvGrpSpPr/>
        <p:nvPr/>
      </p:nvGrpSpPr>
      <p:grpSpPr>
        <a:xfrm>
          <a:off x="0" y="0"/>
          <a:ext cx="0" cy="0"/>
          <a:chOff x="0" y="0"/>
          <a:chExt cx="0" cy="0"/>
        </a:xfrm>
      </p:grpSpPr>
      <p:pic>
        <p:nvPicPr>
          <p:cNvPr id="10" name="图片 9"/>
          <p:cNvPicPr>
            <a:picLocks noChangeAspect="1"/>
          </p:cNvPicPr>
          <p:nvPr userDrawn="1"/>
        </p:nvPicPr>
        <p:blipFill>
          <a:blip r:embed="rId2">
            <a:extLst>
              <a:ext uri="{28A0092B-C50C-407E-A947-70E740481C1C}">
                <a14:useLocalDpi xmlns:a14="http://schemas.microsoft.com/office/drawing/2010/main" xmlns="" val="0"/>
              </a:ext>
            </a:extLst>
          </a:blip>
          <a:stretch>
            <a:fillRect/>
          </a:stretch>
        </p:blipFill>
        <p:spPr>
          <a:xfrm>
            <a:off x="7543337" y="-27384"/>
            <a:ext cx="1443037" cy="880109"/>
          </a:xfrm>
          <a:prstGeom prst="rect">
            <a:avLst/>
          </a:prstGeom>
        </p:spPr>
      </p:pic>
      <p:sp>
        <p:nvSpPr>
          <p:cNvPr id="15" name="TextBox 7">
            <a:hlinkClick r:id="rId3" action="ppaction://hlinksldjump"/>
          </p:cNvPr>
          <p:cNvSpPr txBox="1"/>
          <p:nvPr userDrawn="1"/>
        </p:nvSpPr>
        <p:spPr>
          <a:xfrm>
            <a:off x="3728452" y="188640"/>
            <a:ext cx="902811"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目标导航</a:t>
            </a:r>
            <a:endParaRPr lang="zh-CN" altLang="en-US" sz="1400" dirty="0">
              <a:solidFill>
                <a:schemeClr val="tx1"/>
              </a:solidFill>
              <a:latin typeface="黑体" panose="02010600030101010101" pitchFamily="2" charset="-122"/>
              <a:ea typeface="黑体" panose="02010600030101010101" pitchFamily="2" charset="-122"/>
            </a:endParaRPr>
          </a:p>
        </p:txBody>
      </p:sp>
      <p:sp>
        <p:nvSpPr>
          <p:cNvPr id="19" name="TextBox 24">
            <a:hlinkClick r:id="rId4" action="ppaction://hlinksldjump"/>
          </p:cNvPr>
          <p:cNvSpPr txBox="1"/>
          <p:nvPr userDrawn="1"/>
        </p:nvSpPr>
        <p:spPr>
          <a:xfrm>
            <a:off x="5099751" y="191897"/>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知识梳理</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20" name="TextBox 27">
            <a:hlinkClick r:id="rId5" action="ppaction://hlinksldjump"/>
          </p:cNvPr>
          <p:cNvSpPr txBox="1"/>
          <p:nvPr userDrawn="1"/>
        </p:nvSpPr>
        <p:spPr>
          <a:xfrm>
            <a:off x="6372450" y="188640"/>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重难聚焦</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21" name="TextBox 30">
            <a:hlinkClick r:id="rId6" action="ppaction://hlinksldjump"/>
          </p:cNvPr>
          <p:cNvSpPr txBox="1"/>
          <p:nvPr userDrawn="1"/>
        </p:nvSpPr>
        <p:spPr>
          <a:xfrm>
            <a:off x="7680594" y="188640"/>
            <a:ext cx="902811"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随堂演练</a:t>
            </a:r>
            <a:endParaRPr lang="zh-CN" altLang="en-US" sz="1400" dirty="0">
              <a:solidFill>
                <a:schemeClr val="bg1"/>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795969708"/>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63597019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tileRect/>
        </a:gradFill>
        <a:effectLst/>
      </p:bgPr>
    </p:bg>
    <p:spTree>
      <p:nvGrpSpPr>
        <p:cNvPr id="1" name=""/>
        <p:cNvGrpSpPr/>
        <p:nvPr/>
      </p:nvGrpSpPr>
      <p:grpSpPr>
        <a:xfrm>
          <a:off x="0" y="0"/>
          <a:ext cx="0" cy="0"/>
          <a:chOff x="0" y="0"/>
          <a:chExt cx="0" cy="0"/>
        </a:xfrm>
      </p:grpSpPr>
      <p:grpSp>
        <p:nvGrpSpPr>
          <p:cNvPr id="3" name="组合 2"/>
          <p:cNvGrpSpPr/>
          <p:nvPr/>
        </p:nvGrpSpPr>
        <p:grpSpPr>
          <a:xfrm>
            <a:off x="2" y="-15916"/>
            <a:ext cx="9143998" cy="793157"/>
            <a:chOff x="2" y="-13263"/>
            <a:chExt cx="9143998" cy="660964"/>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868180"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721833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8568479"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nvCxnSpPr>
          <p:spPr>
            <a:xfrm rot="16200000">
              <a:off x="4518030" y="310737"/>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userDrawn="1"/>
          </p:nvCxnSpPr>
          <p:spPr>
            <a:xfrm rot="16200000">
              <a:off x="3167880" y="321052"/>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p:cNvPicPr>
            <a:picLocks noChangeAspect="1"/>
          </p:cNvPicPr>
          <p:nvPr/>
        </p:nvPicPr>
        <p:blipFill>
          <a:blip r:embed="rId10">
            <a:extLst>
              <a:ext uri="{28A0092B-C50C-407E-A947-70E740481C1C}">
                <a14:useLocalDpi xmlns:a14="http://schemas.microsoft.com/office/drawing/2010/main" xmlns="" val="0"/>
              </a:ext>
            </a:extLst>
          </a:blip>
          <a:stretch>
            <a:fillRect/>
          </a:stretch>
        </p:blipFill>
        <p:spPr>
          <a:xfrm>
            <a:off x="201350" y="115863"/>
            <a:ext cx="504825" cy="504825"/>
          </a:xfrm>
          <a:prstGeom prst="rect">
            <a:avLst/>
          </a:prstGeom>
        </p:spPr>
      </p:pic>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697510" y="169738"/>
            <a:ext cx="2722361"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zh-CN" altLang="zh-CN" sz="1600" dirty="0" smtClean="0"/>
              <a:t>第二节　旅游资源开发条件</a:t>
            </a:r>
            <a:endParaRPr lang="en-US" altLang="zh-CN" sz="1600" dirty="0" smtClean="0"/>
          </a:p>
          <a:p>
            <a:pPr algn="l"/>
            <a:r>
              <a:rPr lang="en-US" altLang="zh-CN" sz="1600" dirty="0" smtClean="0"/>
              <a:t>        </a:t>
            </a:r>
            <a:r>
              <a:rPr lang="zh-CN" altLang="zh-CN" sz="1600" dirty="0" smtClean="0"/>
              <a:t>的评价</a:t>
            </a:r>
            <a:endParaRPr lang="zh-CN" altLang="zh-CN" sz="1600" kern="1200" dirty="0" smtClean="0">
              <a:solidFill>
                <a:schemeClr val="tx1"/>
              </a:solidFill>
              <a:effectLst/>
              <a:latin typeface="黑体" panose="02010600030101010101" pitchFamily="2" charset="-122"/>
              <a:ea typeface="黑体" panose="02010600030101010101" pitchFamily="2" charset="-122"/>
              <a:cs typeface="+mj-cs"/>
            </a:endParaRPr>
          </a:p>
        </p:txBody>
      </p:sp>
    </p:spTree>
    <p:extLst>
      <p:ext uri="{BB962C8B-B14F-4D97-AF65-F5344CB8AC3E}">
        <p14:creationId xmlns:p14="http://schemas.microsoft.com/office/powerpoint/2010/main" xmlns="" val="342916337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50" r:id="rId4"/>
    <p:sldLayoutId id="2147483651" r:id="rId5"/>
    <p:sldLayoutId id="2147483652" r:id="rId6"/>
    <p:sldLayoutId id="2147483653" r:id="rId7"/>
    <p:sldLayoutId id="2147483654" r:id="rId8"/>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9.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9.xml"/><Relationship Id="rId1" Type="http://schemas.openxmlformats.org/officeDocument/2006/relationships/slideLayout" Target="../slideLayouts/slideLayout6.xml"/><Relationship Id="rId4" Type="http://schemas.openxmlformats.org/officeDocument/2006/relationships/image" Target="../media/image5.jpeg"/></Relationships>
</file>

<file path=ppt/slides/_rels/slide12.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9.xml"/><Relationship Id="rId1" Type="http://schemas.openxmlformats.org/officeDocument/2006/relationships/slideLayout" Target="../slideLayouts/slideLayout6.xml"/><Relationship Id="rId4" Type="http://schemas.openxmlformats.org/officeDocument/2006/relationships/image" Target="../media/image6.jpeg"/></Relationships>
</file>

<file path=ppt/slides/_rels/slide13.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9.xml"/><Relationship Id="rId1" Type="http://schemas.openxmlformats.org/officeDocument/2006/relationships/slideLayout" Target="../slideLayouts/slideLayout6.xml"/><Relationship Id="rId4" Type="http://schemas.openxmlformats.org/officeDocument/2006/relationships/image" Target="../media/image7.jpeg"/></Relationships>
</file>

<file path=ppt/slides/_rels/slide14.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9.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9.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9.xml"/><Relationship Id="rId1" Type="http://schemas.openxmlformats.org/officeDocument/2006/relationships/slideLayout" Target="../slideLayouts/slideLayout6.xml"/><Relationship Id="rId4" Type="http://schemas.openxmlformats.org/officeDocument/2006/relationships/image" Target="../media/image8.jpeg"/></Relationships>
</file>

<file path=ppt/slides/_rels/slide17.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Layout" Target="../slideLayouts/slideLayout6.xml"/><Relationship Id="rId1" Type="http://schemas.openxmlformats.org/officeDocument/2006/relationships/vmlDrawing" Target="../drawings/vmlDrawing1.vml"/><Relationship Id="rId5" Type="http://schemas.openxmlformats.org/officeDocument/2006/relationships/package" Target="../embeddings/Microsoft_Office_Word_2007___1.docx"/><Relationship Id="rId4" Type="http://schemas.openxmlformats.org/officeDocument/2006/relationships/slide" Target="slide15.xml"/></Relationships>
</file>

<file path=ppt/slides/_rels/slide18.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9.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9.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9.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9.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8" Type="http://schemas.openxmlformats.org/officeDocument/2006/relationships/slide" Target="slide32.xml"/><Relationship Id="rId3" Type="http://schemas.openxmlformats.org/officeDocument/2006/relationships/slide" Target="slide25.xml"/><Relationship Id="rId7" Type="http://schemas.openxmlformats.org/officeDocument/2006/relationships/slide" Target="slide31.xml"/><Relationship Id="rId2" Type="http://schemas.openxmlformats.org/officeDocument/2006/relationships/slide" Target="slide22.xml"/><Relationship Id="rId1" Type="http://schemas.openxmlformats.org/officeDocument/2006/relationships/slideLayout" Target="../slideLayouts/slideLayout7.xml"/><Relationship Id="rId6" Type="http://schemas.openxmlformats.org/officeDocument/2006/relationships/slide" Target="slide29.xml"/><Relationship Id="rId5" Type="http://schemas.openxmlformats.org/officeDocument/2006/relationships/slide" Target="slide28.xml"/><Relationship Id="rId4" Type="http://schemas.openxmlformats.org/officeDocument/2006/relationships/slide" Target="slide26.xml"/><Relationship Id="rId9" Type="http://schemas.openxmlformats.org/officeDocument/2006/relationships/image" Target="../media/image10.jpeg"/></Relationships>
</file>

<file path=ppt/slides/_rels/slide23.xml.rels><?xml version="1.0" encoding="UTF-8" standalone="yes"?>
<Relationships xmlns="http://schemas.openxmlformats.org/package/2006/relationships"><Relationship Id="rId8" Type="http://schemas.openxmlformats.org/officeDocument/2006/relationships/slide" Target="slide32.xml"/><Relationship Id="rId3" Type="http://schemas.openxmlformats.org/officeDocument/2006/relationships/slide" Target="slide25.xml"/><Relationship Id="rId7" Type="http://schemas.openxmlformats.org/officeDocument/2006/relationships/slide" Target="slide31.xml"/><Relationship Id="rId2" Type="http://schemas.openxmlformats.org/officeDocument/2006/relationships/slide" Target="slide22.xml"/><Relationship Id="rId1" Type="http://schemas.openxmlformats.org/officeDocument/2006/relationships/slideLayout" Target="../slideLayouts/slideLayout7.xml"/><Relationship Id="rId6" Type="http://schemas.openxmlformats.org/officeDocument/2006/relationships/slide" Target="slide29.xml"/><Relationship Id="rId5" Type="http://schemas.openxmlformats.org/officeDocument/2006/relationships/slide" Target="slide28.xml"/><Relationship Id="rId4" Type="http://schemas.openxmlformats.org/officeDocument/2006/relationships/slide" Target="slide26.xml"/></Relationships>
</file>

<file path=ppt/slides/_rels/slide24.xml.rels><?xml version="1.0" encoding="UTF-8" standalone="yes"?>
<Relationships xmlns="http://schemas.openxmlformats.org/package/2006/relationships"><Relationship Id="rId8" Type="http://schemas.openxmlformats.org/officeDocument/2006/relationships/slide" Target="slide32.xml"/><Relationship Id="rId3" Type="http://schemas.openxmlformats.org/officeDocument/2006/relationships/slide" Target="slide25.xml"/><Relationship Id="rId7" Type="http://schemas.openxmlformats.org/officeDocument/2006/relationships/slide" Target="slide31.xml"/><Relationship Id="rId2" Type="http://schemas.openxmlformats.org/officeDocument/2006/relationships/slide" Target="slide22.xml"/><Relationship Id="rId1" Type="http://schemas.openxmlformats.org/officeDocument/2006/relationships/slideLayout" Target="../slideLayouts/slideLayout7.xml"/><Relationship Id="rId6" Type="http://schemas.openxmlformats.org/officeDocument/2006/relationships/slide" Target="slide29.xml"/><Relationship Id="rId5" Type="http://schemas.openxmlformats.org/officeDocument/2006/relationships/slide" Target="slide28.xml"/><Relationship Id="rId4" Type="http://schemas.openxmlformats.org/officeDocument/2006/relationships/slide" Target="slide26.xml"/></Relationships>
</file>

<file path=ppt/slides/_rels/slide25.xml.rels><?xml version="1.0" encoding="UTF-8" standalone="yes"?>
<Relationships xmlns="http://schemas.openxmlformats.org/package/2006/relationships"><Relationship Id="rId8" Type="http://schemas.openxmlformats.org/officeDocument/2006/relationships/slide" Target="slide32.xml"/><Relationship Id="rId3" Type="http://schemas.openxmlformats.org/officeDocument/2006/relationships/slide" Target="slide25.xml"/><Relationship Id="rId7" Type="http://schemas.openxmlformats.org/officeDocument/2006/relationships/slide" Target="slide31.xml"/><Relationship Id="rId2" Type="http://schemas.openxmlformats.org/officeDocument/2006/relationships/slide" Target="slide22.xml"/><Relationship Id="rId1" Type="http://schemas.openxmlformats.org/officeDocument/2006/relationships/slideLayout" Target="../slideLayouts/slideLayout7.xml"/><Relationship Id="rId6" Type="http://schemas.openxmlformats.org/officeDocument/2006/relationships/slide" Target="slide29.xml"/><Relationship Id="rId5" Type="http://schemas.openxmlformats.org/officeDocument/2006/relationships/slide" Target="slide28.xml"/><Relationship Id="rId4" Type="http://schemas.openxmlformats.org/officeDocument/2006/relationships/slide" Target="slide26.xml"/></Relationships>
</file>

<file path=ppt/slides/_rels/slide26.xml.rels><?xml version="1.0" encoding="UTF-8" standalone="yes"?>
<Relationships xmlns="http://schemas.openxmlformats.org/package/2006/relationships"><Relationship Id="rId8" Type="http://schemas.openxmlformats.org/officeDocument/2006/relationships/slide" Target="slide32.xml"/><Relationship Id="rId3" Type="http://schemas.openxmlformats.org/officeDocument/2006/relationships/slide" Target="slide25.xml"/><Relationship Id="rId7" Type="http://schemas.openxmlformats.org/officeDocument/2006/relationships/slide" Target="slide31.xml"/><Relationship Id="rId2" Type="http://schemas.openxmlformats.org/officeDocument/2006/relationships/slide" Target="slide22.xml"/><Relationship Id="rId1" Type="http://schemas.openxmlformats.org/officeDocument/2006/relationships/slideLayout" Target="../slideLayouts/slideLayout7.xml"/><Relationship Id="rId6" Type="http://schemas.openxmlformats.org/officeDocument/2006/relationships/slide" Target="slide29.xml"/><Relationship Id="rId5" Type="http://schemas.openxmlformats.org/officeDocument/2006/relationships/slide" Target="slide28.xml"/><Relationship Id="rId4" Type="http://schemas.openxmlformats.org/officeDocument/2006/relationships/slide" Target="slide26.xml"/></Relationships>
</file>

<file path=ppt/slides/_rels/slide27.xml.rels><?xml version="1.0" encoding="UTF-8" standalone="yes"?>
<Relationships xmlns="http://schemas.openxmlformats.org/package/2006/relationships"><Relationship Id="rId8" Type="http://schemas.openxmlformats.org/officeDocument/2006/relationships/slide" Target="slide32.xml"/><Relationship Id="rId3" Type="http://schemas.openxmlformats.org/officeDocument/2006/relationships/slide" Target="slide25.xml"/><Relationship Id="rId7" Type="http://schemas.openxmlformats.org/officeDocument/2006/relationships/slide" Target="slide31.xml"/><Relationship Id="rId2" Type="http://schemas.openxmlformats.org/officeDocument/2006/relationships/slide" Target="slide22.xml"/><Relationship Id="rId1" Type="http://schemas.openxmlformats.org/officeDocument/2006/relationships/slideLayout" Target="../slideLayouts/slideLayout7.xml"/><Relationship Id="rId6" Type="http://schemas.openxmlformats.org/officeDocument/2006/relationships/slide" Target="slide29.xml"/><Relationship Id="rId5" Type="http://schemas.openxmlformats.org/officeDocument/2006/relationships/slide" Target="slide28.xml"/><Relationship Id="rId4" Type="http://schemas.openxmlformats.org/officeDocument/2006/relationships/slide" Target="slide26.xml"/></Relationships>
</file>

<file path=ppt/slides/_rels/slide28.xml.rels><?xml version="1.0" encoding="UTF-8" standalone="yes"?>
<Relationships xmlns="http://schemas.openxmlformats.org/package/2006/relationships"><Relationship Id="rId8" Type="http://schemas.openxmlformats.org/officeDocument/2006/relationships/slide" Target="slide32.xml"/><Relationship Id="rId3" Type="http://schemas.openxmlformats.org/officeDocument/2006/relationships/slide" Target="slide25.xml"/><Relationship Id="rId7" Type="http://schemas.openxmlformats.org/officeDocument/2006/relationships/slide" Target="slide31.xml"/><Relationship Id="rId2" Type="http://schemas.openxmlformats.org/officeDocument/2006/relationships/slide" Target="slide22.xml"/><Relationship Id="rId1" Type="http://schemas.openxmlformats.org/officeDocument/2006/relationships/slideLayout" Target="../slideLayouts/slideLayout7.xml"/><Relationship Id="rId6" Type="http://schemas.openxmlformats.org/officeDocument/2006/relationships/slide" Target="slide29.xml"/><Relationship Id="rId5" Type="http://schemas.openxmlformats.org/officeDocument/2006/relationships/slide" Target="slide28.xml"/><Relationship Id="rId4" Type="http://schemas.openxmlformats.org/officeDocument/2006/relationships/slide" Target="slide26.xml"/></Relationships>
</file>

<file path=ppt/slides/_rels/slide29.xml.rels><?xml version="1.0" encoding="UTF-8" standalone="yes"?>
<Relationships xmlns="http://schemas.openxmlformats.org/package/2006/relationships"><Relationship Id="rId8" Type="http://schemas.openxmlformats.org/officeDocument/2006/relationships/slide" Target="slide32.xml"/><Relationship Id="rId3" Type="http://schemas.openxmlformats.org/officeDocument/2006/relationships/slide" Target="slide25.xml"/><Relationship Id="rId7" Type="http://schemas.openxmlformats.org/officeDocument/2006/relationships/slide" Target="slide31.xml"/><Relationship Id="rId2" Type="http://schemas.openxmlformats.org/officeDocument/2006/relationships/slide" Target="slide22.xml"/><Relationship Id="rId1" Type="http://schemas.openxmlformats.org/officeDocument/2006/relationships/slideLayout" Target="../slideLayouts/slideLayout7.xml"/><Relationship Id="rId6" Type="http://schemas.openxmlformats.org/officeDocument/2006/relationships/slide" Target="slide29.xml"/><Relationship Id="rId5" Type="http://schemas.openxmlformats.org/officeDocument/2006/relationships/slide" Target="slide28.xml"/><Relationship Id="rId4" Type="http://schemas.openxmlformats.org/officeDocument/2006/relationships/slide" Target="slide26.xml"/></Relationships>
</file>

<file path=ppt/slides/_rels/slide3.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5.xml"/><Relationship Id="rId5" Type="http://schemas.openxmlformats.org/officeDocument/2006/relationships/slide" Target="slide8.xml"/><Relationship Id="rId4" Type="http://schemas.openxmlformats.org/officeDocument/2006/relationships/slide" Target="slide7.xml"/></Relationships>
</file>

<file path=ppt/slides/_rels/slide30.xml.rels><?xml version="1.0" encoding="UTF-8" standalone="yes"?>
<Relationships xmlns="http://schemas.openxmlformats.org/package/2006/relationships"><Relationship Id="rId8" Type="http://schemas.openxmlformats.org/officeDocument/2006/relationships/slide" Target="slide32.xml"/><Relationship Id="rId3" Type="http://schemas.openxmlformats.org/officeDocument/2006/relationships/slide" Target="slide25.xml"/><Relationship Id="rId7" Type="http://schemas.openxmlformats.org/officeDocument/2006/relationships/slide" Target="slide31.xml"/><Relationship Id="rId2" Type="http://schemas.openxmlformats.org/officeDocument/2006/relationships/slide" Target="slide22.xml"/><Relationship Id="rId1" Type="http://schemas.openxmlformats.org/officeDocument/2006/relationships/slideLayout" Target="../slideLayouts/slideLayout7.xml"/><Relationship Id="rId6" Type="http://schemas.openxmlformats.org/officeDocument/2006/relationships/slide" Target="slide29.xml"/><Relationship Id="rId5" Type="http://schemas.openxmlformats.org/officeDocument/2006/relationships/slide" Target="slide28.xml"/><Relationship Id="rId4" Type="http://schemas.openxmlformats.org/officeDocument/2006/relationships/slide" Target="slide26.xml"/></Relationships>
</file>

<file path=ppt/slides/_rels/slide31.xml.rels><?xml version="1.0" encoding="UTF-8" standalone="yes"?>
<Relationships xmlns="http://schemas.openxmlformats.org/package/2006/relationships"><Relationship Id="rId8" Type="http://schemas.openxmlformats.org/officeDocument/2006/relationships/slide" Target="slide32.xml"/><Relationship Id="rId3" Type="http://schemas.openxmlformats.org/officeDocument/2006/relationships/slide" Target="slide25.xml"/><Relationship Id="rId7" Type="http://schemas.openxmlformats.org/officeDocument/2006/relationships/slide" Target="slide31.xml"/><Relationship Id="rId2" Type="http://schemas.openxmlformats.org/officeDocument/2006/relationships/slide" Target="slide22.xml"/><Relationship Id="rId1" Type="http://schemas.openxmlformats.org/officeDocument/2006/relationships/slideLayout" Target="../slideLayouts/slideLayout7.xml"/><Relationship Id="rId6" Type="http://schemas.openxmlformats.org/officeDocument/2006/relationships/slide" Target="slide29.xml"/><Relationship Id="rId5" Type="http://schemas.openxmlformats.org/officeDocument/2006/relationships/slide" Target="slide28.xml"/><Relationship Id="rId4" Type="http://schemas.openxmlformats.org/officeDocument/2006/relationships/slide" Target="slide26.xml"/></Relationships>
</file>

<file path=ppt/slides/_rels/slide32.xml.rels><?xml version="1.0" encoding="UTF-8" standalone="yes"?>
<Relationships xmlns="http://schemas.openxmlformats.org/package/2006/relationships"><Relationship Id="rId8" Type="http://schemas.openxmlformats.org/officeDocument/2006/relationships/slide" Target="slide32.xml"/><Relationship Id="rId3" Type="http://schemas.openxmlformats.org/officeDocument/2006/relationships/slide" Target="slide25.xml"/><Relationship Id="rId7" Type="http://schemas.openxmlformats.org/officeDocument/2006/relationships/slide" Target="slide31.xml"/><Relationship Id="rId2" Type="http://schemas.openxmlformats.org/officeDocument/2006/relationships/slide" Target="slide22.xml"/><Relationship Id="rId1" Type="http://schemas.openxmlformats.org/officeDocument/2006/relationships/slideLayout" Target="../slideLayouts/slideLayout7.xml"/><Relationship Id="rId6" Type="http://schemas.openxmlformats.org/officeDocument/2006/relationships/slide" Target="slide29.xml"/><Relationship Id="rId5" Type="http://schemas.openxmlformats.org/officeDocument/2006/relationships/slide" Target="slide28.xml"/><Relationship Id="rId4" Type="http://schemas.openxmlformats.org/officeDocument/2006/relationships/slide" Target="slide26.xml"/></Relationships>
</file>

<file path=ppt/slides/_rels/slide33.xml.rels><?xml version="1.0" encoding="UTF-8" standalone="yes"?>
<Relationships xmlns="http://schemas.openxmlformats.org/package/2006/relationships"><Relationship Id="rId8" Type="http://schemas.openxmlformats.org/officeDocument/2006/relationships/slide" Target="slide32.xml"/><Relationship Id="rId3" Type="http://schemas.openxmlformats.org/officeDocument/2006/relationships/slide" Target="slide25.xml"/><Relationship Id="rId7" Type="http://schemas.openxmlformats.org/officeDocument/2006/relationships/slide" Target="slide31.xml"/><Relationship Id="rId2" Type="http://schemas.openxmlformats.org/officeDocument/2006/relationships/slide" Target="slide22.xml"/><Relationship Id="rId1" Type="http://schemas.openxmlformats.org/officeDocument/2006/relationships/slideLayout" Target="../slideLayouts/slideLayout7.xml"/><Relationship Id="rId6" Type="http://schemas.openxmlformats.org/officeDocument/2006/relationships/slide" Target="slide29.xml"/><Relationship Id="rId5" Type="http://schemas.openxmlformats.org/officeDocument/2006/relationships/slide" Target="slide28.xml"/><Relationship Id="rId4" Type="http://schemas.openxmlformats.org/officeDocument/2006/relationships/slide" Target="slide26.xml"/><Relationship Id="rId9" Type="http://schemas.openxmlformats.org/officeDocument/2006/relationships/image" Target="../media/image11.jpeg"/></Relationships>
</file>

<file path=ppt/slides/_rels/slide34.xml.rels><?xml version="1.0" encoding="UTF-8" standalone="yes"?>
<Relationships xmlns="http://schemas.openxmlformats.org/package/2006/relationships"><Relationship Id="rId8" Type="http://schemas.openxmlformats.org/officeDocument/2006/relationships/slide" Target="slide32.xml"/><Relationship Id="rId3" Type="http://schemas.openxmlformats.org/officeDocument/2006/relationships/slide" Target="slide25.xml"/><Relationship Id="rId7" Type="http://schemas.openxmlformats.org/officeDocument/2006/relationships/slide" Target="slide31.xml"/><Relationship Id="rId2" Type="http://schemas.openxmlformats.org/officeDocument/2006/relationships/slide" Target="slide22.xml"/><Relationship Id="rId1" Type="http://schemas.openxmlformats.org/officeDocument/2006/relationships/slideLayout" Target="../slideLayouts/slideLayout7.xml"/><Relationship Id="rId6" Type="http://schemas.openxmlformats.org/officeDocument/2006/relationships/slide" Target="slide29.xml"/><Relationship Id="rId5" Type="http://schemas.openxmlformats.org/officeDocument/2006/relationships/slide" Target="slide28.xml"/><Relationship Id="rId4" Type="http://schemas.openxmlformats.org/officeDocument/2006/relationships/slide" Target="slide26.xml"/></Relationships>
</file>

<file path=ppt/slides/_rels/slide4.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5.xml"/><Relationship Id="rId5" Type="http://schemas.openxmlformats.org/officeDocument/2006/relationships/slide" Target="slide8.xml"/><Relationship Id="rId4" Type="http://schemas.openxmlformats.org/officeDocument/2006/relationships/slide" Target="slide7.xml"/></Relationships>
</file>

<file path=ppt/slides/_rels/slide5.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5.xml"/><Relationship Id="rId5" Type="http://schemas.openxmlformats.org/officeDocument/2006/relationships/slide" Target="slide8.xml"/><Relationship Id="rId4" Type="http://schemas.openxmlformats.org/officeDocument/2006/relationships/slide" Target="slide7.xml"/></Relationships>
</file>

<file path=ppt/slides/_rels/slide6.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5.xml"/><Relationship Id="rId5" Type="http://schemas.openxmlformats.org/officeDocument/2006/relationships/slide" Target="slide8.xml"/><Relationship Id="rId4" Type="http://schemas.openxmlformats.org/officeDocument/2006/relationships/slide" Target="slide7.xml"/></Relationships>
</file>

<file path=ppt/slides/_rels/slide7.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5.xml"/><Relationship Id="rId5" Type="http://schemas.openxmlformats.org/officeDocument/2006/relationships/slide" Target="slide8.xml"/><Relationship Id="rId4" Type="http://schemas.openxmlformats.org/officeDocument/2006/relationships/slide" Target="slide7.xml"/></Relationships>
</file>

<file path=ppt/slides/_rels/slide8.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5.xml"/><Relationship Id="rId5" Type="http://schemas.openxmlformats.org/officeDocument/2006/relationships/slide" Target="slide8.xml"/><Relationship Id="rId4" Type="http://schemas.openxmlformats.org/officeDocument/2006/relationships/slide" Target="slide7.xml"/></Relationships>
</file>

<file path=ppt/slides/_rels/slide9.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9.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zh-CN" dirty="0"/>
              <a:t>第二节　旅游资源开发条件的评价</a:t>
            </a:r>
          </a:p>
        </p:txBody>
      </p:sp>
    </p:spTree>
    <p:extLst>
      <p:ext uri="{BB962C8B-B14F-4D97-AF65-F5344CB8AC3E}">
        <p14:creationId xmlns:p14="http://schemas.microsoft.com/office/powerpoint/2010/main" xmlns="" val="591445002"/>
      </p:ext>
    </p:extLst>
  </p:cSld>
  <p:clrMapOvr>
    <a:masterClrMapping/>
  </p:clrMapOvr>
  <p:transition spd="slow">
    <p:zoom/>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知识点一</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知识点二</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412776"/>
            <a:ext cx="8128000" cy="491358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资源价值</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旅游资源的质量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开发旅游资源时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首先要评价资源的质量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看其是否具备较高的美学价值、科学价值、历史文化价值和经济价值。</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资源的组合状况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有些资源虽有一定的质量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但如果在一定地区范围内只是个孤立的景点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无法与其他景点共同构成景观群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这样的旅游资源价值也不大。不同类型的资源在同一地区出现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有助于延长游客在该地区的游玩时间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使该地区对远处游客的吸引力增强。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景观的地域组合状况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有些资源尽管有较高的美学或者历史文化价值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但在同一区域有特征相似而更具价值的资源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其游览价值便会大大下降。</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194242655"/>
      </p:ext>
    </p:extLst>
  </p:cSld>
  <p:clrMapOvr>
    <a:masterClrMapping/>
  </p:clrMapOvr>
  <mc:AlternateContent xmlns:mc="http://schemas.openxmlformats.org/markup-compatibility/2006">
    <mc:Choice xmlns:p14="http://schemas.microsoft.com/office/powerpoint/2010/main" xmlns="" Requires="p14">
      <p:transition spd="slow" p14:dur="2000">
        <p:strips dir="ru"/>
      </p:transition>
    </mc:Choice>
    <mc:Fallback>
      <p:transition spd="slow">
        <p:strips dir="ru"/>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知识点一</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知识点二</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829763"/>
            <a:ext cx="8128000" cy="127227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地理位置与交通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地理位置和交通是评价旅游资源开发的重要条件之一。旅游资源所在地及交通条件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直接影响其开发价值。</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K34.eps" descr="id:2147494089;FounderCES"/>
          <p:cNvPicPr/>
          <p:nvPr/>
        </p:nvPicPr>
        <p:blipFill>
          <a:blip r:embed="rId4"/>
          <a:stretch>
            <a:fillRect/>
          </a:stretch>
        </p:blipFill>
        <p:spPr>
          <a:xfrm>
            <a:off x="1007604" y="3120825"/>
            <a:ext cx="7128792" cy="2180383"/>
          </a:xfrm>
          <a:prstGeom prst="rect">
            <a:avLst/>
          </a:prstGeom>
        </p:spPr>
      </p:pic>
    </p:spTree>
    <p:extLst>
      <p:ext uri="{BB962C8B-B14F-4D97-AF65-F5344CB8AC3E}">
        <p14:creationId xmlns:p14="http://schemas.microsoft.com/office/powerpoint/2010/main" xmlns="" val="3648134766"/>
      </p:ext>
    </p:extLst>
  </p:cSld>
  <p:clrMapOvr>
    <a:masterClrMapping/>
  </p:clrMapOvr>
  <mc:AlternateContent xmlns:mc="http://schemas.openxmlformats.org/markup-compatibility/2006">
    <mc:Choice xmlns:p14="http://schemas.microsoft.com/office/powerpoint/2010/main" xmlns="" Requires="p14">
      <p:transition spd="slow" p14:dur="2000">
        <p:pull dir="lu"/>
      </p:transition>
    </mc:Choice>
    <mc:Fallback>
      <p:transition spd="slow">
        <p:pull dir="lu"/>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知识点一</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知识点二</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268760"/>
            <a:ext cx="8128000" cy="410105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客源市场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旅游是一项耗资较大、费时较多的消费活动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旅游目的地的远近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直接关系到旅游者从出发地到旅游目的地往返的费用和时间。从旅游地来说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它与经济发达地区距离越远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客源市场越小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开发的价值就会越低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从旅游者来讲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经济收入越高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出游的距离就会越长。所以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旅游资源的开发要考虑在其最优吸引半径内的客源市场。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基础设施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基础设施主要包括水、电、交通、邮政、通信等公共设施和住宿、餐饮、购物、健身、文化娱乐等配套设施。其对旅游资源开发的影响如下图所示。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K35.eps" descr="id:2147494096;FounderCES"/>
          <p:cNvPicPr/>
          <p:nvPr/>
        </p:nvPicPr>
        <p:blipFill>
          <a:blip r:embed="rId4"/>
          <a:stretch>
            <a:fillRect/>
          </a:stretch>
        </p:blipFill>
        <p:spPr>
          <a:xfrm>
            <a:off x="1547664" y="5317898"/>
            <a:ext cx="6120680" cy="1470524"/>
          </a:xfrm>
          <a:prstGeom prst="rect">
            <a:avLst/>
          </a:prstGeom>
        </p:spPr>
      </p:pic>
    </p:spTree>
    <p:extLst>
      <p:ext uri="{BB962C8B-B14F-4D97-AF65-F5344CB8AC3E}">
        <p14:creationId xmlns:p14="http://schemas.microsoft.com/office/powerpoint/2010/main" xmlns="" val="1672674327"/>
      </p:ext>
    </p:extLst>
  </p:cSld>
  <p:clrMapOvr>
    <a:masterClrMapping/>
  </p:clrMapOvr>
  <mc:AlternateContent xmlns:mc="http://schemas.openxmlformats.org/markup-compatibility/2006">
    <mc:Choice xmlns:p14="http://schemas.microsoft.com/office/powerpoint/2010/main" xmlns="" Requires="p14">
      <p:transition spd="slow" p14:dur="2000">
        <p:pull dir="ld"/>
      </p:transition>
    </mc:Choice>
    <mc:Fallback>
      <p:transition spd="slow">
        <p:pull dir="ld"/>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知识点一</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知识点二</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340768"/>
            <a:ext cx="8128000" cy="167853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【例题</a:t>
            </a:r>
            <a:r>
              <a:rPr lang="en-US" altLang="zh-CN" sz="2200" b="1"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(2014·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山东高考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阅读材料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完成下题。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室外滑雪作为一项体育与休闲娱乐项目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日益受到人们的喜爱。滑雪场的雪来源于自然降雪或人工取水造雪。下图为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我国南方某大型滑雪场地形和位置示意图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K36.eps" descr="id:2147494103;FounderCES"/>
          <p:cNvPicPr/>
          <p:nvPr/>
        </p:nvPicPr>
        <p:blipFill>
          <a:blip r:embed="rId4"/>
          <a:stretch>
            <a:fillRect/>
          </a:stretch>
        </p:blipFill>
        <p:spPr>
          <a:xfrm>
            <a:off x="1547664" y="3019304"/>
            <a:ext cx="6355789" cy="3240674"/>
          </a:xfrm>
          <a:prstGeom prst="rect">
            <a:avLst/>
          </a:prstGeom>
        </p:spPr>
      </p:pic>
      <p:sp>
        <p:nvSpPr>
          <p:cNvPr id="7" name="矩形 6"/>
          <p:cNvSpPr>
            <a:spLocks noChangeAspect="1"/>
          </p:cNvSpPr>
          <p:nvPr/>
        </p:nvSpPr>
        <p:spPr>
          <a:xfrm>
            <a:off x="508000" y="6242770"/>
            <a:ext cx="4474302" cy="498598"/>
          </a:xfrm>
          <a:prstGeom prst="rect">
            <a:avLst/>
          </a:prstGeom>
        </p:spPr>
        <p:txBody>
          <a:bodyPr wrap="none">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指出该滑雪场选址的有利条件</a:t>
            </a:r>
            <a:r>
              <a:rPr lang="zh-CN" altLang="zh-CN" sz="2200" dirty="0" smtClean="0">
                <a:solidFill>
                  <a:srgbClr val="000000"/>
                </a:solidFill>
                <a:latin typeface="Times New Roman" panose="02020603050405020304" pitchFamily="18" charset="0"/>
                <a:cs typeface="Times New Roman" panose="02020603050405020304" pitchFamily="18" charset="0"/>
              </a:rPr>
              <a:t>。</a:t>
            </a:r>
            <a:r>
              <a:rPr lang="en-US" altLang="zh-CN" sz="2200" dirty="0" smtClean="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446600106"/>
      </p:ext>
    </p:extLst>
  </p:cSld>
  <p:clrMapOvr>
    <a:masterClrMapping/>
  </p:clrMapOvr>
  <mc:AlternateContent xmlns:mc="http://schemas.openxmlformats.org/markup-compatibility/2006">
    <mc:Choice xmlns:p14="http://schemas.microsoft.com/office/powerpoint/2010/main" xmlns="" Requires="p14">
      <p:transition spd="slow" p14:dur="2000">
        <p:strips dir="ru"/>
      </p:transition>
    </mc:Choice>
    <mc:Fallback>
      <p:transition spd="slow">
        <p:strips dir="ru"/>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知识点一</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知识点二</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2716732"/>
            <a:ext cx="8128000" cy="167853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本题主要考查旅游资源开发条件的评价。主要从资源价值、地理位置与交通条件、客源市场等方面进行分析。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南方地区滑雪项目独特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近客源市场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交通便利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地形起伏和缓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用雪有保障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冬季气温低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有降雪条件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靠近水库方便人工造雪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314121570"/>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wipe(down)">
                                      <p:cBhvr>
                                        <p:cTn id="7"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知识点一</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知识点二</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689137"/>
            <a:ext cx="8128000" cy="4116127"/>
          </a:xfrm>
          <a:prstGeom prst="rect">
            <a:avLst/>
          </a:prstGeom>
        </p:spPr>
        <p:txBody>
          <a:bodyPr>
            <a:spAutoFit/>
          </a:bodyPr>
          <a:lstStyle/>
          <a:p>
            <a:pPr indent="2286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客源市场的评价</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对客源市场的分析与评价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是进行旅游资源开发的前提。客源市场评价的主要指标有客源地、游客人数、游客量的季节变化、停留时间、客源地与旅游地的距离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以及游客的年龄、性别、职业、文化水平等。其中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客源地、客源地与旅游地的距离是两个最基本的指标。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客源地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就是游客的来源地。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客源地的形成是经济发展到一定阶段的产物。</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客源地主要是经济发达国家和地区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如西欧、北美、日本等。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246659966"/>
      </p:ext>
    </p:extLst>
  </p:cSld>
  <p:clrMapOvr>
    <a:masterClrMapping/>
  </p:clrMapOvr>
  <mc:AlternateContent xmlns:mc="http://schemas.openxmlformats.org/markup-compatibility/2006">
    <mc:Choice xmlns:p14="http://schemas.microsoft.com/office/powerpoint/2010/main" xmlns="" Requires="p14">
      <p:transition spd="slow" p14:dur="1600">
        <p:pull dir="ru"/>
      </p:transition>
    </mc:Choice>
    <mc:Fallback>
      <p:transition spd="slow">
        <p:pull dir="ru"/>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知识点一</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知识点二</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340768"/>
            <a:ext cx="8128000" cy="288226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旅游地与客源地之间的距离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影响客源市场的重要因素。因为旅游地的吸引半径是有限的。一般来说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靠近经济发达地区或国家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即主要客源地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的旅游资源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其开发利用的价值要优于远离经济发达区的资源。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我国城市居民旅游的客源市场随距离的增加而衰减</a:t>
            </a:r>
            <a:r>
              <a:rPr lang="en-US" altLang="zh-CN" sz="2200" dirty="0">
                <a:solidFill>
                  <a:srgbClr val="000000"/>
                </a:solidFill>
                <a:latin typeface="Times New Roman" panose="02020603050405020304" pitchFamily="18" charset="0"/>
                <a:cs typeface="Times New Roman" panose="02020603050405020304" pitchFamily="18" charset="0"/>
              </a:rPr>
              <a:t>,80%</a:t>
            </a:r>
            <a:r>
              <a:rPr lang="zh-CN" altLang="zh-CN" sz="2200" dirty="0">
                <a:solidFill>
                  <a:srgbClr val="000000"/>
                </a:solidFill>
                <a:latin typeface="Times New Roman" panose="02020603050405020304" pitchFamily="18" charset="0"/>
                <a:cs typeface="Times New Roman" panose="02020603050405020304" pitchFamily="18" charset="0"/>
              </a:rPr>
              <a:t>的出游市场集中在距客源地</a:t>
            </a:r>
            <a:r>
              <a:rPr lang="en-US" altLang="zh-CN" sz="2200" dirty="0">
                <a:solidFill>
                  <a:srgbClr val="000000"/>
                </a:solidFill>
                <a:latin typeface="Times New Roman" panose="02020603050405020304" pitchFamily="18" charset="0"/>
                <a:cs typeface="Times New Roman" panose="02020603050405020304" pitchFamily="18" charset="0"/>
              </a:rPr>
              <a:t>500</a:t>
            </a:r>
            <a:r>
              <a:rPr lang="zh-CN" altLang="zh-CN" sz="2200" dirty="0">
                <a:solidFill>
                  <a:srgbClr val="000000"/>
                </a:solidFill>
                <a:latin typeface="Times New Roman" panose="02020603050405020304" pitchFamily="18" charset="0"/>
                <a:cs typeface="Times New Roman" panose="02020603050405020304" pitchFamily="18" charset="0"/>
              </a:rPr>
              <a:t>千米以内的范围内。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对客源市场评价如图。</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K21.eps" descr="id:2147494118;FounderCES"/>
          <p:cNvPicPr/>
          <p:nvPr/>
        </p:nvPicPr>
        <p:blipFill>
          <a:blip r:embed="rId4"/>
          <a:stretch>
            <a:fillRect/>
          </a:stretch>
        </p:blipFill>
        <p:spPr>
          <a:xfrm>
            <a:off x="1239579" y="4223032"/>
            <a:ext cx="6716797" cy="2294415"/>
          </a:xfrm>
          <a:prstGeom prst="rect">
            <a:avLst/>
          </a:prstGeom>
        </p:spPr>
      </p:pic>
    </p:spTree>
    <p:extLst>
      <p:ext uri="{BB962C8B-B14F-4D97-AF65-F5344CB8AC3E}">
        <p14:creationId xmlns:p14="http://schemas.microsoft.com/office/powerpoint/2010/main" xmlns="" val="2114811736"/>
      </p:ext>
    </p:extLst>
  </p:cSld>
  <p:clrMapOvr>
    <a:masterClrMapping/>
  </p:clrMapOvr>
  <mc:AlternateContent xmlns:mc="http://schemas.openxmlformats.org/markup-compatibility/2006">
    <mc:Choice xmlns:p14="http://schemas.microsoft.com/office/powerpoint/2010/main" xmlns="" Requires="p14">
      <p:transition spd="slow" p14:dur="1600">
        <p:pull dir="ld"/>
      </p:transition>
    </mc:Choice>
    <mc:Fallback>
      <p:transition spd="slow">
        <p:pull dir="ld"/>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知识点一</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4"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知识点二</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268760"/>
            <a:ext cx="8128000" cy="86600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【例题</a:t>
            </a:r>
            <a:r>
              <a:rPr lang="en-US" altLang="zh-CN" sz="2200" b="1"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阅读材料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完成下列各题。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某年杭州国内游客统计。</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7" name="对象 6"/>
          <p:cNvGraphicFramePr>
            <a:graphicFrameLocks noChangeAspect="1"/>
          </p:cNvGraphicFramePr>
          <p:nvPr>
            <p:extLst>
              <p:ext uri="{D42A27DB-BD31-4B8C-83A1-F6EECF244321}">
                <p14:modId xmlns:p14="http://schemas.microsoft.com/office/powerpoint/2010/main" xmlns="" val="3271387950"/>
              </p:ext>
            </p:extLst>
          </p:nvPr>
        </p:nvGraphicFramePr>
        <p:xfrm>
          <a:off x="508000" y="2050457"/>
          <a:ext cx="8128000" cy="2902621"/>
        </p:xfrm>
        <a:graphic>
          <a:graphicData uri="http://schemas.openxmlformats.org/presentationml/2006/ole">
            <p:oleObj spid="_x0000_s16393" name="文档" r:id="rId5" imgW="3893887" imgH="1390631" progId="Word.Document.12">
              <p:embed/>
            </p:oleObj>
          </a:graphicData>
        </a:graphic>
      </p:graphicFrame>
      <p:sp>
        <p:nvSpPr>
          <p:cNvPr id="9" name="矩形 8"/>
          <p:cNvSpPr>
            <a:spLocks noChangeAspect="1"/>
          </p:cNvSpPr>
          <p:nvPr/>
        </p:nvSpPr>
        <p:spPr>
          <a:xfrm>
            <a:off x="508000" y="4394317"/>
            <a:ext cx="8128000" cy="249106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西湖位于杭州城西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三面环山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东面邻近市区。在以西湖为中心的</a:t>
            </a:r>
            <a:r>
              <a:rPr lang="en-US" altLang="zh-CN" sz="2200" dirty="0">
                <a:solidFill>
                  <a:srgbClr val="000000"/>
                </a:solidFill>
                <a:latin typeface="Times New Roman" panose="02020603050405020304" pitchFamily="18" charset="0"/>
                <a:cs typeface="Times New Roman" panose="02020603050405020304" pitchFamily="18" charset="0"/>
              </a:rPr>
              <a:t>60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平方千米的园林风景区内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分布着主要风景名胜</a:t>
            </a:r>
            <a:r>
              <a:rPr lang="en-US" altLang="zh-CN" sz="2200" dirty="0">
                <a:solidFill>
                  <a:srgbClr val="000000"/>
                </a:solidFill>
                <a:latin typeface="Times New Roman" panose="02020603050405020304" pitchFamily="18" charset="0"/>
                <a:cs typeface="Times New Roman" panose="02020603050405020304" pitchFamily="18" charset="0"/>
              </a:rPr>
              <a:t>40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重点文物古迹</a:t>
            </a:r>
            <a:r>
              <a:rPr lang="en-US" altLang="zh-CN" sz="2200" dirty="0">
                <a:solidFill>
                  <a:srgbClr val="000000"/>
                </a:solidFill>
                <a:latin typeface="Times New Roman" panose="02020603050405020304" pitchFamily="18" charset="0"/>
                <a:cs typeface="Times New Roman" panose="02020603050405020304" pitchFamily="18" charset="0"/>
              </a:rPr>
              <a:t>30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多处。概括起来西湖风景主要以一湖、二峰、三泉、四寺、五山、六园、七洞、八墓、九溪、十景为胜。</a:t>
            </a:r>
            <a:r>
              <a:rPr lang="en-US" altLang="zh-CN" sz="2200" dirty="0">
                <a:solidFill>
                  <a:srgbClr val="000000"/>
                </a:solidFill>
                <a:latin typeface="Times New Roman" panose="02020603050405020304" pitchFamily="18" charset="0"/>
                <a:cs typeface="Times New Roman" panose="02020603050405020304" pitchFamily="18" charset="0"/>
              </a:rPr>
              <a:t>1982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年西湖被确定为国家风景名胜区</a:t>
            </a:r>
            <a:r>
              <a:rPr lang="en-US" altLang="zh-CN" sz="2200" dirty="0">
                <a:solidFill>
                  <a:srgbClr val="000000"/>
                </a:solidFill>
                <a:latin typeface="Times New Roman" panose="02020603050405020304" pitchFamily="18" charset="0"/>
                <a:cs typeface="Times New Roman" panose="02020603050405020304" pitchFamily="18" charset="0"/>
              </a:rPr>
              <a:t>,1985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年被评为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中国十大风景名胜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之一</a:t>
            </a:r>
            <a:r>
              <a:rPr lang="en-US" altLang="zh-CN" sz="2200" dirty="0">
                <a:solidFill>
                  <a:srgbClr val="000000"/>
                </a:solidFill>
                <a:latin typeface="Times New Roman" panose="02020603050405020304" pitchFamily="18" charset="0"/>
                <a:cs typeface="Times New Roman" panose="02020603050405020304" pitchFamily="18" charset="0"/>
              </a:rPr>
              <a:t>,2011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年列入《世界遗产名录》。</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135253131"/>
      </p:ext>
    </p:extLst>
  </p:cSld>
  <p:clrMapOvr>
    <a:masterClrMapping/>
  </p:clrMapOvr>
  <mc:AlternateContent xmlns:mc="http://schemas.openxmlformats.org/markup-compatibility/2006">
    <mc:Choice xmlns:p14="http://schemas.microsoft.com/office/powerpoint/2010/main" xmlns="" Requires="p14">
      <p:transition spd="slow" p14:dur="1600">
        <p:pull dir="rd"/>
      </p:transition>
    </mc:Choice>
    <mc:Fallback>
      <p:transition spd="slow">
        <p:pull dir="rd"/>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知识点一</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知识点二</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689137"/>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到杭州旅游的人主要来自周边地区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这说明旅游资源的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是有限的。</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来自上海、江浙的游客占绝大多数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这说明</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是旅游的主要客源市场。</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从时间和距离来看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赴杭州旅游的游客中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主要以</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途和</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期为主。</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旅游地的旅游经济价值大小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有时不一定与其旅游价值成正比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而在很大程度上取决于它们与</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的距离。</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西湖是杭州最为著名的旅游区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景点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该景区具有很大的旅游价值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其主要原因是</a:t>
            </a:r>
            <a:r>
              <a:rPr lang="en-US" altLang="zh-CN" sz="2200" u="sng" dirty="0">
                <a:solidFill>
                  <a:srgbClr val="FF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96655473"/>
      </p:ext>
    </p:extLst>
  </p:cSld>
  <p:clrMapOvr>
    <a:masterClrMapping/>
  </p:clrMapOvr>
  <mc:AlternateContent xmlns:mc="http://schemas.openxmlformats.org/markup-compatibility/2006">
    <mc:Choice xmlns:p14="http://schemas.microsoft.com/office/powerpoint/2010/main" xmlns="" Requires="p14">
      <p:transition spd="slow" p14:dur="1600">
        <p:cover/>
      </p:transition>
    </mc:Choice>
    <mc:Fallback>
      <p:transition spd="slow">
        <p:cover/>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知识点一</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知识点二</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689137"/>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杭州西湖之所以被评为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中国十大风景名胜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其根本原因是有很高的游览价值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从材料二中可以看出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西湖既有美学价值、历史文化价值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还有很好的资源集群状况。从材料一中可以看出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来杭州的游客主要来自上海、江浙及华东地区其他省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游客多以短途和短期为主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这首先说明旅游地与客源地之间的距离是影响客源市场的重要因素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即旅游资源的最优吸引半径是有限的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客源地的经济发展水平也是一个重要因素。总之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旅游地的旅游价值大小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与其游览价值有关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更与客源市场、地理位置与交通有关。从旅游的供求关系可以知道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再好的旅游资源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若没有客源市场或客源不足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旅游资源的开发也就不会产生良好的效益。</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193661295"/>
      </p:ext>
    </p:extLst>
  </p:cSld>
  <p:clrMapOvr>
    <a:masterClrMapping/>
  </p:clrMapOvr>
  <mc:AlternateContent xmlns:mc="http://schemas.openxmlformats.org/markup-compatibility/2006">
    <mc:Choice xmlns:p14="http://schemas.microsoft.com/office/powerpoint/2010/main" xmlns="" Requires="p14">
      <p:transition spd="slow" p14:dur="1600">
        <p:strips dir="ld"/>
      </p:transition>
    </mc:Choice>
    <mc:Fallback>
      <p:transition spd="slow">
        <p:strips dir="ld"/>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2716732"/>
            <a:ext cx="8128000" cy="1678536"/>
          </a:xfrm>
          <a:prstGeom prst="rect">
            <a:avLst/>
          </a:prstGeom>
        </p:spPr>
        <p:txBody>
          <a:bodyPr>
            <a:spAutoFit/>
          </a:bodyPr>
          <a:lstStyle/>
          <a:p>
            <a:pPr indent="267970">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了解旅游资源的价值表现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理解旅游资源的价值对旅游资源开发的影响。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掌握旅游资源开发条件评价的基本内容。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结合实例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应用所学知识对旅游资源开发条件进行评价。</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788969902"/>
      </p:ext>
    </p:extLst>
  </p:cSld>
  <p:clrMapOvr>
    <a:masterClrMapping/>
  </p:clrMapOvr>
  <mc:AlternateContent xmlns:mc="http://schemas.openxmlformats.org/markup-compatibility/2006">
    <mc:Choice xmlns:p14="http://schemas.microsoft.com/office/powerpoint/2010/main" xmlns="" Requires="p14">
      <p:transition spd="slow" p14:dur="1600">
        <p:strips dir="ld"/>
      </p:transition>
    </mc:Choice>
    <mc:Fallback>
      <p:transition spd="slow">
        <p:strips dir="ld"/>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知识点一</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知识点二</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2310467"/>
            <a:ext cx="8128000" cy="249106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吸引半径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经济发达地区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短　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客源地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具有较高的审美价值和历史文化价值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质量高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许多旅游资源集聚在一起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集群状况较好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与邻近地区相比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景点的非凡性较大</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555119548"/>
      </p:ext>
    </p:extLst>
  </p:cSld>
  <p:clrMapOvr>
    <a:masterClrMapping/>
  </p:clrMapOvr>
  <mc:AlternateContent xmlns:mc="http://schemas.openxmlformats.org/markup-compatibility/2006">
    <mc:Choice xmlns:p14="http://schemas.microsoft.com/office/powerpoint/2010/main" xmlns="" Requires="p14">
      <p:transition spd="slow" p14:dur="1600">
        <p:split/>
      </p:transition>
    </mc:Choice>
    <mc:Fallback>
      <p:transition spd="slow">
        <p:split/>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知识点一</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知识点二</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2114868"/>
            <a:ext cx="8128000" cy="288226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艺黑简体" panose="03000509000000000000" pitchFamily="65" charset="-122"/>
                <a:cs typeface="Times New Roman" panose="02020603050405020304" pitchFamily="18" charset="0"/>
              </a:rPr>
              <a:t>拓展延伸</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市场距离、经济距离、最优吸引半径三者的区别</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市场距离是旅游目的地与旅游者居住地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主要考虑的是周边经济发达地区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的距离。经济距离综合考虑路程长短、路况优劣、花费多少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它不单单是空间距离上的概念。最优吸引半径是与经济距离相关的概念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它随基础设施、服务质量、群众收入等的变化而变化。它用来考察旅游目的地是否能够获得周边主要旅游市场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经济发达区。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738218193"/>
      </p:ext>
    </p:extLst>
  </p:cSld>
  <p:clrMapOvr>
    <a:masterClrMapping/>
  </p:clrMapOvr>
  <mc:AlternateContent xmlns:mc="http://schemas.openxmlformats.org/markup-compatibility/2006">
    <mc:Choice xmlns:p14="http://schemas.microsoft.com/office/powerpoint/2010/main" xmlns="" Requires="p14">
      <p:transition spd="slow" p14:dur="1600">
        <p:strips dir="ru"/>
      </p:transition>
    </mc:Choice>
    <mc:Fallback>
      <p:transition spd="slow">
        <p:strips dir="ru"/>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8" name="文本框 17">
            <a:hlinkClick r:id="rId2" action="ppaction://hlinksldjump"/>
          </p:cNvPr>
          <p:cNvSpPr txBox="1"/>
          <p:nvPr/>
        </p:nvSpPr>
        <p:spPr>
          <a:xfrm>
            <a:off x="5007272" y="847103"/>
            <a:ext cx="489236" cy="369332"/>
          </a:xfrm>
          <a:prstGeom prst="rect">
            <a:avLst/>
          </a:prstGeom>
          <a:solidFill>
            <a:srgbClr val="C04B05"/>
          </a:solidFill>
        </p:spPr>
        <p:txBody>
          <a:bodyPr wrap="none" rtlCol="0">
            <a:spAutoFit/>
          </a:bodyPr>
          <a:lstStyle/>
          <a:p>
            <a:r>
              <a:rPr lang="en-US" altLang="zh-CN" dirty="0" smtClean="0">
                <a:solidFill>
                  <a:schemeClr val="bg1"/>
                </a:solidFill>
              </a:rPr>
              <a:t>1-3</a:t>
            </a:r>
            <a:endParaRPr lang="zh-CN" altLang="en-US" dirty="0">
              <a:solidFill>
                <a:schemeClr val="bg1"/>
              </a:solidFill>
            </a:endParaRPr>
          </a:p>
        </p:txBody>
      </p:sp>
      <p:sp>
        <p:nvSpPr>
          <p:cNvPr id="19" name="文本框 18">
            <a:hlinkClick r:id="rId3" action="ppaction://hlinksldjump"/>
          </p:cNvPr>
          <p:cNvSpPr txBox="1"/>
          <p:nvPr/>
        </p:nvSpPr>
        <p:spPr>
          <a:xfrm>
            <a:off x="5580112" y="847103"/>
            <a:ext cx="301686" cy="369332"/>
          </a:xfrm>
          <a:prstGeom prst="rect">
            <a:avLst/>
          </a:prstGeom>
          <a:noFill/>
        </p:spPr>
        <p:txBody>
          <a:bodyPr wrap="none" rtlCol="0">
            <a:spAutoFit/>
          </a:bodyPr>
          <a:lstStyle/>
          <a:p>
            <a:r>
              <a:rPr lang="en-US" altLang="zh-CN" dirty="0" smtClean="0"/>
              <a:t>4</a:t>
            </a:r>
            <a:endParaRPr lang="zh-CN" altLang="en-US" dirty="0"/>
          </a:p>
        </p:txBody>
      </p:sp>
      <p:sp>
        <p:nvSpPr>
          <p:cNvPr id="20" name="文本框 19">
            <a:hlinkClick r:id="rId4" action="ppaction://hlinksldjump"/>
          </p:cNvPr>
          <p:cNvSpPr txBox="1"/>
          <p:nvPr/>
        </p:nvSpPr>
        <p:spPr>
          <a:xfrm>
            <a:off x="5940152" y="847103"/>
            <a:ext cx="489236" cy="369332"/>
          </a:xfrm>
          <a:prstGeom prst="rect">
            <a:avLst/>
          </a:prstGeom>
          <a:noFill/>
        </p:spPr>
        <p:txBody>
          <a:bodyPr wrap="none" rtlCol="0">
            <a:spAutoFit/>
          </a:bodyPr>
          <a:lstStyle/>
          <a:p>
            <a:r>
              <a:rPr lang="en-US" altLang="zh-CN" dirty="0" smtClean="0"/>
              <a:t>5-6</a:t>
            </a:r>
            <a:endParaRPr lang="zh-CN" altLang="en-US" dirty="0"/>
          </a:p>
        </p:txBody>
      </p:sp>
      <p:sp>
        <p:nvSpPr>
          <p:cNvPr id="21" name="文本框 20">
            <a:hlinkClick r:id="rId5" action="ppaction://hlinksldjump"/>
          </p:cNvPr>
          <p:cNvSpPr txBox="1"/>
          <p:nvPr/>
        </p:nvSpPr>
        <p:spPr>
          <a:xfrm>
            <a:off x="6471785" y="847103"/>
            <a:ext cx="301686" cy="369332"/>
          </a:xfrm>
          <a:prstGeom prst="rect">
            <a:avLst/>
          </a:prstGeom>
          <a:noFill/>
        </p:spPr>
        <p:txBody>
          <a:bodyPr wrap="none" rtlCol="0">
            <a:spAutoFit/>
          </a:bodyPr>
          <a:lstStyle/>
          <a:p>
            <a:r>
              <a:rPr lang="en-US" altLang="zh-CN" dirty="0" smtClean="0"/>
              <a:t>7</a:t>
            </a:r>
            <a:endParaRPr lang="zh-CN" altLang="en-US" dirty="0"/>
          </a:p>
        </p:txBody>
      </p:sp>
      <p:sp>
        <p:nvSpPr>
          <p:cNvPr id="22" name="文本框 21">
            <a:hlinkClick r:id="rId6" action="ppaction://hlinksldjump"/>
          </p:cNvPr>
          <p:cNvSpPr txBox="1"/>
          <p:nvPr/>
        </p:nvSpPr>
        <p:spPr>
          <a:xfrm>
            <a:off x="6826067" y="847103"/>
            <a:ext cx="489236" cy="369332"/>
          </a:xfrm>
          <a:prstGeom prst="rect">
            <a:avLst/>
          </a:prstGeom>
          <a:noFill/>
        </p:spPr>
        <p:txBody>
          <a:bodyPr wrap="none" rtlCol="0">
            <a:spAutoFit/>
          </a:bodyPr>
          <a:lstStyle/>
          <a:p>
            <a:r>
              <a:rPr lang="en-US" altLang="zh-CN" dirty="0" smtClean="0"/>
              <a:t>8-9</a:t>
            </a:r>
            <a:endParaRPr lang="zh-CN" altLang="en-US" dirty="0"/>
          </a:p>
        </p:txBody>
      </p:sp>
      <p:sp>
        <p:nvSpPr>
          <p:cNvPr id="23" name="文本框 22">
            <a:hlinkClick r:id="rId7" action="ppaction://hlinksldjump"/>
          </p:cNvPr>
          <p:cNvSpPr txBox="1"/>
          <p:nvPr/>
        </p:nvSpPr>
        <p:spPr>
          <a:xfrm>
            <a:off x="7385253" y="847103"/>
            <a:ext cx="418704" cy="369332"/>
          </a:xfrm>
          <a:prstGeom prst="rect">
            <a:avLst/>
          </a:prstGeom>
          <a:noFill/>
        </p:spPr>
        <p:txBody>
          <a:bodyPr wrap="none" rtlCol="0">
            <a:spAutoFit/>
          </a:bodyPr>
          <a:lstStyle/>
          <a:p>
            <a:r>
              <a:rPr lang="en-US" altLang="zh-CN" dirty="0" smtClean="0"/>
              <a:t>10</a:t>
            </a:r>
            <a:endParaRPr lang="zh-CN" altLang="en-US" dirty="0"/>
          </a:p>
        </p:txBody>
      </p:sp>
      <p:sp>
        <p:nvSpPr>
          <p:cNvPr id="24" name="文本框 23">
            <a:hlinkClick r:id="rId8" action="ppaction://hlinksldjump"/>
          </p:cNvPr>
          <p:cNvSpPr txBox="1"/>
          <p:nvPr/>
        </p:nvSpPr>
        <p:spPr>
          <a:xfrm>
            <a:off x="7876930" y="847802"/>
            <a:ext cx="418704" cy="369332"/>
          </a:xfrm>
          <a:prstGeom prst="rect">
            <a:avLst/>
          </a:prstGeom>
          <a:noFill/>
        </p:spPr>
        <p:txBody>
          <a:bodyPr wrap="none" rtlCol="0">
            <a:spAutoFit/>
          </a:bodyPr>
          <a:lstStyle/>
          <a:p>
            <a:r>
              <a:rPr lang="en-US" altLang="zh-CN" dirty="0" smtClean="0"/>
              <a:t>11</a:t>
            </a:r>
            <a:endParaRPr lang="zh-CN" altLang="en-US" dirty="0"/>
          </a:p>
        </p:txBody>
      </p:sp>
      <p:sp>
        <p:nvSpPr>
          <p:cNvPr id="2" name="矩形 1"/>
          <p:cNvSpPr>
            <a:spLocks noChangeAspect="1"/>
          </p:cNvSpPr>
          <p:nvPr/>
        </p:nvSpPr>
        <p:spPr>
          <a:xfrm>
            <a:off x="508000" y="1339240"/>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2014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28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雨过天晴的湖南张家界天门山出现云海奇观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犹如如诗如画的仙境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吸引了众多游客前来观赏。据此完成第</a:t>
            </a:r>
            <a:r>
              <a:rPr lang="en-US" altLang="zh-CN" sz="2200" dirty="0">
                <a:solidFill>
                  <a:srgbClr val="000000"/>
                </a:solidFill>
                <a:latin typeface="Times New Roman" panose="02020603050405020304" pitchFamily="18" charset="0"/>
                <a:cs typeface="Times New Roman" panose="02020603050405020304" pitchFamily="18" charset="0"/>
              </a:rPr>
              <a:t>1~3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5" name="K22.eps" descr="id:2147494147;FounderCES"/>
          <p:cNvPicPr/>
          <p:nvPr/>
        </p:nvPicPr>
        <p:blipFill>
          <a:blip r:embed="rId9"/>
          <a:stretch>
            <a:fillRect/>
          </a:stretch>
        </p:blipFill>
        <p:spPr>
          <a:xfrm>
            <a:off x="2272685" y="2256872"/>
            <a:ext cx="5112568" cy="3836424"/>
          </a:xfrm>
          <a:prstGeom prst="rect">
            <a:avLst/>
          </a:prstGeom>
        </p:spPr>
      </p:pic>
    </p:spTree>
    <p:extLst>
      <p:ext uri="{BB962C8B-B14F-4D97-AF65-F5344CB8AC3E}">
        <p14:creationId xmlns:p14="http://schemas.microsoft.com/office/powerpoint/2010/main" xmlns="" val="1428481823"/>
      </p:ext>
    </p:extLst>
  </p:cSld>
  <p:clrMapOvr>
    <a:masterClrMapping/>
  </p:clrMapOvr>
  <p:transition spd="slow">
    <p:pull dir="rd"/>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8" name="文本框 17">
            <a:hlinkClick r:id="rId2" action="ppaction://hlinksldjump"/>
          </p:cNvPr>
          <p:cNvSpPr txBox="1"/>
          <p:nvPr/>
        </p:nvSpPr>
        <p:spPr>
          <a:xfrm>
            <a:off x="5007272" y="847103"/>
            <a:ext cx="489236" cy="369332"/>
          </a:xfrm>
          <a:prstGeom prst="rect">
            <a:avLst/>
          </a:prstGeom>
          <a:solidFill>
            <a:srgbClr val="C04B05"/>
          </a:solidFill>
        </p:spPr>
        <p:txBody>
          <a:bodyPr wrap="none" rtlCol="0">
            <a:spAutoFit/>
          </a:bodyPr>
          <a:lstStyle/>
          <a:p>
            <a:r>
              <a:rPr lang="en-US" altLang="zh-CN" dirty="0" smtClean="0">
                <a:solidFill>
                  <a:schemeClr val="bg1"/>
                </a:solidFill>
              </a:rPr>
              <a:t>1-3</a:t>
            </a:r>
            <a:endParaRPr lang="zh-CN" altLang="en-US" dirty="0">
              <a:solidFill>
                <a:schemeClr val="bg1"/>
              </a:solidFill>
            </a:endParaRPr>
          </a:p>
        </p:txBody>
      </p:sp>
      <p:sp>
        <p:nvSpPr>
          <p:cNvPr id="19" name="文本框 18">
            <a:hlinkClick r:id="rId3" action="ppaction://hlinksldjump"/>
          </p:cNvPr>
          <p:cNvSpPr txBox="1"/>
          <p:nvPr/>
        </p:nvSpPr>
        <p:spPr>
          <a:xfrm>
            <a:off x="5580112" y="847103"/>
            <a:ext cx="301686" cy="369332"/>
          </a:xfrm>
          <a:prstGeom prst="rect">
            <a:avLst/>
          </a:prstGeom>
          <a:noFill/>
        </p:spPr>
        <p:txBody>
          <a:bodyPr wrap="none" rtlCol="0">
            <a:spAutoFit/>
          </a:bodyPr>
          <a:lstStyle/>
          <a:p>
            <a:r>
              <a:rPr lang="en-US" altLang="zh-CN" dirty="0" smtClean="0"/>
              <a:t>4</a:t>
            </a:r>
            <a:endParaRPr lang="zh-CN" altLang="en-US" dirty="0"/>
          </a:p>
        </p:txBody>
      </p:sp>
      <p:sp>
        <p:nvSpPr>
          <p:cNvPr id="20" name="文本框 19">
            <a:hlinkClick r:id="rId4" action="ppaction://hlinksldjump"/>
          </p:cNvPr>
          <p:cNvSpPr txBox="1"/>
          <p:nvPr/>
        </p:nvSpPr>
        <p:spPr>
          <a:xfrm>
            <a:off x="5940152" y="847103"/>
            <a:ext cx="489236" cy="369332"/>
          </a:xfrm>
          <a:prstGeom prst="rect">
            <a:avLst/>
          </a:prstGeom>
          <a:noFill/>
        </p:spPr>
        <p:txBody>
          <a:bodyPr wrap="none" rtlCol="0">
            <a:spAutoFit/>
          </a:bodyPr>
          <a:lstStyle/>
          <a:p>
            <a:r>
              <a:rPr lang="en-US" altLang="zh-CN" dirty="0" smtClean="0"/>
              <a:t>5-6</a:t>
            </a:r>
            <a:endParaRPr lang="zh-CN" altLang="en-US" dirty="0"/>
          </a:p>
        </p:txBody>
      </p:sp>
      <p:sp>
        <p:nvSpPr>
          <p:cNvPr id="21" name="文本框 20">
            <a:hlinkClick r:id="rId5" action="ppaction://hlinksldjump"/>
          </p:cNvPr>
          <p:cNvSpPr txBox="1"/>
          <p:nvPr/>
        </p:nvSpPr>
        <p:spPr>
          <a:xfrm>
            <a:off x="6471785" y="847103"/>
            <a:ext cx="301686" cy="369332"/>
          </a:xfrm>
          <a:prstGeom prst="rect">
            <a:avLst/>
          </a:prstGeom>
          <a:noFill/>
        </p:spPr>
        <p:txBody>
          <a:bodyPr wrap="none" rtlCol="0">
            <a:spAutoFit/>
          </a:bodyPr>
          <a:lstStyle/>
          <a:p>
            <a:r>
              <a:rPr lang="en-US" altLang="zh-CN" dirty="0" smtClean="0"/>
              <a:t>7</a:t>
            </a:r>
            <a:endParaRPr lang="zh-CN" altLang="en-US" dirty="0"/>
          </a:p>
        </p:txBody>
      </p:sp>
      <p:sp>
        <p:nvSpPr>
          <p:cNvPr id="22" name="文本框 21">
            <a:hlinkClick r:id="rId6" action="ppaction://hlinksldjump"/>
          </p:cNvPr>
          <p:cNvSpPr txBox="1"/>
          <p:nvPr/>
        </p:nvSpPr>
        <p:spPr>
          <a:xfrm>
            <a:off x="6826067" y="847103"/>
            <a:ext cx="489236" cy="369332"/>
          </a:xfrm>
          <a:prstGeom prst="rect">
            <a:avLst/>
          </a:prstGeom>
          <a:noFill/>
        </p:spPr>
        <p:txBody>
          <a:bodyPr wrap="none" rtlCol="0">
            <a:spAutoFit/>
          </a:bodyPr>
          <a:lstStyle/>
          <a:p>
            <a:r>
              <a:rPr lang="en-US" altLang="zh-CN" dirty="0" smtClean="0"/>
              <a:t>8-9</a:t>
            </a:r>
            <a:endParaRPr lang="zh-CN" altLang="en-US" dirty="0"/>
          </a:p>
        </p:txBody>
      </p:sp>
      <p:sp>
        <p:nvSpPr>
          <p:cNvPr id="23" name="文本框 22">
            <a:hlinkClick r:id="rId7" action="ppaction://hlinksldjump"/>
          </p:cNvPr>
          <p:cNvSpPr txBox="1"/>
          <p:nvPr/>
        </p:nvSpPr>
        <p:spPr>
          <a:xfrm>
            <a:off x="7385253" y="847103"/>
            <a:ext cx="418704" cy="369332"/>
          </a:xfrm>
          <a:prstGeom prst="rect">
            <a:avLst/>
          </a:prstGeom>
          <a:noFill/>
        </p:spPr>
        <p:txBody>
          <a:bodyPr wrap="none" rtlCol="0">
            <a:spAutoFit/>
          </a:bodyPr>
          <a:lstStyle/>
          <a:p>
            <a:r>
              <a:rPr lang="en-US" altLang="zh-CN" dirty="0" smtClean="0"/>
              <a:t>10</a:t>
            </a:r>
            <a:endParaRPr lang="zh-CN" altLang="en-US" dirty="0"/>
          </a:p>
        </p:txBody>
      </p:sp>
      <p:sp>
        <p:nvSpPr>
          <p:cNvPr id="24" name="文本框 23">
            <a:hlinkClick r:id="rId8" action="ppaction://hlinksldjump"/>
          </p:cNvPr>
          <p:cNvSpPr txBox="1"/>
          <p:nvPr/>
        </p:nvSpPr>
        <p:spPr>
          <a:xfrm>
            <a:off x="7876930" y="847802"/>
            <a:ext cx="418704" cy="369332"/>
          </a:xfrm>
          <a:prstGeom prst="rect">
            <a:avLst/>
          </a:prstGeom>
          <a:noFill/>
        </p:spPr>
        <p:txBody>
          <a:bodyPr wrap="none" rtlCol="0">
            <a:spAutoFit/>
          </a:bodyPr>
          <a:lstStyle/>
          <a:p>
            <a:r>
              <a:rPr lang="en-US" altLang="zh-CN" dirty="0" smtClean="0"/>
              <a:t>11</a:t>
            </a:r>
            <a:endParaRPr lang="zh-CN" altLang="en-US" dirty="0"/>
          </a:p>
        </p:txBody>
      </p:sp>
      <p:sp>
        <p:nvSpPr>
          <p:cNvPr id="3" name="矩形 2"/>
          <p:cNvSpPr>
            <a:spLocks noChangeAspect="1"/>
          </p:cNvSpPr>
          <p:nvPr/>
        </p:nvSpPr>
        <p:spPr>
          <a:xfrm>
            <a:off x="508000" y="1262430"/>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张家界吸引大量游客前往游览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最主要的是因为它的</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历史文化价值</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Times New Roman" panose="02020603050405020304" pitchFamily="18" charset="0"/>
                <a:cs typeface="Times New Roman" panose="02020603050405020304" pitchFamily="18" charset="0"/>
              </a:rPr>
              <a:t>经济价值</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美学价值</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smtClean="0">
                <a:solidFill>
                  <a:srgbClr val="000000"/>
                </a:solidFill>
                <a:latin typeface="Times New Roman" panose="02020603050405020304" pitchFamily="18" charset="0"/>
                <a:cs typeface="Times New Roman" panose="02020603050405020304" pitchFamily="18" charset="0"/>
              </a:rPr>
              <a:t>	D</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科学价值</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旅游资源的游览价值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首先体现在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游览资源的集群状况</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旅游资源的地域组合状况</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旅游资源的经济价值</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旅游资源的质量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旅游资源的价值除了资源的质量外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还表现在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旅游区内的交通状况</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旅游区的吃、住条件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旅游资源的集群状况</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景观的特色</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076443250"/>
      </p:ext>
    </p:extLst>
  </p:cSld>
  <p:clrMapOvr>
    <a:masterClrMapping/>
  </p:clrMapOvr>
  <p:transition spd="slow">
    <p:randomBar dir="vert"/>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8" name="文本框 17">
            <a:hlinkClick r:id="rId2" action="ppaction://hlinksldjump"/>
          </p:cNvPr>
          <p:cNvSpPr txBox="1"/>
          <p:nvPr/>
        </p:nvSpPr>
        <p:spPr>
          <a:xfrm>
            <a:off x="5007272" y="847103"/>
            <a:ext cx="489236" cy="369332"/>
          </a:xfrm>
          <a:prstGeom prst="rect">
            <a:avLst/>
          </a:prstGeom>
          <a:solidFill>
            <a:srgbClr val="C04B05"/>
          </a:solidFill>
        </p:spPr>
        <p:txBody>
          <a:bodyPr wrap="none" rtlCol="0">
            <a:spAutoFit/>
          </a:bodyPr>
          <a:lstStyle/>
          <a:p>
            <a:r>
              <a:rPr lang="en-US" altLang="zh-CN" dirty="0" smtClean="0">
                <a:solidFill>
                  <a:schemeClr val="bg1"/>
                </a:solidFill>
              </a:rPr>
              <a:t>1-3</a:t>
            </a:r>
            <a:endParaRPr lang="zh-CN" altLang="en-US" dirty="0">
              <a:solidFill>
                <a:schemeClr val="bg1"/>
              </a:solidFill>
            </a:endParaRPr>
          </a:p>
        </p:txBody>
      </p:sp>
      <p:sp>
        <p:nvSpPr>
          <p:cNvPr id="19" name="文本框 18">
            <a:hlinkClick r:id="rId3" action="ppaction://hlinksldjump"/>
          </p:cNvPr>
          <p:cNvSpPr txBox="1"/>
          <p:nvPr/>
        </p:nvSpPr>
        <p:spPr>
          <a:xfrm>
            <a:off x="5580112" y="847103"/>
            <a:ext cx="301686" cy="369332"/>
          </a:xfrm>
          <a:prstGeom prst="rect">
            <a:avLst/>
          </a:prstGeom>
          <a:noFill/>
        </p:spPr>
        <p:txBody>
          <a:bodyPr wrap="none" rtlCol="0">
            <a:spAutoFit/>
          </a:bodyPr>
          <a:lstStyle/>
          <a:p>
            <a:r>
              <a:rPr lang="en-US" altLang="zh-CN" dirty="0" smtClean="0"/>
              <a:t>4</a:t>
            </a:r>
            <a:endParaRPr lang="zh-CN" altLang="en-US" dirty="0"/>
          </a:p>
        </p:txBody>
      </p:sp>
      <p:sp>
        <p:nvSpPr>
          <p:cNvPr id="20" name="文本框 19">
            <a:hlinkClick r:id="rId4" action="ppaction://hlinksldjump"/>
          </p:cNvPr>
          <p:cNvSpPr txBox="1"/>
          <p:nvPr/>
        </p:nvSpPr>
        <p:spPr>
          <a:xfrm>
            <a:off x="5940152" y="847103"/>
            <a:ext cx="489236" cy="369332"/>
          </a:xfrm>
          <a:prstGeom prst="rect">
            <a:avLst/>
          </a:prstGeom>
          <a:noFill/>
        </p:spPr>
        <p:txBody>
          <a:bodyPr wrap="none" rtlCol="0">
            <a:spAutoFit/>
          </a:bodyPr>
          <a:lstStyle/>
          <a:p>
            <a:r>
              <a:rPr lang="en-US" altLang="zh-CN" dirty="0" smtClean="0"/>
              <a:t>5-6</a:t>
            </a:r>
            <a:endParaRPr lang="zh-CN" altLang="en-US" dirty="0"/>
          </a:p>
        </p:txBody>
      </p:sp>
      <p:sp>
        <p:nvSpPr>
          <p:cNvPr id="21" name="文本框 20">
            <a:hlinkClick r:id="rId5" action="ppaction://hlinksldjump"/>
          </p:cNvPr>
          <p:cNvSpPr txBox="1"/>
          <p:nvPr/>
        </p:nvSpPr>
        <p:spPr>
          <a:xfrm>
            <a:off x="6471785" y="847103"/>
            <a:ext cx="301686" cy="369332"/>
          </a:xfrm>
          <a:prstGeom prst="rect">
            <a:avLst/>
          </a:prstGeom>
          <a:noFill/>
        </p:spPr>
        <p:txBody>
          <a:bodyPr wrap="none" rtlCol="0">
            <a:spAutoFit/>
          </a:bodyPr>
          <a:lstStyle/>
          <a:p>
            <a:r>
              <a:rPr lang="en-US" altLang="zh-CN" dirty="0" smtClean="0"/>
              <a:t>7</a:t>
            </a:r>
            <a:endParaRPr lang="zh-CN" altLang="en-US" dirty="0"/>
          </a:p>
        </p:txBody>
      </p:sp>
      <p:sp>
        <p:nvSpPr>
          <p:cNvPr id="22" name="文本框 21">
            <a:hlinkClick r:id="rId6" action="ppaction://hlinksldjump"/>
          </p:cNvPr>
          <p:cNvSpPr txBox="1"/>
          <p:nvPr/>
        </p:nvSpPr>
        <p:spPr>
          <a:xfrm>
            <a:off x="6826067" y="847103"/>
            <a:ext cx="489236" cy="369332"/>
          </a:xfrm>
          <a:prstGeom prst="rect">
            <a:avLst/>
          </a:prstGeom>
          <a:noFill/>
        </p:spPr>
        <p:txBody>
          <a:bodyPr wrap="none" rtlCol="0">
            <a:spAutoFit/>
          </a:bodyPr>
          <a:lstStyle/>
          <a:p>
            <a:r>
              <a:rPr lang="en-US" altLang="zh-CN" dirty="0" smtClean="0"/>
              <a:t>8-9</a:t>
            </a:r>
            <a:endParaRPr lang="zh-CN" altLang="en-US" dirty="0"/>
          </a:p>
        </p:txBody>
      </p:sp>
      <p:sp>
        <p:nvSpPr>
          <p:cNvPr id="23" name="文本框 22">
            <a:hlinkClick r:id="rId7" action="ppaction://hlinksldjump"/>
          </p:cNvPr>
          <p:cNvSpPr txBox="1"/>
          <p:nvPr/>
        </p:nvSpPr>
        <p:spPr>
          <a:xfrm>
            <a:off x="7385253" y="847103"/>
            <a:ext cx="418704" cy="369332"/>
          </a:xfrm>
          <a:prstGeom prst="rect">
            <a:avLst/>
          </a:prstGeom>
          <a:noFill/>
        </p:spPr>
        <p:txBody>
          <a:bodyPr wrap="none" rtlCol="0">
            <a:spAutoFit/>
          </a:bodyPr>
          <a:lstStyle/>
          <a:p>
            <a:r>
              <a:rPr lang="en-US" altLang="zh-CN" dirty="0" smtClean="0"/>
              <a:t>10</a:t>
            </a:r>
            <a:endParaRPr lang="zh-CN" altLang="en-US" dirty="0"/>
          </a:p>
        </p:txBody>
      </p:sp>
      <p:sp>
        <p:nvSpPr>
          <p:cNvPr id="24" name="文本框 23">
            <a:hlinkClick r:id="rId8" action="ppaction://hlinksldjump"/>
          </p:cNvPr>
          <p:cNvSpPr txBox="1"/>
          <p:nvPr/>
        </p:nvSpPr>
        <p:spPr>
          <a:xfrm>
            <a:off x="7876930" y="847802"/>
            <a:ext cx="418704" cy="369332"/>
          </a:xfrm>
          <a:prstGeom prst="rect">
            <a:avLst/>
          </a:prstGeom>
          <a:noFill/>
        </p:spPr>
        <p:txBody>
          <a:bodyPr wrap="none" rtlCol="0">
            <a:spAutoFit/>
          </a:bodyPr>
          <a:lstStyle/>
          <a:p>
            <a:r>
              <a:rPr lang="en-US" altLang="zh-CN" dirty="0" smtClean="0"/>
              <a:t>11</a:t>
            </a:r>
            <a:endParaRPr lang="zh-CN" altLang="en-US" dirty="0"/>
          </a:p>
        </p:txBody>
      </p:sp>
      <p:sp>
        <p:nvSpPr>
          <p:cNvPr id="2" name="矩形 1"/>
          <p:cNvSpPr>
            <a:spLocks noChangeAspect="1"/>
          </p:cNvSpPr>
          <p:nvPr/>
        </p:nvSpPr>
        <p:spPr>
          <a:xfrm>
            <a:off x="508000" y="1238264"/>
            <a:ext cx="8128000" cy="5863144"/>
          </a:xfrm>
          <a:prstGeom prst="rect">
            <a:avLst/>
          </a:prstGeom>
        </p:spPr>
        <p:txBody>
          <a:bodyPr>
            <a:spAutoFit/>
          </a:bodyPr>
          <a:lstStyle/>
          <a:p>
            <a:pPr>
              <a:lnSpc>
                <a:spcPts val="29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自然风景名胜区对旅游者产生吸引力最根本的原因是它们具有美学价值。人们到自然风景名胜区去观光、度假、旅游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主要就是去感受自然景观的美。湖、河、溪、瀑、泉等水文景观与以山石为主的地貌景观的组合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可产生动与静、刚与柔、旷与幽等不同美感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人们常说的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山无水不活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水无山不转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就是山水在自然构景中相依相存关系的充分体现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张家界就是这种山水有机组合的典型代表。第</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旅游资源的游览价值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首先体现在旅游资源的质量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看是否具有较高的美学价值、科学价值、历史文化价值和经济价值。第</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考查旅游资源的评价以及开发问题。旅游资源的开发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既包括对单项旅游资源的开发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也需要考虑旅游资源的组合状况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有些旅游资源本身质量高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但无法与其他景点构成景观群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价值也不大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如果所要开发的景点与邻近的雷同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其游览价值也会大大降低。所以只有类型丰富、搭配协调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旅游资源的价值才能得到更大的发挥。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1.C</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2.D</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3.C</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595540724"/>
      </p:ext>
    </p:extLst>
  </p:cSld>
  <p:clrMapOvr>
    <a:masterClrMapping/>
  </p:clrMapOvr>
  <p:transition spd="slow">
    <p:strip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文本框 13">
            <a:hlinkClick r:id="rId2" action="ppaction://hlinksldjump"/>
          </p:cNvPr>
          <p:cNvSpPr txBox="1"/>
          <p:nvPr/>
        </p:nvSpPr>
        <p:spPr>
          <a:xfrm>
            <a:off x="5007272" y="847103"/>
            <a:ext cx="489236" cy="369332"/>
          </a:xfrm>
          <a:prstGeom prst="rect">
            <a:avLst/>
          </a:prstGeom>
          <a:noFill/>
        </p:spPr>
        <p:txBody>
          <a:bodyPr wrap="none" rtlCol="0">
            <a:spAutoFit/>
          </a:bodyPr>
          <a:lstStyle>
            <a:defPPr>
              <a:defRPr lang="zh-CN"/>
            </a:defPPr>
          </a:lstStyle>
          <a:p>
            <a:r>
              <a:rPr lang="en-US" altLang="zh-CN" dirty="0"/>
              <a:t>1-3</a:t>
            </a:r>
            <a:endParaRPr lang="zh-CN" altLang="en-US" dirty="0"/>
          </a:p>
        </p:txBody>
      </p:sp>
      <p:sp>
        <p:nvSpPr>
          <p:cNvPr id="15" name="文本框 14">
            <a:hlinkClick r:id="rId3" action="ppaction://hlinksldjump"/>
          </p:cNvPr>
          <p:cNvSpPr txBox="1"/>
          <p:nvPr/>
        </p:nvSpPr>
        <p:spPr>
          <a:xfrm>
            <a:off x="5580112" y="847103"/>
            <a:ext cx="301686" cy="369332"/>
          </a:xfrm>
          <a:prstGeom prst="rect">
            <a:avLst/>
          </a:prstGeom>
          <a:solidFill>
            <a:srgbClr val="C04B05"/>
          </a:solidFill>
        </p:spPr>
        <p:txBody>
          <a:bodyPr wrap="none" rtlCol="0">
            <a:spAutoFit/>
          </a:bodyPr>
          <a:lstStyle>
            <a:defPPr>
              <a:defRPr lang="zh-CN"/>
            </a:defPPr>
            <a:lvl1pPr>
              <a:defRPr>
                <a:solidFill>
                  <a:schemeClr val="bg1"/>
                </a:solidFill>
              </a:defRPr>
            </a:lvl1pPr>
          </a:lstStyle>
          <a:p>
            <a:r>
              <a:rPr lang="en-US" altLang="zh-CN" dirty="0"/>
              <a:t>4</a:t>
            </a:r>
            <a:endParaRPr lang="zh-CN" altLang="en-US" dirty="0"/>
          </a:p>
        </p:txBody>
      </p:sp>
      <p:sp>
        <p:nvSpPr>
          <p:cNvPr id="16" name="文本框 15">
            <a:hlinkClick r:id="rId4" action="ppaction://hlinksldjump"/>
          </p:cNvPr>
          <p:cNvSpPr txBox="1"/>
          <p:nvPr/>
        </p:nvSpPr>
        <p:spPr>
          <a:xfrm>
            <a:off x="5940152" y="847103"/>
            <a:ext cx="489236" cy="369332"/>
          </a:xfrm>
          <a:prstGeom prst="rect">
            <a:avLst/>
          </a:prstGeom>
          <a:noFill/>
        </p:spPr>
        <p:txBody>
          <a:bodyPr wrap="none" rtlCol="0">
            <a:spAutoFit/>
          </a:bodyPr>
          <a:lstStyle/>
          <a:p>
            <a:r>
              <a:rPr lang="en-US" altLang="zh-CN" dirty="0" smtClean="0"/>
              <a:t>5-6</a:t>
            </a:r>
            <a:endParaRPr lang="zh-CN" altLang="en-US" dirty="0"/>
          </a:p>
        </p:txBody>
      </p:sp>
      <p:sp>
        <p:nvSpPr>
          <p:cNvPr id="17" name="文本框 16">
            <a:hlinkClick r:id="rId5" action="ppaction://hlinksldjump"/>
          </p:cNvPr>
          <p:cNvSpPr txBox="1"/>
          <p:nvPr/>
        </p:nvSpPr>
        <p:spPr>
          <a:xfrm>
            <a:off x="6471785" y="847103"/>
            <a:ext cx="301686" cy="369332"/>
          </a:xfrm>
          <a:prstGeom prst="rect">
            <a:avLst/>
          </a:prstGeom>
          <a:noFill/>
        </p:spPr>
        <p:txBody>
          <a:bodyPr wrap="none" rtlCol="0">
            <a:spAutoFit/>
          </a:bodyPr>
          <a:lstStyle/>
          <a:p>
            <a:r>
              <a:rPr lang="en-US" altLang="zh-CN" dirty="0" smtClean="0"/>
              <a:t>7</a:t>
            </a:r>
            <a:endParaRPr lang="zh-CN" altLang="en-US" dirty="0"/>
          </a:p>
        </p:txBody>
      </p:sp>
      <p:sp>
        <p:nvSpPr>
          <p:cNvPr id="18" name="文本框 17">
            <a:hlinkClick r:id="rId6" action="ppaction://hlinksldjump"/>
          </p:cNvPr>
          <p:cNvSpPr txBox="1"/>
          <p:nvPr/>
        </p:nvSpPr>
        <p:spPr>
          <a:xfrm>
            <a:off x="6826067" y="847103"/>
            <a:ext cx="489236" cy="369332"/>
          </a:xfrm>
          <a:prstGeom prst="rect">
            <a:avLst/>
          </a:prstGeom>
          <a:noFill/>
        </p:spPr>
        <p:txBody>
          <a:bodyPr wrap="none" rtlCol="0">
            <a:spAutoFit/>
          </a:bodyPr>
          <a:lstStyle/>
          <a:p>
            <a:r>
              <a:rPr lang="en-US" altLang="zh-CN" dirty="0" smtClean="0"/>
              <a:t>8-9</a:t>
            </a:r>
            <a:endParaRPr lang="zh-CN" altLang="en-US" dirty="0"/>
          </a:p>
        </p:txBody>
      </p:sp>
      <p:sp>
        <p:nvSpPr>
          <p:cNvPr id="19" name="文本框 18">
            <a:hlinkClick r:id="rId7" action="ppaction://hlinksldjump"/>
          </p:cNvPr>
          <p:cNvSpPr txBox="1"/>
          <p:nvPr/>
        </p:nvSpPr>
        <p:spPr>
          <a:xfrm>
            <a:off x="7385253" y="847103"/>
            <a:ext cx="418704" cy="369332"/>
          </a:xfrm>
          <a:prstGeom prst="rect">
            <a:avLst/>
          </a:prstGeom>
          <a:noFill/>
        </p:spPr>
        <p:txBody>
          <a:bodyPr wrap="none" rtlCol="0">
            <a:spAutoFit/>
          </a:bodyPr>
          <a:lstStyle/>
          <a:p>
            <a:r>
              <a:rPr lang="en-US" altLang="zh-CN" dirty="0" smtClean="0"/>
              <a:t>10</a:t>
            </a:r>
            <a:endParaRPr lang="zh-CN" altLang="en-US" dirty="0"/>
          </a:p>
        </p:txBody>
      </p:sp>
      <p:sp>
        <p:nvSpPr>
          <p:cNvPr id="20" name="文本框 19">
            <a:hlinkClick r:id="rId8" action="ppaction://hlinksldjump"/>
          </p:cNvPr>
          <p:cNvSpPr txBox="1"/>
          <p:nvPr/>
        </p:nvSpPr>
        <p:spPr>
          <a:xfrm>
            <a:off x="7876930" y="847802"/>
            <a:ext cx="418704" cy="369332"/>
          </a:xfrm>
          <a:prstGeom prst="rect">
            <a:avLst/>
          </a:prstGeom>
          <a:noFill/>
        </p:spPr>
        <p:txBody>
          <a:bodyPr wrap="none" rtlCol="0">
            <a:spAutoFit/>
          </a:bodyPr>
          <a:lstStyle/>
          <a:p>
            <a:r>
              <a:rPr lang="en-US" altLang="zh-CN" dirty="0" smtClean="0"/>
              <a:t>11</a:t>
            </a:r>
            <a:endParaRPr lang="zh-CN" altLang="en-US" dirty="0"/>
          </a:p>
        </p:txBody>
      </p:sp>
      <p:sp>
        <p:nvSpPr>
          <p:cNvPr id="3" name="矩形 2"/>
          <p:cNvSpPr>
            <a:spLocks noChangeAspect="1"/>
          </p:cNvSpPr>
          <p:nvPr/>
        </p:nvSpPr>
        <p:spPr>
          <a:xfrm>
            <a:off x="508000" y="1617129"/>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据统计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京沪高铁的建成使北京到庐山旅游的游客比例明显增大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其主要原因是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庐山旅游资源的组合状况大为改善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庐山旅游区的接待能力明显提高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京沪高铁提高了庐山的游览价值</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京沪高铁改善了两地的交通状况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缩短了游客的出游时间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联系京沪高铁的建成通车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便会联想到从北京到庐山的交通条件的改善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大大缩短了北京游客到庐山出游的时间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因而增强了对游客的吸引力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使游客增多。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D</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1086476"/>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animEffect transition="in" filter="wipe(down)">
                                      <p:cBhvr>
                                        <p:cTn id="7" dur="500"/>
                                        <p:tgtEl>
                                          <p:spTgt spid="3">
                                            <p:txEl>
                                              <p:pRg st="5"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6" end="6"/>
                                            </p:txEl>
                                          </p:spTgt>
                                        </p:tgtEl>
                                        <p:attrNameLst>
                                          <p:attrName>style.visibility</p:attrName>
                                        </p:attrNameLst>
                                      </p:cBhvr>
                                      <p:to>
                                        <p:strVal val="visible"/>
                                      </p:to>
                                    </p:set>
                                    <p:animEffect transition="in" filter="wipe(down)">
                                      <p:cBhvr>
                                        <p:cTn id="12"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文本框 13">
            <a:hlinkClick r:id="rId2" action="ppaction://hlinksldjump"/>
          </p:cNvPr>
          <p:cNvSpPr txBox="1"/>
          <p:nvPr/>
        </p:nvSpPr>
        <p:spPr>
          <a:xfrm>
            <a:off x="5007272" y="847103"/>
            <a:ext cx="489236" cy="369332"/>
          </a:xfrm>
          <a:prstGeom prst="rect">
            <a:avLst/>
          </a:prstGeom>
          <a:noFill/>
        </p:spPr>
        <p:txBody>
          <a:bodyPr wrap="none" rtlCol="0">
            <a:spAutoFit/>
          </a:bodyPr>
          <a:lstStyle>
            <a:defPPr>
              <a:defRPr lang="zh-CN"/>
            </a:defPPr>
          </a:lstStyle>
          <a:p>
            <a:r>
              <a:rPr lang="en-US" altLang="zh-CN" dirty="0"/>
              <a:t>1-3</a:t>
            </a:r>
            <a:endParaRPr lang="zh-CN" altLang="en-US" dirty="0"/>
          </a:p>
        </p:txBody>
      </p:sp>
      <p:sp>
        <p:nvSpPr>
          <p:cNvPr id="15" name="文本框 14">
            <a:hlinkClick r:id="rId3" action="ppaction://hlinksldjump"/>
          </p:cNvPr>
          <p:cNvSpPr txBox="1"/>
          <p:nvPr/>
        </p:nvSpPr>
        <p:spPr>
          <a:xfrm>
            <a:off x="5580112" y="847103"/>
            <a:ext cx="301686" cy="369332"/>
          </a:xfrm>
          <a:prstGeom prst="rect">
            <a:avLst/>
          </a:prstGeom>
          <a:noFill/>
        </p:spPr>
        <p:txBody>
          <a:bodyPr wrap="none" rtlCol="0">
            <a:spAutoFit/>
          </a:bodyPr>
          <a:lstStyle/>
          <a:p>
            <a:r>
              <a:rPr lang="en-US" altLang="zh-CN" dirty="0" smtClean="0"/>
              <a:t>4</a:t>
            </a:r>
            <a:endParaRPr lang="zh-CN" altLang="en-US" dirty="0"/>
          </a:p>
        </p:txBody>
      </p:sp>
      <p:sp>
        <p:nvSpPr>
          <p:cNvPr id="16" name="文本框 15">
            <a:hlinkClick r:id="rId4" action="ppaction://hlinksldjump"/>
          </p:cNvPr>
          <p:cNvSpPr txBox="1"/>
          <p:nvPr/>
        </p:nvSpPr>
        <p:spPr>
          <a:xfrm>
            <a:off x="5940152" y="847103"/>
            <a:ext cx="489236" cy="369332"/>
          </a:xfrm>
          <a:prstGeom prst="rect">
            <a:avLst/>
          </a:prstGeom>
          <a:solidFill>
            <a:srgbClr val="C04B05"/>
          </a:solidFill>
        </p:spPr>
        <p:txBody>
          <a:bodyPr wrap="none" rtlCol="0">
            <a:spAutoFit/>
          </a:bodyPr>
          <a:lstStyle>
            <a:defPPr>
              <a:defRPr lang="zh-CN"/>
            </a:defPPr>
            <a:lvl1pPr>
              <a:defRPr>
                <a:solidFill>
                  <a:schemeClr val="bg1"/>
                </a:solidFill>
              </a:defRPr>
            </a:lvl1pPr>
          </a:lstStyle>
          <a:p>
            <a:r>
              <a:rPr lang="en-US" altLang="zh-CN" dirty="0"/>
              <a:t>5-6</a:t>
            </a:r>
            <a:endParaRPr lang="zh-CN" altLang="en-US" dirty="0"/>
          </a:p>
        </p:txBody>
      </p:sp>
      <p:sp>
        <p:nvSpPr>
          <p:cNvPr id="17" name="文本框 16">
            <a:hlinkClick r:id="rId5" action="ppaction://hlinksldjump"/>
          </p:cNvPr>
          <p:cNvSpPr txBox="1"/>
          <p:nvPr/>
        </p:nvSpPr>
        <p:spPr>
          <a:xfrm>
            <a:off x="6471785" y="847103"/>
            <a:ext cx="301686" cy="369332"/>
          </a:xfrm>
          <a:prstGeom prst="rect">
            <a:avLst/>
          </a:prstGeom>
          <a:noFill/>
        </p:spPr>
        <p:txBody>
          <a:bodyPr wrap="none" rtlCol="0">
            <a:spAutoFit/>
          </a:bodyPr>
          <a:lstStyle/>
          <a:p>
            <a:r>
              <a:rPr lang="en-US" altLang="zh-CN" dirty="0" smtClean="0"/>
              <a:t>7</a:t>
            </a:r>
            <a:endParaRPr lang="zh-CN" altLang="en-US" dirty="0"/>
          </a:p>
        </p:txBody>
      </p:sp>
      <p:sp>
        <p:nvSpPr>
          <p:cNvPr id="18" name="文本框 17">
            <a:hlinkClick r:id="rId6" action="ppaction://hlinksldjump"/>
          </p:cNvPr>
          <p:cNvSpPr txBox="1"/>
          <p:nvPr/>
        </p:nvSpPr>
        <p:spPr>
          <a:xfrm>
            <a:off x="6826067" y="847103"/>
            <a:ext cx="489236" cy="369332"/>
          </a:xfrm>
          <a:prstGeom prst="rect">
            <a:avLst/>
          </a:prstGeom>
          <a:noFill/>
        </p:spPr>
        <p:txBody>
          <a:bodyPr wrap="none" rtlCol="0">
            <a:spAutoFit/>
          </a:bodyPr>
          <a:lstStyle/>
          <a:p>
            <a:r>
              <a:rPr lang="en-US" altLang="zh-CN" dirty="0" smtClean="0"/>
              <a:t>8-9</a:t>
            </a:r>
            <a:endParaRPr lang="zh-CN" altLang="en-US" dirty="0"/>
          </a:p>
        </p:txBody>
      </p:sp>
      <p:sp>
        <p:nvSpPr>
          <p:cNvPr id="19" name="文本框 18">
            <a:hlinkClick r:id="rId7" action="ppaction://hlinksldjump"/>
          </p:cNvPr>
          <p:cNvSpPr txBox="1"/>
          <p:nvPr/>
        </p:nvSpPr>
        <p:spPr>
          <a:xfrm>
            <a:off x="7385253" y="847103"/>
            <a:ext cx="418704" cy="369332"/>
          </a:xfrm>
          <a:prstGeom prst="rect">
            <a:avLst/>
          </a:prstGeom>
          <a:noFill/>
        </p:spPr>
        <p:txBody>
          <a:bodyPr wrap="none" rtlCol="0">
            <a:spAutoFit/>
          </a:bodyPr>
          <a:lstStyle/>
          <a:p>
            <a:r>
              <a:rPr lang="en-US" altLang="zh-CN" dirty="0" smtClean="0"/>
              <a:t>10</a:t>
            </a:r>
            <a:endParaRPr lang="zh-CN" altLang="en-US" dirty="0"/>
          </a:p>
        </p:txBody>
      </p:sp>
      <p:sp>
        <p:nvSpPr>
          <p:cNvPr id="20" name="文本框 19">
            <a:hlinkClick r:id="rId8" action="ppaction://hlinksldjump"/>
          </p:cNvPr>
          <p:cNvSpPr txBox="1"/>
          <p:nvPr/>
        </p:nvSpPr>
        <p:spPr>
          <a:xfrm>
            <a:off x="7876930" y="847802"/>
            <a:ext cx="418704" cy="369332"/>
          </a:xfrm>
          <a:prstGeom prst="rect">
            <a:avLst/>
          </a:prstGeom>
          <a:noFill/>
        </p:spPr>
        <p:txBody>
          <a:bodyPr wrap="none" rtlCol="0">
            <a:spAutoFit/>
          </a:bodyPr>
          <a:lstStyle/>
          <a:p>
            <a:r>
              <a:rPr lang="en-US" altLang="zh-CN" dirty="0" smtClean="0"/>
              <a:t>11</a:t>
            </a:r>
            <a:endParaRPr lang="zh-CN" altLang="en-US" dirty="0"/>
          </a:p>
        </p:txBody>
      </p:sp>
      <p:sp>
        <p:nvSpPr>
          <p:cNvPr id="4" name="矩形 3"/>
          <p:cNvSpPr>
            <a:spLocks noChangeAspect="1"/>
          </p:cNvSpPr>
          <p:nvPr/>
        </p:nvSpPr>
        <p:spPr>
          <a:xfrm>
            <a:off x="508000" y="1262430"/>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安徽省潜山县境内的天柱山以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峰无不奇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石无不怪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洞无不杳、泉无不吼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而著名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兼有雄、奇、灵、秀特征。在过去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游人稀少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而近年来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游客却大大增加。据此完成第</a:t>
            </a:r>
            <a:r>
              <a:rPr lang="en-US" altLang="zh-CN" sz="2200" dirty="0">
                <a:solidFill>
                  <a:srgbClr val="000000"/>
                </a:solidFill>
                <a:latin typeface="Times New Roman" panose="02020603050405020304" pitchFamily="18" charset="0"/>
                <a:cs typeface="Times New Roman" panose="02020603050405020304" pitchFamily="18" charset="0"/>
              </a:rPr>
              <a:t>5~6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过去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安徽潜山县天柱山游人稀少的原因是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风景一般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游览价值不大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与经济发达地区之间距离远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经济价值低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交通不便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通达性差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地区接待能力不够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旅游承载能力小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近年来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安徽潜山县天柱山游客大量增加的主要原因是</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创造了较多的人文旅游资源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增强了吸引力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修建了铁路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调整了公路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增强了吸引力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改善了基础设施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提高了服务质量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周围地区经济迅速发展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居民收入提高</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583744507"/>
      </p:ext>
    </p:extLst>
  </p:cSld>
  <p:clrMapOvr>
    <a:masterClrMapping/>
  </p:clrMapOvr>
  <p:transition spd="slow">
    <p:strips dir="ld"/>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文本框 13">
            <a:hlinkClick r:id="rId2" action="ppaction://hlinksldjump"/>
          </p:cNvPr>
          <p:cNvSpPr txBox="1"/>
          <p:nvPr/>
        </p:nvSpPr>
        <p:spPr>
          <a:xfrm>
            <a:off x="5007272" y="847103"/>
            <a:ext cx="489236" cy="369332"/>
          </a:xfrm>
          <a:prstGeom prst="rect">
            <a:avLst/>
          </a:prstGeom>
          <a:noFill/>
        </p:spPr>
        <p:txBody>
          <a:bodyPr wrap="none" rtlCol="0">
            <a:spAutoFit/>
          </a:bodyPr>
          <a:lstStyle>
            <a:defPPr>
              <a:defRPr lang="zh-CN"/>
            </a:defPPr>
          </a:lstStyle>
          <a:p>
            <a:r>
              <a:rPr lang="en-US" altLang="zh-CN" dirty="0"/>
              <a:t>1-3</a:t>
            </a:r>
            <a:endParaRPr lang="zh-CN" altLang="en-US" dirty="0"/>
          </a:p>
        </p:txBody>
      </p:sp>
      <p:sp>
        <p:nvSpPr>
          <p:cNvPr id="15" name="文本框 14">
            <a:hlinkClick r:id="rId3" action="ppaction://hlinksldjump"/>
          </p:cNvPr>
          <p:cNvSpPr txBox="1"/>
          <p:nvPr/>
        </p:nvSpPr>
        <p:spPr>
          <a:xfrm>
            <a:off x="5580112" y="847103"/>
            <a:ext cx="301686" cy="369332"/>
          </a:xfrm>
          <a:prstGeom prst="rect">
            <a:avLst/>
          </a:prstGeom>
          <a:noFill/>
        </p:spPr>
        <p:txBody>
          <a:bodyPr wrap="none" rtlCol="0">
            <a:spAutoFit/>
          </a:bodyPr>
          <a:lstStyle/>
          <a:p>
            <a:r>
              <a:rPr lang="en-US" altLang="zh-CN" dirty="0" smtClean="0"/>
              <a:t>4</a:t>
            </a:r>
            <a:endParaRPr lang="zh-CN" altLang="en-US" dirty="0"/>
          </a:p>
        </p:txBody>
      </p:sp>
      <p:sp>
        <p:nvSpPr>
          <p:cNvPr id="16" name="文本框 15">
            <a:hlinkClick r:id="rId4" action="ppaction://hlinksldjump"/>
          </p:cNvPr>
          <p:cNvSpPr txBox="1"/>
          <p:nvPr/>
        </p:nvSpPr>
        <p:spPr>
          <a:xfrm>
            <a:off x="5940152" y="847103"/>
            <a:ext cx="489236" cy="369332"/>
          </a:xfrm>
          <a:prstGeom prst="rect">
            <a:avLst/>
          </a:prstGeom>
          <a:solidFill>
            <a:srgbClr val="C04B05"/>
          </a:solidFill>
        </p:spPr>
        <p:txBody>
          <a:bodyPr wrap="none" rtlCol="0">
            <a:spAutoFit/>
          </a:bodyPr>
          <a:lstStyle>
            <a:defPPr>
              <a:defRPr lang="zh-CN"/>
            </a:defPPr>
            <a:lvl1pPr>
              <a:defRPr>
                <a:solidFill>
                  <a:schemeClr val="bg1"/>
                </a:solidFill>
              </a:defRPr>
            </a:lvl1pPr>
          </a:lstStyle>
          <a:p>
            <a:r>
              <a:rPr lang="en-US" altLang="zh-CN" dirty="0"/>
              <a:t>5-6</a:t>
            </a:r>
            <a:endParaRPr lang="zh-CN" altLang="en-US" dirty="0"/>
          </a:p>
        </p:txBody>
      </p:sp>
      <p:sp>
        <p:nvSpPr>
          <p:cNvPr id="17" name="文本框 16">
            <a:hlinkClick r:id="rId5" action="ppaction://hlinksldjump"/>
          </p:cNvPr>
          <p:cNvSpPr txBox="1"/>
          <p:nvPr/>
        </p:nvSpPr>
        <p:spPr>
          <a:xfrm>
            <a:off x="6471785" y="847103"/>
            <a:ext cx="301686" cy="369332"/>
          </a:xfrm>
          <a:prstGeom prst="rect">
            <a:avLst/>
          </a:prstGeom>
          <a:noFill/>
        </p:spPr>
        <p:txBody>
          <a:bodyPr wrap="none" rtlCol="0">
            <a:spAutoFit/>
          </a:bodyPr>
          <a:lstStyle/>
          <a:p>
            <a:r>
              <a:rPr lang="en-US" altLang="zh-CN" dirty="0" smtClean="0"/>
              <a:t>7</a:t>
            </a:r>
            <a:endParaRPr lang="zh-CN" altLang="en-US" dirty="0"/>
          </a:p>
        </p:txBody>
      </p:sp>
      <p:sp>
        <p:nvSpPr>
          <p:cNvPr id="18" name="文本框 17">
            <a:hlinkClick r:id="rId6" action="ppaction://hlinksldjump"/>
          </p:cNvPr>
          <p:cNvSpPr txBox="1"/>
          <p:nvPr/>
        </p:nvSpPr>
        <p:spPr>
          <a:xfrm>
            <a:off x="6826067" y="847103"/>
            <a:ext cx="489236" cy="369332"/>
          </a:xfrm>
          <a:prstGeom prst="rect">
            <a:avLst/>
          </a:prstGeom>
          <a:noFill/>
        </p:spPr>
        <p:txBody>
          <a:bodyPr wrap="none" rtlCol="0">
            <a:spAutoFit/>
          </a:bodyPr>
          <a:lstStyle/>
          <a:p>
            <a:r>
              <a:rPr lang="en-US" altLang="zh-CN" dirty="0" smtClean="0"/>
              <a:t>8-9</a:t>
            </a:r>
            <a:endParaRPr lang="zh-CN" altLang="en-US" dirty="0"/>
          </a:p>
        </p:txBody>
      </p:sp>
      <p:sp>
        <p:nvSpPr>
          <p:cNvPr id="19" name="文本框 18">
            <a:hlinkClick r:id="rId7" action="ppaction://hlinksldjump"/>
          </p:cNvPr>
          <p:cNvSpPr txBox="1"/>
          <p:nvPr/>
        </p:nvSpPr>
        <p:spPr>
          <a:xfrm>
            <a:off x="7385253" y="847103"/>
            <a:ext cx="418704" cy="369332"/>
          </a:xfrm>
          <a:prstGeom prst="rect">
            <a:avLst/>
          </a:prstGeom>
          <a:noFill/>
        </p:spPr>
        <p:txBody>
          <a:bodyPr wrap="none" rtlCol="0">
            <a:spAutoFit/>
          </a:bodyPr>
          <a:lstStyle/>
          <a:p>
            <a:r>
              <a:rPr lang="en-US" altLang="zh-CN" dirty="0" smtClean="0"/>
              <a:t>10</a:t>
            </a:r>
            <a:endParaRPr lang="zh-CN" altLang="en-US" dirty="0"/>
          </a:p>
        </p:txBody>
      </p:sp>
      <p:sp>
        <p:nvSpPr>
          <p:cNvPr id="20" name="文本框 19">
            <a:hlinkClick r:id="rId8" action="ppaction://hlinksldjump"/>
          </p:cNvPr>
          <p:cNvSpPr txBox="1"/>
          <p:nvPr/>
        </p:nvSpPr>
        <p:spPr>
          <a:xfrm>
            <a:off x="7876930" y="847802"/>
            <a:ext cx="418704" cy="369332"/>
          </a:xfrm>
          <a:prstGeom prst="rect">
            <a:avLst/>
          </a:prstGeom>
          <a:noFill/>
        </p:spPr>
        <p:txBody>
          <a:bodyPr wrap="none" rtlCol="0">
            <a:spAutoFit/>
          </a:bodyPr>
          <a:lstStyle/>
          <a:p>
            <a:r>
              <a:rPr lang="en-US" altLang="zh-CN" dirty="0" smtClean="0"/>
              <a:t>11</a:t>
            </a:r>
            <a:endParaRPr lang="zh-CN" altLang="en-US" dirty="0"/>
          </a:p>
        </p:txBody>
      </p:sp>
      <p:sp>
        <p:nvSpPr>
          <p:cNvPr id="2" name="矩形 1"/>
          <p:cNvSpPr>
            <a:spLocks noChangeAspect="1"/>
          </p:cNvSpPr>
          <p:nvPr/>
        </p:nvSpPr>
        <p:spPr>
          <a:xfrm>
            <a:off x="508000" y="2919864"/>
            <a:ext cx="8128000" cy="127227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前几年天柱山之所以游人稀少是因为交通闭塞。近年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由于铁路和高速公路的开通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游客数量大大增加。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5.C</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6.B</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603242388"/>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文本框 13">
            <a:hlinkClick r:id="rId2" action="ppaction://hlinksldjump"/>
          </p:cNvPr>
          <p:cNvSpPr txBox="1"/>
          <p:nvPr/>
        </p:nvSpPr>
        <p:spPr>
          <a:xfrm>
            <a:off x="5007272" y="847103"/>
            <a:ext cx="489236" cy="369332"/>
          </a:xfrm>
          <a:prstGeom prst="rect">
            <a:avLst/>
          </a:prstGeom>
          <a:noFill/>
        </p:spPr>
        <p:txBody>
          <a:bodyPr wrap="none" rtlCol="0">
            <a:spAutoFit/>
          </a:bodyPr>
          <a:lstStyle>
            <a:defPPr>
              <a:defRPr lang="zh-CN"/>
            </a:defPPr>
          </a:lstStyle>
          <a:p>
            <a:r>
              <a:rPr lang="en-US" altLang="zh-CN" dirty="0"/>
              <a:t>1-3</a:t>
            </a:r>
            <a:endParaRPr lang="zh-CN" altLang="en-US" dirty="0"/>
          </a:p>
        </p:txBody>
      </p:sp>
      <p:sp>
        <p:nvSpPr>
          <p:cNvPr id="15" name="文本框 14">
            <a:hlinkClick r:id="rId3" action="ppaction://hlinksldjump"/>
          </p:cNvPr>
          <p:cNvSpPr txBox="1"/>
          <p:nvPr/>
        </p:nvSpPr>
        <p:spPr>
          <a:xfrm>
            <a:off x="5580112" y="847103"/>
            <a:ext cx="301686" cy="369332"/>
          </a:xfrm>
          <a:prstGeom prst="rect">
            <a:avLst/>
          </a:prstGeom>
          <a:noFill/>
        </p:spPr>
        <p:txBody>
          <a:bodyPr wrap="none" rtlCol="0">
            <a:spAutoFit/>
          </a:bodyPr>
          <a:lstStyle/>
          <a:p>
            <a:r>
              <a:rPr lang="en-US" altLang="zh-CN" dirty="0" smtClean="0"/>
              <a:t>4</a:t>
            </a:r>
            <a:endParaRPr lang="zh-CN" altLang="en-US" dirty="0"/>
          </a:p>
        </p:txBody>
      </p:sp>
      <p:sp>
        <p:nvSpPr>
          <p:cNvPr id="16" name="文本框 15">
            <a:hlinkClick r:id="rId4" action="ppaction://hlinksldjump"/>
          </p:cNvPr>
          <p:cNvSpPr txBox="1"/>
          <p:nvPr/>
        </p:nvSpPr>
        <p:spPr>
          <a:xfrm>
            <a:off x="5940152" y="847103"/>
            <a:ext cx="489236" cy="369332"/>
          </a:xfrm>
          <a:prstGeom prst="rect">
            <a:avLst/>
          </a:prstGeom>
          <a:noFill/>
        </p:spPr>
        <p:txBody>
          <a:bodyPr wrap="none" rtlCol="0">
            <a:spAutoFit/>
          </a:bodyPr>
          <a:lstStyle/>
          <a:p>
            <a:r>
              <a:rPr lang="en-US" altLang="zh-CN" dirty="0" smtClean="0"/>
              <a:t>5-6</a:t>
            </a:r>
            <a:endParaRPr lang="zh-CN" altLang="en-US" dirty="0"/>
          </a:p>
        </p:txBody>
      </p:sp>
      <p:sp>
        <p:nvSpPr>
          <p:cNvPr id="17" name="文本框 16">
            <a:hlinkClick r:id="rId5" action="ppaction://hlinksldjump"/>
          </p:cNvPr>
          <p:cNvSpPr txBox="1"/>
          <p:nvPr/>
        </p:nvSpPr>
        <p:spPr>
          <a:xfrm>
            <a:off x="6471785" y="847103"/>
            <a:ext cx="301686" cy="369332"/>
          </a:xfrm>
          <a:prstGeom prst="rect">
            <a:avLst/>
          </a:prstGeom>
          <a:solidFill>
            <a:srgbClr val="C04B05"/>
          </a:solidFill>
        </p:spPr>
        <p:txBody>
          <a:bodyPr wrap="none" rtlCol="0">
            <a:spAutoFit/>
          </a:bodyPr>
          <a:lstStyle>
            <a:defPPr>
              <a:defRPr lang="zh-CN"/>
            </a:defPPr>
            <a:lvl1pPr>
              <a:defRPr>
                <a:solidFill>
                  <a:schemeClr val="bg1"/>
                </a:solidFill>
              </a:defRPr>
            </a:lvl1pPr>
          </a:lstStyle>
          <a:p>
            <a:r>
              <a:rPr lang="en-US" altLang="zh-CN" dirty="0"/>
              <a:t>7</a:t>
            </a:r>
            <a:endParaRPr lang="zh-CN" altLang="en-US" dirty="0"/>
          </a:p>
        </p:txBody>
      </p:sp>
      <p:sp>
        <p:nvSpPr>
          <p:cNvPr id="18" name="文本框 17">
            <a:hlinkClick r:id="rId6" action="ppaction://hlinksldjump"/>
          </p:cNvPr>
          <p:cNvSpPr txBox="1"/>
          <p:nvPr/>
        </p:nvSpPr>
        <p:spPr>
          <a:xfrm>
            <a:off x="6826067" y="847103"/>
            <a:ext cx="489236" cy="369332"/>
          </a:xfrm>
          <a:prstGeom prst="rect">
            <a:avLst/>
          </a:prstGeom>
          <a:noFill/>
        </p:spPr>
        <p:txBody>
          <a:bodyPr wrap="none" rtlCol="0">
            <a:spAutoFit/>
          </a:bodyPr>
          <a:lstStyle/>
          <a:p>
            <a:r>
              <a:rPr lang="en-US" altLang="zh-CN" dirty="0" smtClean="0"/>
              <a:t>8-9</a:t>
            </a:r>
            <a:endParaRPr lang="zh-CN" altLang="en-US" dirty="0"/>
          </a:p>
        </p:txBody>
      </p:sp>
      <p:sp>
        <p:nvSpPr>
          <p:cNvPr id="19" name="文本框 18">
            <a:hlinkClick r:id="rId7" action="ppaction://hlinksldjump"/>
          </p:cNvPr>
          <p:cNvSpPr txBox="1"/>
          <p:nvPr/>
        </p:nvSpPr>
        <p:spPr>
          <a:xfrm>
            <a:off x="7385253" y="847103"/>
            <a:ext cx="418704" cy="369332"/>
          </a:xfrm>
          <a:prstGeom prst="rect">
            <a:avLst/>
          </a:prstGeom>
          <a:noFill/>
        </p:spPr>
        <p:txBody>
          <a:bodyPr wrap="none" rtlCol="0">
            <a:spAutoFit/>
          </a:bodyPr>
          <a:lstStyle/>
          <a:p>
            <a:r>
              <a:rPr lang="en-US" altLang="zh-CN" dirty="0" smtClean="0"/>
              <a:t>10</a:t>
            </a:r>
            <a:endParaRPr lang="zh-CN" altLang="en-US" dirty="0"/>
          </a:p>
        </p:txBody>
      </p:sp>
      <p:sp>
        <p:nvSpPr>
          <p:cNvPr id="20" name="文本框 19">
            <a:hlinkClick r:id="rId8" action="ppaction://hlinksldjump"/>
          </p:cNvPr>
          <p:cNvSpPr txBox="1"/>
          <p:nvPr/>
        </p:nvSpPr>
        <p:spPr>
          <a:xfrm>
            <a:off x="7876930" y="847802"/>
            <a:ext cx="418704" cy="369332"/>
          </a:xfrm>
          <a:prstGeom prst="rect">
            <a:avLst/>
          </a:prstGeom>
          <a:noFill/>
        </p:spPr>
        <p:txBody>
          <a:bodyPr wrap="none" rtlCol="0">
            <a:spAutoFit/>
          </a:bodyPr>
          <a:lstStyle/>
          <a:p>
            <a:r>
              <a:rPr lang="en-US" altLang="zh-CN" dirty="0" smtClean="0"/>
              <a:t>11</a:t>
            </a:r>
            <a:endParaRPr lang="zh-CN" altLang="en-US" dirty="0"/>
          </a:p>
        </p:txBody>
      </p:sp>
      <p:sp>
        <p:nvSpPr>
          <p:cNvPr id="2" name="矩形 1"/>
          <p:cNvSpPr>
            <a:spLocks noChangeAspect="1"/>
          </p:cNvSpPr>
          <p:nvPr/>
        </p:nvSpPr>
        <p:spPr>
          <a:xfrm>
            <a:off x="508000" y="1426888"/>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cs typeface="Times New Roman" panose="02020603050405020304" pitchFamily="18" charset="0"/>
              </a:rPr>
              <a:t>山西五台山是我国四大佛教名山之一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有很高的历史文化价值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但常年游人不多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其原因是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集群状况不佳</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Times New Roman" panose="02020603050405020304" pitchFamily="18" charset="0"/>
                <a:cs typeface="Times New Roman" panose="02020603050405020304" pitchFamily="18" charset="0"/>
              </a:rPr>
              <a:t>经济距离远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地区接待能力弱</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Times New Roman" panose="02020603050405020304" pitchFamily="18" charset="0"/>
                <a:cs typeface="Times New Roman" panose="02020603050405020304" pitchFamily="18" charset="0"/>
              </a:rPr>
              <a:t>交通不便</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smtClean="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旅游地与客源地之间的距离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是影响客源市场的重要因素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因为旅游地的吸引半径是有限的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一般来说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靠近经济发达地区或国家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即主要客源地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的旅游资源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其开发利用的价值要优于远离经济发达地区或国家的资源。五台山位于山西省东北部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距离主要的旅游客源地比较远。经济距离是指游客从出发地到旅游目的地再返回出发地所用的时间和费用。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B</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920393326"/>
      </p:ext>
    </p:extLst>
  </p:cSld>
  <p:clrMapOvr>
    <a:masterClrMapping/>
  </p:clrMapOvr>
  <p:transition spd="slow">
    <p:checke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animEffect transition="in" filter="wipe(down)">
                                      <p:cBhvr>
                                        <p:cTn id="7" dur="500"/>
                                        <p:tgtEl>
                                          <p:spTgt spid="2">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4" end="4"/>
                                            </p:txEl>
                                          </p:spTgt>
                                        </p:tgtEl>
                                        <p:attrNameLst>
                                          <p:attrName>style.visibility</p:attrName>
                                        </p:attrNameLst>
                                      </p:cBhvr>
                                      <p:to>
                                        <p:strVal val="visible"/>
                                      </p:to>
                                    </p:set>
                                    <p:animEffect transition="in" filter="wipe(down)">
                                      <p:cBhvr>
                                        <p:cTn id="1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文本框 13">
            <a:hlinkClick r:id="rId2" action="ppaction://hlinksldjump"/>
          </p:cNvPr>
          <p:cNvSpPr txBox="1"/>
          <p:nvPr/>
        </p:nvSpPr>
        <p:spPr>
          <a:xfrm>
            <a:off x="5007272" y="847103"/>
            <a:ext cx="489236" cy="369332"/>
          </a:xfrm>
          <a:prstGeom prst="rect">
            <a:avLst/>
          </a:prstGeom>
          <a:noFill/>
        </p:spPr>
        <p:txBody>
          <a:bodyPr wrap="none" rtlCol="0">
            <a:spAutoFit/>
          </a:bodyPr>
          <a:lstStyle>
            <a:defPPr>
              <a:defRPr lang="zh-CN"/>
            </a:defPPr>
          </a:lstStyle>
          <a:p>
            <a:r>
              <a:rPr lang="en-US" altLang="zh-CN" dirty="0"/>
              <a:t>1-3</a:t>
            </a:r>
            <a:endParaRPr lang="zh-CN" altLang="en-US" dirty="0"/>
          </a:p>
        </p:txBody>
      </p:sp>
      <p:sp>
        <p:nvSpPr>
          <p:cNvPr id="15" name="文本框 14">
            <a:hlinkClick r:id="rId3" action="ppaction://hlinksldjump"/>
          </p:cNvPr>
          <p:cNvSpPr txBox="1"/>
          <p:nvPr/>
        </p:nvSpPr>
        <p:spPr>
          <a:xfrm>
            <a:off x="5580112" y="847103"/>
            <a:ext cx="301686" cy="369332"/>
          </a:xfrm>
          <a:prstGeom prst="rect">
            <a:avLst/>
          </a:prstGeom>
          <a:noFill/>
        </p:spPr>
        <p:txBody>
          <a:bodyPr wrap="none" rtlCol="0">
            <a:spAutoFit/>
          </a:bodyPr>
          <a:lstStyle/>
          <a:p>
            <a:r>
              <a:rPr lang="en-US" altLang="zh-CN" dirty="0" smtClean="0"/>
              <a:t>4</a:t>
            </a:r>
            <a:endParaRPr lang="zh-CN" altLang="en-US" dirty="0"/>
          </a:p>
        </p:txBody>
      </p:sp>
      <p:sp>
        <p:nvSpPr>
          <p:cNvPr id="16" name="文本框 15">
            <a:hlinkClick r:id="rId4" action="ppaction://hlinksldjump"/>
          </p:cNvPr>
          <p:cNvSpPr txBox="1"/>
          <p:nvPr/>
        </p:nvSpPr>
        <p:spPr>
          <a:xfrm>
            <a:off x="5940152" y="847103"/>
            <a:ext cx="489236" cy="369332"/>
          </a:xfrm>
          <a:prstGeom prst="rect">
            <a:avLst/>
          </a:prstGeom>
          <a:noFill/>
        </p:spPr>
        <p:txBody>
          <a:bodyPr wrap="none" rtlCol="0">
            <a:spAutoFit/>
          </a:bodyPr>
          <a:lstStyle/>
          <a:p>
            <a:r>
              <a:rPr lang="en-US" altLang="zh-CN" dirty="0" smtClean="0"/>
              <a:t>5-6</a:t>
            </a:r>
            <a:endParaRPr lang="zh-CN" altLang="en-US" dirty="0"/>
          </a:p>
        </p:txBody>
      </p:sp>
      <p:sp>
        <p:nvSpPr>
          <p:cNvPr id="17" name="文本框 16">
            <a:hlinkClick r:id="rId5" action="ppaction://hlinksldjump"/>
          </p:cNvPr>
          <p:cNvSpPr txBox="1"/>
          <p:nvPr/>
        </p:nvSpPr>
        <p:spPr>
          <a:xfrm>
            <a:off x="6471785" y="847103"/>
            <a:ext cx="301686" cy="369332"/>
          </a:xfrm>
          <a:prstGeom prst="rect">
            <a:avLst/>
          </a:prstGeom>
          <a:noFill/>
        </p:spPr>
        <p:txBody>
          <a:bodyPr wrap="none" rtlCol="0">
            <a:spAutoFit/>
          </a:bodyPr>
          <a:lstStyle/>
          <a:p>
            <a:r>
              <a:rPr lang="en-US" altLang="zh-CN" dirty="0" smtClean="0"/>
              <a:t>7</a:t>
            </a:r>
            <a:endParaRPr lang="zh-CN" altLang="en-US" dirty="0"/>
          </a:p>
        </p:txBody>
      </p:sp>
      <p:sp>
        <p:nvSpPr>
          <p:cNvPr id="18" name="文本框 17">
            <a:hlinkClick r:id="rId6" action="ppaction://hlinksldjump"/>
          </p:cNvPr>
          <p:cNvSpPr txBox="1"/>
          <p:nvPr/>
        </p:nvSpPr>
        <p:spPr>
          <a:xfrm>
            <a:off x="6826067" y="847103"/>
            <a:ext cx="489236" cy="369332"/>
          </a:xfrm>
          <a:prstGeom prst="rect">
            <a:avLst/>
          </a:prstGeom>
          <a:solidFill>
            <a:srgbClr val="C04B05"/>
          </a:solidFill>
        </p:spPr>
        <p:txBody>
          <a:bodyPr wrap="none" rtlCol="0">
            <a:spAutoFit/>
          </a:bodyPr>
          <a:lstStyle>
            <a:defPPr>
              <a:defRPr lang="zh-CN"/>
            </a:defPPr>
            <a:lvl1pPr>
              <a:defRPr>
                <a:solidFill>
                  <a:schemeClr val="bg1"/>
                </a:solidFill>
              </a:defRPr>
            </a:lvl1pPr>
          </a:lstStyle>
          <a:p>
            <a:r>
              <a:rPr lang="en-US" altLang="zh-CN" dirty="0"/>
              <a:t>8-9</a:t>
            </a:r>
            <a:endParaRPr lang="zh-CN" altLang="en-US" dirty="0"/>
          </a:p>
        </p:txBody>
      </p:sp>
      <p:sp>
        <p:nvSpPr>
          <p:cNvPr id="19" name="文本框 18">
            <a:hlinkClick r:id="rId7" action="ppaction://hlinksldjump"/>
          </p:cNvPr>
          <p:cNvSpPr txBox="1"/>
          <p:nvPr/>
        </p:nvSpPr>
        <p:spPr>
          <a:xfrm>
            <a:off x="7385253" y="847103"/>
            <a:ext cx="418704" cy="369332"/>
          </a:xfrm>
          <a:prstGeom prst="rect">
            <a:avLst/>
          </a:prstGeom>
          <a:noFill/>
        </p:spPr>
        <p:txBody>
          <a:bodyPr wrap="none" rtlCol="0">
            <a:spAutoFit/>
          </a:bodyPr>
          <a:lstStyle/>
          <a:p>
            <a:r>
              <a:rPr lang="en-US" altLang="zh-CN" dirty="0" smtClean="0"/>
              <a:t>10</a:t>
            </a:r>
            <a:endParaRPr lang="zh-CN" altLang="en-US" dirty="0"/>
          </a:p>
        </p:txBody>
      </p:sp>
      <p:sp>
        <p:nvSpPr>
          <p:cNvPr id="20" name="文本框 19">
            <a:hlinkClick r:id="rId8" action="ppaction://hlinksldjump"/>
          </p:cNvPr>
          <p:cNvSpPr txBox="1"/>
          <p:nvPr/>
        </p:nvSpPr>
        <p:spPr>
          <a:xfrm>
            <a:off x="7876930" y="847802"/>
            <a:ext cx="418704" cy="369332"/>
          </a:xfrm>
          <a:prstGeom prst="rect">
            <a:avLst/>
          </a:prstGeom>
          <a:noFill/>
        </p:spPr>
        <p:txBody>
          <a:bodyPr wrap="none" rtlCol="0">
            <a:spAutoFit/>
          </a:bodyPr>
          <a:lstStyle/>
          <a:p>
            <a:r>
              <a:rPr lang="en-US" altLang="zh-CN" dirty="0" smtClean="0"/>
              <a:t>11</a:t>
            </a:r>
            <a:endParaRPr lang="zh-CN" altLang="en-US" dirty="0"/>
          </a:p>
        </p:txBody>
      </p:sp>
      <p:sp>
        <p:nvSpPr>
          <p:cNvPr id="2" name="矩形 1"/>
          <p:cNvSpPr>
            <a:spLocks noChangeAspect="1"/>
          </p:cNvSpPr>
          <p:nvPr/>
        </p:nvSpPr>
        <p:spPr>
          <a:xfrm>
            <a:off x="508000" y="1329437"/>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黄果树瀑布是世界上唯一能够从前后左右上下多角度观看的瀑布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其景观变幻无穷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它是最美丽、最壮观的瀑布之一。但是每年到此来旅游的人数并不多。据此完成第</a:t>
            </a:r>
            <a:r>
              <a:rPr lang="en-US" altLang="zh-CN" sz="2200" dirty="0">
                <a:solidFill>
                  <a:srgbClr val="000000"/>
                </a:solidFill>
                <a:latin typeface="Times New Roman" panose="02020603050405020304" pitchFamily="18" charset="0"/>
                <a:cs typeface="Times New Roman" panose="02020603050405020304" pitchFamily="18" charset="0"/>
              </a:rPr>
              <a:t>8~9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Times New Roman" panose="02020603050405020304" pitchFamily="18" charset="0"/>
                <a:cs typeface="Times New Roman" panose="02020603050405020304" pitchFamily="18" charset="0"/>
              </a:rPr>
              <a:t>目前影响贵州黄果树瀑布旅游资源开发的主要因素是</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资源价值</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Times New Roman" panose="02020603050405020304" pitchFamily="18" charset="0"/>
                <a:cs typeface="Times New Roman" panose="02020603050405020304" pitchFamily="18" charset="0"/>
              </a:rPr>
              <a:t>旅游接待能力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交通通达性</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Times New Roman" panose="02020603050405020304" pitchFamily="18" charset="0"/>
                <a:cs typeface="Times New Roman" panose="02020603050405020304" pitchFamily="18" charset="0"/>
              </a:rPr>
              <a:t>环境污染</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9.</a:t>
            </a:r>
            <a:r>
              <a:rPr lang="zh-CN" altLang="zh-CN" sz="2200" dirty="0">
                <a:solidFill>
                  <a:srgbClr val="000000"/>
                </a:solidFill>
                <a:latin typeface="Times New Roman" panose="02020603050405020304" pitchFamily="18" charset="0"/>
                <a:cs typeface="Times New Roman" panose="02020603050405020304" pitchFamily="18" charset="0"/>
              </a:rPr>
              <a:t>有关旅游资源开发评价的叙述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正确的是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位于或靠近经济发达地区的旅游资源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其开发价值一定高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旅游活动区的规模是由当地开发部门决定的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具备了较高的美学价值或历史文化价值的旅游资源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其游览价值一般较高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旅游地的旅游经济价值大小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与其资源价值成正比</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571073552"/>
      </p:ext>
    </p:extLst>
  </p:cSld>
  <p:clrMapOvr>
    <a:masterClrMapping/>
  </p:clrMapOvr>
  <p:transition spd="slow">
    <p:strips dir="rd"/>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1009531"/>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016185" y="1009531"/>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564826" y="100953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三</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5" action="ppaction://hlinksldjump"/>
          </p:cNvPr>
          <p:cNvSpPr/>
          <p:nvPr/>
        </p:nvSpPr>
        <p:spPr>
          <a:xfrm>
            <a:off x="2113467" y="100953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四</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114868"/>
            <a:ext cx="8128000" cy="2936188"/>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对旅游资源开发条件的评价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可分为两个方面</a:t>
            </a:r>
            <a:r>
              <a:rPr lang="en-US" altLang="zh-CN" sz="2200" dirty="0" smtClean="0">
                <a:solidFill>
                  <a:srgbClr val="000000"/>
                </a:solidFill>
                <a:latin typeface="Times New Roman" panose="02020603050405020304" pitchFamily="18" charset="0"/>
                <a:cs typeface="Times New Roman" panose="02020603050405020304" pitchFamily="18" charset="0"/>
              </a:rPr>
              <a:t>:</a:t>
            </a:r>
          </a:p>
          <a:p>
            <a:pPr indent="266700">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Times New Roman" panose="02020603050405020304" pitchFamily="18" charset="0"/>
                <a:cs typeface="Times New Roman" panose="02020603050405020304" pitchFamily="18" charset="0"/>
              </a:rPr>
              <a:t>一</a:t>
            </a:r>
            <a:r>
              <a:rPr lang="zh-CN" altLang="zh-CN" sz="2200" dirty="0">
                <a:solidFill>
                  <a:srgbClr val="000000"/>
                </a:solidFill>
                <a:latin typeface="Times New Roman" panose="02020603050405020304" pitchFamily="18" charset="0"/>
                <a:cs typeface="Times New Roman" panose="02020603050405020304" pitchFamily="18" charset="0"/>
              </a:rPr>
              <a:t>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旅游资源的本身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二是旅游资源所处的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环境</a:t>
            </a:r>
            <a:r>
              <a:rPr lang="zh-CN" altLang="zh-CN" sz="2200" dirty="0">
                <a:solidFill>
                  <a:srgbClr val="000000"/>
                </a:solidFill>
                <a:latin typeface="Times New Roman" panose="02020603050405020304" pitchFamily="18" charset="0"/>
                <a:cs typeface="Times New Roman" panose="02020603050405020304" pitchFamily="18" charset="0"/>
              </a:rPr>
              <a:t>及其相关方面。</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一</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、资源价值</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资源价值</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开发旅游资源时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首先要对旅游资源本身进行评价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即要评价资源的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质量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看其是否具备较高的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美学</a:t>
            </a:r>
            <a:r>
              <a:rPr lang="zh-CN" altLang="zh-CN" sz="2200" dirty="0">
                <a:solidFill>
                  <a:srgbClr val="000000"/>
                </a:solidFill>
                <a:latin typeface="Times New Roman" panose="02020603050405020304" pitchFamily="18" charset="0"/>
                <a:cs typeface="Times New Roman" panose="02020603050405020304" pitchFamily="18" charset="0"/>
              </a:rPr>
              <a:t>价值、</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科学</a:t>
            </a:r>
            <a:r>
              <a:rPr lang="zh-CN" altLang="zh-CN" sz="2200" dirty="0">
                <a:solidFill>
                  <a:srgbClr val="000000"/>
                </a:solidFill>
                <a:latin typeface="Times New Roman" panose="02020603050405020304" pitchFamily="18" charset="0"/>
                <a:cs typeface="Times New Roman" panose="02020603050405020304" pitchFamily="18" charset="0"/>
              </a:rPr>
              <a:t>价值、</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历史文化</a:t>
            </a:r>
            <a:r>
              <a:rPr lang="zh-CN" altLang="zh-CN" sz="2200" dirty="0">
                <a:solidFill>
                  <a:srgbClr val="000000"/>
                </a:solidFill>
                <a:latin typeface="Times New Roman" panose="02020603050405020304" pitchFamily="18" charset="0"/>
                <a:cs typeface="Times New Roman" panose="02020603050405020304" pitchFamily="18" charset="0"/>
              </a:rPr>
              <a:t>价值和</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经济</a:t>
            </a:r>
            <a:r>
              <a:rPr lang="zh-CN" altLang="zh-CN" sz="2200" dirty="0">
                <a:solidFill>
                  <a:srgbClr val="000000"/>
                </a:solidFill>
                <a:latin typeface="Times New Roman" panose="02020603050405020304" pitchFamily="18" charset="0"/>
                <a:cs typeface="Times New Roman" panose="02020603050405020304" pitchFamily="18" charset="0"/>
              </a:rPr>
              <a:t>价值。</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p:nvPr/>
        </p:nvSpPr>
        <p:spPr>
          <a:xfrm>
            <a:off x="1433066" y="2575295"/>
            <a:ext cx="19147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5971325" y="2575295"/>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158117" y="4190784"/>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4297051" y="4190784"/>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5696376" y="4190784"/>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7089215" y="4190784"/>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146060" y="4589747"/>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602319192"/>
      </p:ext>
    </p:extLst>
  </p:cSld>
  <p:clrMapOvr>
    <a:masterClrMapping/>
  </p:clrMapOvr>
  <p:transition spd="slow">
    <p:pull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1"/>
                                        </p:tgtEl>
                                      </p:cBhvr>
                                    </p:animEffect>
                                    <p:set>
                                      <p:cBhvr>
                                        <p:cTn id="22" dur="1" fill="hold">
                                          <p:stCondLst>
                                            <p:cond delay="499"/>
                                          </p:stCondLst>
                                        </p:cTn>
                                        <p:tgtEl>
                                          <p:spTgt spid="11"/>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2"/>
                                        </p:tgtEl>
                                      </p:cBhvr>
                                    </p:animEffect>
                                    <p:set>
                                      <p:cBhvr>
                                        <p:cTn id="27" dur="1" fill="hold">
                                          <p:stCondLst>
                                            <p:cond delay="499"/>
                                          </p:stCondLst>
                                        </p:cTn>
                                        <p:tgtEl>
                                          <p:spTgt spid="12"/>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3"/>
                                        </p:tgtEl>
                                      </p:cBhvr>
                                    </p:animEffect>
                                    <p:set>
                                      <p:cBhvr>
                                        <p:cTn id="32" dur="1" fill="hold">
                                          <p:stCondLst>
                                            <p:cond delay="499"/>
                                          </p:stCondLst>
                                        </p:cTn>
                                        <p:tgtEl>
                                          <p:spTgt spid="13"/>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4"/>
                                        </p:tgtEl>
                                      </p:cBhvr>
                                    </p:animEffect>
                                    <p:set>
                                      <p:cBhvr>
                                        <p:cTn id="37" dur="1" fill="hold">
                                          <p:stCondLst>
                                            <p:cond delay="49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3" grpId="0" animBg="1"/>
      <p:bldP spid="14" grpId="0" animBg="1"/>
    </p:bld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文本框 13">
            <a:hlinkClick r:id="rId2" action="ppaction://hlinksldjump"/>
          </p:cNvPr>
          <p:cNvSpPr txBox="1"/>
          <p:nvPr/>
        </p:nvSpPr>
        <p:spPr>
          <a:xfrm>
            <a:off x="5007272" y="847103"/>
            <a:ext cx="489236" cy="369332"/>
          </a:xfrm>
          <a:prstGeom prst="rect">
            <a:avLst/>
          </a:prstGeom>
          <a:noFill/>
        </p:spPr>
        <p:txBody>
          <a:bodyPr wrap="none" rtlCol="0">
            <a:spAutoFit/>
          </a:bodyPr>
          <a:lstStyle>
            <a:defPPr>
              <a:defRPr lang="zh-CN"/>
            </a:defPPr>
          </a:lstStyle>
          <a:p>
            <a:r>
              <a:rPr lang="en-US" altLang="zh-CN" dirty="0"/>
              <a:t>1-3</a:t>
            </a:r>
            <a:endParaRPr lang="zh-CN" altLang="en-US" dirty="0"/>
          </a:p>
        </p:txBody>
      </p:sp>
      <p:sp>
        <p:nvSpPr>
          <p:cNvPr id="15" name="文本框 14">
            <a:hlinkClick r:id="rId3" action="ppaction://hlinksldjump"/>
          </p:cNvPr>
          <p:cNvSpPr txBox="1"/>
          <p:nvPr/>
        </p:nvSpPr>
        <p:spPr>
          <a:xfrm>
            <a:off x="5580112" y="847103"/>
            <a:ext cx="301686" cy="369332"/>
          </a:xfrm>
          <a:prstGeom prst="rect">
            <a:avLst/>
          </a:prstGeom>
          <a:noFill/>
        </p:spPr>
        <p:txBody>
          <a:bodyPr wrap="none" rtlCol="0">
            <a:spAutoFit/>
          </a:bodyPr>
          <a:lstStyle/>
          <a:p>
            <a:r>
              <a:rPr lang="en-US" altLang="zh-CN" dirty="0" smtClean="0"/>
              <a:t>4</a:t>
            </a:r>
            <a:endParaRPr lang="zh-CN" altLang="en-US" dirty="0"/>
          </a:p>
        </p:txBody>
      </p:sp>
      <p:sp>
        <p:nvSpPr>
          <p:cNvPr id="16" name="文本框 15">
            <a:hlinkClick r:id="rId4" action="ppaction://hlinksldjump"/>
          </p:cNvPr>
          <p:cNvSpPr txBox="1"/>
          <p:nvPr/>
        </p:nvSpPr>
        <p:spPr>
          <a:xfrm>
            <a:off x="5940152" y="847103"/>
            <a:ext cx="489236" cy="369332"/>
          </a:xfrm>
          <a:prstGeom prst="rect">
            <a:avLst/>
          </a:prstGeom>
          <a:noFill/>
        </p:spPr>
        <p:txBody>
          <a:bodyPr wrap="none" rtlCol="0">
            <a:spAutoFit/>
          </a:bodyPr>
          <a:lstStyle/>
          <a:p>
            <a:r>
              <a:rPr lang="en-US" altLang="zh-CN" dirty="0" smtClean="0"/>
              <a:t>5-6</a:t>
            </a:r>
            <a:endParaRPr lang="zh-CN" altLang="en-US" dirty="0"/>
          </a:p>
        </p:txBody>
      </p:sp>
      <p:sp>
        <p:nvSpPr>
          <p:cNvPr id="17" name="文本框 16">
            <a:hlinkClick r:id="rId5" action="ppaction://hlinksldjump"/>
          </p:cNvPr>
          <p:cNvSpPr txBox="1"/>
          <p:nvPr/>
        </p:nvSpPr>
        <p:spPr>
          <a:xfrm>
            <a:off x="6471785" y="847103"/>
            <a:ext cx="301686" cy="369332"/>
          </a:xfrm>
          <a:prstGeom prst="rect">
            <a:avLst/>
          </a:prstGeom>
          <a:noFill/>
        </p:spPr>
        <p:txBody>
          <a:bodyPr wrap="none" rtlCol="0">
            <a:spAutoFit/>
          </a:bodyPr>
          <a:lstStyle/>
          <a:p>
            <a:r>
              <a:rPr lang="en-US" altLang="zh-CN" dirty="0" smtClean="0"/>
              <a:t>7</a:t>
            </a:r>
            <a:endParaRPr lang="zh-CN" altLang="en-US" dirty="0"/>
          </a:p>
        </p:txBody>
      </p:sp>
      <p:sp>
        <p:nvSpPr>
          <p:cNvPr id="18" name="文本框 17">
            <a:hlinkClick r:id="rId6" action="ppaction://hlinksldjump"/>
          </p:cNvPr>
          <p:cNvSpPr txBox="1"/>
          <p:nvPr/>
        </p:nvSpPr>
        <p:spPr>
          <a:xfrm>
            <a:off x="6826067" y="847103"/>
            <a:ext cx="489236" cy="369332"/>
          </a:xfrm>
          <a:prstGeom prst="rect">
            <a:avLst/>
          </a:prstGeom>
          <a:solidFill>
            <a:srgbClr val="C04B05"/>
          </a:solidFill>
        </p:spPr>
        <p:txBody>
          <a:bodyPr wrap="none" rtlCol="0">
            <a:spAutoFit/>
          </a:bodyPr>
          <a:lstStyle>
            <a:defPPr>
              <a:defRPr lang="zh-CN"/>
            </a:defPPr>
            <a:lvl1pPr>
              <a:defRPr>
                <a:solidFill>
                  <a:schemeClr val="bg1"/>
                </a:solidFill>
              </a:defRPr>
            </a:lvl1pPr>
          </a:lstStyle>
          <a:p>
            <a:r>
              <a:rPr lang="en-US" altLang="zh-CN" dirty="0"/>
              <a:t>8-9</a:t>
            </a:r>
            <a:endParaRPr lang="zh-CN" altLang="en-US" dirty="0"/>
          </a:p>
        </p:txBody>
      </p:sp>
      <p:sp>
        <p:nvSpPr>
          <p:cNvPr id="19" name="文本框 18">
            <a:hlinkClick r:id="rId7" action="ppaction://hlinksldjump"/>
          </p:cNvPr>
          <p:cNvSpPr txBox="1"/>
          <p:nvPr/>
        </p:nvSpPr>
        <p:spPr>
          <a:xfrm>
            <a:off x="7385253" y="847103"/>
            <a:ext cx="418704" cy="369332"/>
          </a:xfrm>
          <a:prstGeom prst="rect">
            <a:avLst/>
          </a:prstGeom>
          <a:noFill/>
        </p:spPr>
        <p:txBody>
          <a:bodyPr wrap="none" rtlCol="0">
            <a:spAutoFit/>
          </a:bodyPr>
          <a:lstStyle/>
          <a:p>
            <a:r>
              <a:rPr lang="en-US" altLang="zh-CN" dirty="0" smtClean="0"/>
              <a:t>10</a:t>
            </a:r>
            <a:endParaRPr lang="zh-CN" altLang="en-US" dirty="0"/>
          </a:p>
        </p:txBody>
      </p:sp>
      <p:sp>
        <p:nvSpPr>
          <p:cNvPr id="20" name="文本框 19">
            <a:hlinkClick r:id="rId8" action="ppaction://hlinksldjump"/>
          </p:cNvPr>
          <p:cNvSpPr txBox="1"/>
          <p:nvPr/>
        </p:nvSpPr>
        <p:spPr>
          <a:xfrm>
            <a:off x="7876930" y="847802"/>
            <a:ext cx="418704" cy="369332"/>
          </a:xfrm>
          <a:prstGeom prst="rect">
            <a:avLst/>
          </a:prstGeom>
          <a:noFill/>
        </p:spPr>
        <p:txBody>
          <a:bodyPr wrap="none" rtlCol="0">
            <a:spAutoFit/>
          </a:bodyPr>
          <a:lstStyle/>
          <a:p>
            <a:r>
              <a:rPr lang="en-US" altLang="zh-CN" dirty="0" smtClean="0"/>
              <a:t>11</a:t>
            </a:r>
            <a:endParaRPr lang="zh-CN" altLang="en-US" dirty="0"/>
          </a:p>
        </p:txBody>
      </p:sp>
      <p:sp>
        <p:nvSpPr>
          <p:cNvPr id="3" name="矩形 2"/>
          <p:cNvSpPr>
            <a:spLocks noChangeAspect="1"/>
          </p:cNvSpPr>
          <p:nvPr/>
        </p:nvSpPr>
        <p:spPr>
          <a:xfrm>
            <a:off x="508000" y="1904201"/>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目前影响贵州黄果树瀑布旅游资源开发的主要因素是交通通达性。第</a:t>
            </a:r>
            <a:r>
              <a:rPr lang="en-US" altLang="zh-CN" sz="2200" dirty="0">
                <a:solidFill>
                  <a:srgbClr val="000000"/>
                </a:solidFill>
                <a:latin typeface="Times New Roman" panose="02020603050405020304" pitchFamily="18" charset="0"/>
                <a:cs typeface="Times New Roman" panose="02020603050405020304" pitchFamily="18" charset="0"/>
              </a:rPr>
              <a:t>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考查对旅游资源开发条件评价的理解能力。一般来说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位于或靠近经济发达地区的旅游资源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其开发价值优于远离经济发达地区的资源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但不是绝对的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旅游地的旅游经济价值大小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与其资源价值有很大关联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但并不成正比关系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旅游活动区的规模应该由旅游资源本身以及旅游市场需求等因素共同决定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而不是人为主观决定的。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8.C</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9.C</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93879103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文本框 13">
            <a:hlinkClick r:id="rId2" action="ppaction://hlinksldjump"/>
          </p:cNvPr>
          <p:cNvSpPr txBox="1"/>
          <p:nvPr/>
        </p:nvSpPr>
        <p:spPr>
          <a:xfrm>
            <a:off x="5007272" y="847103"/>
            <a:ext cx="489236" cy="369332"/>
          </a:xfrm>
          <a:prstGeom prst="rect">
            <a:avLst/>
          </a:prstGeom>
          <a:noFill/>
        </p:spPr>
        <p:txBody>
          <a:bodyPr wrap="none" rtlCol="0">
            <a:spAutoFit/>
          </a:bodyPr>
          <a:lstStyle>
            <a:defPPr>
              <a:defRPr lang="zh-CN"/>
            </a:defPPr>
          </a:lstStyle>
          <a:p>
            <a:r>
              <a:rPr lang="en-US" altLang="zh-CN" dirty="0"/>
              <a:t>1-3</a:t>
            </a:r>
            <a:endParaRPr lang="zh-CN" altLang="en-US" dirty="0"/>
          </a:p>
        </p:txBody>
      </p:sp>
      <p:sp>
        <p:nvSpPr>
          <p:cNvPr id="15" name="文本框 14">
            <a:hlinkClick r:id="rId3" action="ppaction://hlinksldjump"/>
          </p:cNvPr>
          <p:cNvSpPr txBox="1"/>
          <p:nvPr/>
        </p:nvSpPr>
        <p:spPr>
          <a:xfrm>
            <a:off x="5580112" y="847103"/>
            <a:ext cx="301686" cy="369332"/>
          </a:xfrm>
          <a:prstGeom prst="rect">
            <a:avLst/>
          </a:prstGeom>
          <a:noFill/>
        </p:spPr>
        <p:txBody>
          <a:bodyPr wrap="none" rtlCol="0">
            <a:spAutoFit/>
          </a:bodyPr>
          <a:lstStyle/>
          <a:p>
            <a:r>
              <a:rPr lang="en-US" altLang="zh-CN" dirty="0" smtClean="0"/>
              <a:t>4</a:t>
            </a:r>
            <a:endParaRPr lang="zh-CN" altLang="en-US" dirty="0"/>
          </a:p>
        </p:txBody>
      </p:sp>
      <p:sp>
        <p:nvSpPr>
          <p:cNvPr id="16" name="文本框 15">
            <a:hlinkClick r:id="rId4" action="ppaction://hlinksldjump"/>
          </p:cNvPr>
          <p:cNvSpPr txBox="1"/>
          <p:nvPr/>
        </p:nvSpPr>
        <p:spPr>
          <a:xfrm>
            <a:off x="5940152" y="847103"/>
            <a:ext cx="489236" cy="369332"/>
          </a:xfrm>
          <a:prstGeom prst="rect">
            <a:avLst/>
          </a:prstGeom>
          <a:noFill/>
        </p:spPr>
        <p:txBody>
          <a:bodyPr wrap="none" rtlCol="0">
            <a:spAutoFit/>
          </a:bodyPr>
          <a:lstStyle/>
          <a:p>
            <a:r>
              <a:rPr lang="en-US" altLang="zh-CN" dirty="0" smtClean="0"/>
              <a:t>5-6</a:t>
            </a:r>
            <a:endParaRPr lang="zh-CN" altLang="en-US" dirty="0"/>
          </a:p>
        </p:txBody>
      </p:sp>
      <p:sp>
        <p:nvSpPr>
          <p:cNvPr id="17" name="文本框 16">
            <a:hlinkClick r:id="rId5" action="ppaction://hlinksldjump"/>
          </p:cNvPr>
          <p:cNvSpPr txBox="1"/>
          <p:nvPr/>
        </p:nvSpPr>
        <p:spPr>
          <a:xfrm>
            <a:off x="6471785" y="847103"/>
            <a:ext cx="301686" cy="369332"/>
          </a:xfrm>
          <a:prstGeom prst="rect">
            <a:avLst/>
          </a:prstGeom>
          <a:noFill/>
        </p:spPr>
        <p:txBody>
          <a:bodyPr wrap="none" rtlCol="0">
            <a:spAutoFit/>
          </a:bodyPr>
          <a:lstStyle/>
          <a:p>
            <a:r>
              <a:rPr lang="en-US" altLang="zh-CN" dirty="0" smtClean="0"/>
              <a:t>7</a:t>
            </a:r>
            <a:endParaRPr lang="zh-CN" altLang="en-US" dirty="0"/>
          </a:p>
        </p:txBody>
      </p:sp>
      <p:sp>
        <p:nvSpPr>
          <p:cNvPr id="18" name="文本框 17">
            <a:hlinkClick r:id="rId6" action="ppaction://hlinksldjump"/>
          </p:cNvPr>
          <p:cNvSpPr txBox="1"/>
          <p:nvPr/>
        </p:nvSpPr>
        <p:spPr>
          <a:xfrm>
            <a:off x="6826067" y="847103"/>
            <a:ext cx="489236" cy="369332"/>
          </a:xfrm>
          <a:prstGeom prst="rect">
            <a:avLst/>
          </a:prstGeom>
          <a:noFill/>
        </p:spPr>
        <p:txBody>
          <a:bodyPr wrap="none" rtlCol="0">
            <a:spAutoFit/>
          </a:bodyPr>
          <a:lstStyle/>
          <a:p>
            <a:r>
              <a:rPr lang="en-US" altLang="zh-CN" dirty="0" smtClean="0"/>
              <a:t>8-9</a:t>
            </a:r>
            <a:endParaRPr lang="zh-CN" altLang="en-US" dirty="0"/>
          </a:p>
        </p:txBody>
      </p:sp>
      <p:sp>
        <p:nvSpPr>
          <p:cNvPr id="19" name="文本框 18">
            <a:hlinkClick r:id="rId7" action="ppaction://hlinksldjump"/>
          </p:cNvPr>
          <p:cNvSpPr txBox="1"/>
          <p:nvPr/>
        </p:nvSpPr>
        <p:spPr>
          <a:xfrm>
            <a:off x="7385253" y="847103"/>
            <a:ext cx="418704" cy="369332"/>
          </a:xfrm>
          <a:prstGeom prst="rect">
            <a:avLst/>
          </a:prstGeom>
          <a:solidFill>
            <a:srgbClr val="C04B05"/>
          </a:solidFill>
        </p:spPr>
        <p:txBody>
          <a:bodyPr wrap="none" rtlCol="0">
            <a:spAutoFit/>
          </a:bodyPr>
          <a:lstStyle>
            <a:defPPr>
              <a:defRPr lang="zh-CN"/>
            </a:defPPr>
            <a:lvl1pPr>
              <a:defRPr>
                <a:solidFill>
                  <a:schemeClr val="bg1"/>
                </a:solidFill>
              </a:defRPr>
            </a:lvl1pPr>
          </a:lstStyle>
          <a:p>
            <a:r>
              <a:rPr lang="en-US" altLang="zh-CN" dirty="0"/>
              <a:t>10</a:t>
            </a:r>
            <a:endParaRPr lang="zh-CN" altLang="en-US" dirty="0"/>
          </a:p>
        </p:txBody>
      </p:sp>
      <p:sp>
        <p:nvSpPr>
          <p:cNvPr id="20" name="文本框 19">
            <a:hlinkClick r:id="rId8" action="ppaction://hlinksldjump"/>
          </p:cNvPr>
          <p:cNvSpPr txBox="1"/>
          <p:nvPr/>
        </p:nvSpPr>
        <p:spPr>
          <a:xfrm>
            <a:off x="7876930" y="847802"/>
            <a:ext cx="418704" cy="369332"/>
          </a:xfrm>
          <a:prstGeom prst="rect">
            <a:avLst/>
          </a:prstGeom>
          <a:noFill/>
        </p:spPr>
        <p:txBody>
          <a:bodyPr wrap="none" rtlCol="0">
            <a:spAutoFit/>
          </a:bodyPr>
          <a:lstStyle/>
          <a:p>
            <a:r>
              <a:rPr lang="en-US" altLang="zh-CN" dirty="0" smtClean="0"/>
              <a:t>11</a:t>
            </a:r>
            <a:endParaRPr lang="zh-CN" altLang="en-US" dirty="0"/>
          </a:p>
        </p:txBody>
      </p:sp>
      <p:sp>
        <p:nvSpPr>
          <p:cNvPr id="2" name="矩形 1"/>
          <p:cNvSpPr>
            <a:spLocks noChangeAspect="1"/>
          </p:cNvSpPr>
          <p:nvPr/>
        </p:nvSpPr>
        <p:spPr>
          <a:xfrm>
            <a:off x="508000" y="1285190"/>
            <a:ext cx="8128000" cy="537377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cs typeface="Times New Roman" panose="02020603050405020304" pitchFamily="18" charset="0"/>
              </a:rPr>
              <a:t>桂林和杭州两大旅游城市在接待境外游客方面常常不相上下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有时桂林甚至超越杭州。但在接待国内游客方面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杭州每年约有</a:t>
            </a:r>
            <a:r>
              <a:rPr lang="en-US" altLang="zh-CN" sz="2200" dirty="0">
                <a:solidFill>
                  <a:srgbClr val="000000"/>
                </a:solidFill>
                <a:latin typeface="Times New Roman" panose="02020603050405020304" pitchFamily="18" charset="0"/>
                <a:cs typeface="Times New Roman" panose="02020603050405020304" pitchFamily="18" charset="0"/>
              </a:rPr>
              <a:t>2 000</a:t>
            </a:r>
            <a:r>
              <a:rPr lang="zh-CN" altLang="zh-CN" sz="2200" dirty="0">
                <a:solidFill>
                  <a:srgbClr val="000000"/>
                </a:solidFill>
                <a:latin typeface="Times New Roman" panose="02020603050405020304" pitchFamily="18" charset="0"/>
                <a:cs typeface="Times New Roman" panose="02020603050405020304" pitchFamily="18" charset="0"/>
              </a:rPr>
              <a:t>万人次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而桂林只有</a:t>
            </a:r>
            <a:r>
              <a:rPr lang="en-US" altLang="zh-CN" sz="2200" dirty="0">
                <a:solidFill>
                  <a:srgbClr val="000000"/>
                </a:solidFill>
                <a:latin typeface="Times New Roman" panose="02020603050405020304" pitchFamily="18" charset="0"/>
                <a:cs typeface="Times New Roman" panose="02020603050405020304" pitchFamily="18" charset="0"/>
              </a:rPr>
              <a:t>600</a:t>
            </a:r>
            <a:r>
              <a:rPr lang="zh-CN" altLang="zh-CN" sz="2200" dirty="0">
                <a:solidFill>
                  <a:srgbClr val="000000"/>
                </a:solidFill>
                <a:latin typeface="Times New Roman" panose="02020603050405020304" pitchFamily="18" charset="0"/>
                <a:cs typeface="Times New Roman" panose="02020603050405020304" pitchFamily="18" charset="0"/>
              </a:rPr>
              <a:t>万</a:t>
            </a:r>
            <a:r>
              <a:rPr lang="en-US" altLang="zh-CN" sz="2200" dirty="0">
                <a:solidFill>
                  <a:srgbClr val="000000"/>
                </a:solidFill>
                <a:latin typeface="Times New Roman" panose="02020603050405020304" pitchFamily="18" charset="0"/>
                <a:cs typeface="Times New Roman" panose="02020603050405020304" pitchFamily="18" charset="0"/>
              </a:rPr>
              <a:t>~700</a:t>
            </a:r>
            <a:r>
              <a:rPr lang="zh-CN" altLang="zh-CN" sz="2200" dirty="0">
                <a:solidFill>
                  <a:srgbClr val="000000"/>
                </a:solidFill>
                <a:latin typeface="Times New Roman" panose="02020603050405020304" pitchFamily="18" charset="0"/>
                <a:cs typeface="Times New Roman" panose="02020603050405020304" pitchFamily="18" charset="0"/>
              </a:rPr>
              <a:t>万人次。其主要原因是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资源价值　</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市场距离　</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地区接待能力　</a:t>
            </a: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交通位置及其通达度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NEU-BZ-S92"/>
                <a:cs typeface="宋体" panose="02010600030101010101" pitchFamily="2" charset="-122"/>
              </a:rPr>
              <a:t>①②</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NEU-BZ-S92"/>
                <a:cs typeface="宋体" panose="02010600030101010101" pitchFamily="2" charset="-122"/>
              </a:rPr>
              <a:t>②③</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smtClean="0">
                <a:solidFill>
                  <a:srgbClr val="000000"/>
                </a:solidFill>
                <a:latin typeface="NEU-BZ-S92"/>
                <a:ea typeface="方正书宋_GBK" panose="03000509000000000000" pitchFamily="65" charset="-122"/>
                <a:cs typeface="Times New Roman" panose="02020603050405020304" pitchFamily="18" charset="0"/>
              </a:rPr>
              <a:t>	</a:t>
            </a:r>
            <a:r>
              <a:rPr lang="en-US" altLang="zh-CN" sz="2200" dirty="0" smtClean="0">
                <a:solidFill>
                  <a:srgbClr val="000000"/>
                </a:solidFill>
                <a:latin typeface="Times New Roman" panose="02020603050405020304" pitchFamily="18" charset="0"/>
                <a:cs typeface="Times New Roman" panose="02020603050405020304" pitchFamily="18" charset="0"/>
              </a:rPr>
              <a:t>C</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②④</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NEU-BZ-S92"/>
                <a:cs typeface="宋体" panose="02010600030101010101" pitchFamily="2" charset="-122"/>
              </a:rPr>
              <a:t>③④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桂林和杭州的资源价值相近。境外游客多以航空交通方式旅行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桂林、杭州对他们来说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市场距离差异小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故接待数量不相上下。国内的游客大部分选择火车或汽车作为旅行交通工具。我国东部沿海地区经济较发达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受经济条件和休闲时间的影响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到杭州的经济距离短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到桂林的经济距离长。桂林地处我国西南部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交通不便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而杭州地处东部沿海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交通发达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杭州的通达性比桂林好。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C</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52341695"/>
      </p:ext>
    </p:extLst>
  </p:cSld>
  <p:clrMapOvr>
    <a:masterClrMapping/>
  </p:clrMapOvr>
  <p:transition spd="slow">
    <p:strips dir="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4" end="4"/>
                                            </p:txEl>
                                          </p:spTgt>
                                        </p:tgtEl>
                                        <p:attrNameLst>
                                          <p:attrName>style.visibility</p:attrName>
                                        </p:attrNameLst>
                                      </p:cBhvr>
                                      <p:to>
                                        <p:strVal val="visible"/>
                                      </p:to>
                                    </p:set>
                                    <p:animEffect transition="in" filter="wipe(down)">
                                      <p:cBhvr>
                                        <p:cTn id="7" dur="500"/>
                                        <p:tgtEl>
                                          <p:spTgt spid="2">
                                            <p:txEl>
                                              <p:pRg st="4" end="4"/>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5" name="文本框 24">
            <a:hlinkClick r:id="rId2" action="ppaction://hlinksldjump"/>
          </p:cNvPr>
          <p:cNvSpPr txBox="1"/>
          <p:nvPr/>
        </p:nvSpPr>
        <p:spPr>
          <a:xfrm>
            <a:off x="5007272" y="847103"/>
            <a:ext cx="489236" cy="369332"/>
          </a:xfrm>
          <a:prstGeom prst="rect">
            <a:avLst/>
          </a:prstGeom>
          <a:noFill/>
        </p:spPr>
        <p:txBody>
          <a:bodyPr wrap="none" rtlCol="0">
            <a:spAutoFit/>
          </a:bodyPr>
          <a:lstStyle>
            <a:defPPr>
              <a:defRPr lang="zh-CN"/>
            </a:defPPr>
          </a:lstStyle>
          <a:p>
            <a:r>
              <a:rPr lang="en-US" altLang="zh-CN" dirty="0"/>
              <a:t>1-3</a:t>
            </a:r>
            <a:endParaRPr lang="zh-CN" altLang="en-US" dirty="0"/>
          </a:p>
        </p:txBody>
      </p:sp>
      <p:sp>
        <p:nvSpPr>
          <p:cNvPr id="26" name="文本框 25">
            <a:hlinkClick r:id="rId3" action="ppaction://hlinksldjump"/>
          </p:cNvPr>
          <p:cNvSpPr txBox="1"/>
          <p:nvPr/>
        </p:nvSpPr>
        <p:spPr>
          <a:xfrm>
            <a:off x="5580112" y="847103"/>
            <a:ext cx="301686" cy="369332"/>
          </a:xfrm>
          <a:prstGeom prst="rect">
            <a:avLst/>
          </a:prstGeom>
          <a:noFill/>
        </p:spPr>
        <p:txBody>
          <a:bodyPr wrap="none" rtlCol="0">
            <a:spAutoFit/>
          </a:bodyPr>
          <a:lstStyle/>
          <a:p>
            <a:r>
              <a:rPr lang="en-US" altLang="zh-CN" dirty="0" smtClean="0"/>
              <a:t>4</a:t>
            </a:r>
            <a:endParaRPr lang="zh-CN" altLang="en-US" dirty="0"/>
          </a:p>
        </p:txBody>
      </p:sp>
      <p:sp>
        <p:nvSpPr>
          <p:cNvPr id="27" name="文本框 26">
            <a:hlinkClick r:id="rId4" action="ppaction://hlinksldjump"/>
          </p:cNvPr>
          <p:cNvSpPr txBox="1"/>
          <p:nvPr/>
        </p:nvSpPr>
        <p:spPr>
          <a:xfrm>
            <a:off x="5940152" y="847103"/>
            <a:ext cx="489236" cy="369332"/>
          </a:xfrm>
          <a:prstGeom prst="rect">
            <a:avLst/>
          </a:prstGeom>
          <a:noFill/>
        </p:spPr>
        <p:txBody>
          <a:bodyPr wrap="none" rtlCol="0">
            <a:spAutoFit/>
          </a:bodyPr>
          <a:lstStyle/>
          <a:p>
            <a:r>
              <a:rPr lang="en-US" altLang="zh-CN" dirty="0" smtClean="0"/>
              <a:t>5-6</a:t>
            </a:r>
            <a:endParaRPr lang="zh-CN" altLang="en-US" dirty="0"/>
          </a:p>
        </p:txBody>
      </p:sp>
      <p:sp>
        <p:nvSpPr>
          <p:cNvPr id="28" name="文本框 27">
            <a:hlinkClick r:id="rId5" action="ppaction://hlinksldjump"/>
          </p:cNvPr>
          <p:cNvSpPr txBox="1"/>
          <p:nvPr/>
        </p:nvSpPr>
        <p:spPr>
          <a:xfrm>
            <a:off x="6471785" y="847103"/>
            <a:ext cx="301686" cy="369332"/>
          </a:xfrm>
          <a:prstGeom prst="rect">
            <a:avLst/>
          </a:prstGeom>
          <a:noFill/>
        </p:spPr>
        <p:txBody>
          <a:bodyPr wrap="none" rtlCol="0">
            <a:spAutoFit/>
          </a:bodyPr>
          <a:lstStyle/>
          <a:p>
            <a:r>
              <a:rPr lang="en-US" altLang="zh-CN" dirty="0" smtClean="0"/>
              <a:t>7</a:t>
            </a:r>
            <a:endParaRPr lang="zh-CN" altLang="en-US" dirty="0"/>
          </a:p>
        </p:txBody>
      </p:sp>
      <p:sp>
        <p:nvSpPr>
          <p:cNvPr id="29" name="文本框 28">
            <a:hlinkClick r:id="rId6" action="ppaction://hlinksldjump"/>
          </p:cNvPr>
          <p:cNvSpPr txBox="1"/>
          <p:nvPr/>
        </p:nvSpPr>
        <p:spPr>
          <a:xfrm>
            <a:off x="6826067" y="847103"/>
            <a:ext cx="489236" cy="369332"/>
          </a:xfrm>
          <a:prstGeom prst="rect">
            <a:avLst/>
          </a:prstGeom>
          <a:noFill/>
        </p:spPr>
        <p:txBody>
          <a:bodyPr wrap="none" rtlCol="0">
            <a:spAutoFit/>
          </a:bodyPr>
          <a:lstStyle/>
          <a:p>
            <a:r>
              <a:rPr lang="en-US" altLang="zh-CN" dirty="0" smtClean="0"/>
              <a:t>8-9</a:t>
            </a:r>
            <a:endParaRPr lang="zh-CN" altLang="en-US" dirty="0"/>
          </a:p>
        </p:txBody>
      </p:sp>
      <p:sp>
        <p:nvSpPr>
          <p:cNvPr id="30" name="文本框 29">
            <a:hlinkClick r:id="rId7" action="ppaction://hlinksldjump"/>
          </p:cNvPr>
          <p:cNvSpPr txBox="1"/>
          <p:nvPr/>
        </p:nvSpPr>
        <p:spPr>
          <a:xfrm>
            <a:off x="7385253" y="847103"/>
            <a:ext cx="418704" cy="369332"/>
          </a:xfrm>
          <a:prstGeom prst="rect">
            <a:avLst/>
          </a:prstGeom>
          <a:noFill/>
        </p:spPr>
        <p:txBody>
          <a:bodyPr wrap="none" rtlCol="0">
            <a:spAutoFit/>
          </a:bodyPr>
          <a:lstStyle/>
          <a:p>
            <a:r>
              <a:rPr lang="en-US" altLang="zh-CN" dirty="0" smtClean="0"/>
              <a:t>10</a:t>
            </a:r>
            <a:endParaRPr lang="zh-CN" altLang="en-US" dirty="0"/>
          </a:p>
        </p:txBody>
      </p:sp>
      <p:sp>
        <p:nvSpPr>
          <p:cNvPr id="31" name="文本框 30">
            <a:hlinkClick r:id="rId8" action="ppaction://hlinksldjump"/>
          </p:cNvPr>
          <p:cNvSpPr txBox="1"/>
          <p:nvPr/>
        </p:nvSpPr>
        <p:spPr>
          <a:xfrm>
            <a:off x="7876930" y="847802"/>
            <a:ext cx="418704" cy="369332"/>
          </a:xfrm>
          <a:prstGeom prst="rect">
            <a:avLst/>
          </a:prstGeom>
          <a:solidFill>
            <a:srgbClr val="C04B05"/>
          </a:solidFill>
        </p:spPr>
        <p:txBody>
          <a:bodyPr wrap="none" rtlCol="0">
            <a:spAutoFit/>
          </a:bodyPr>
          <a:lstStyle>
            <a:defPPr>
              <a:defRPr lang="zh-CN"/>
            </a:defPPr>
            <a:lvl1pPr>
              <a:defRPr>
                <a:solidFill>
                  <a:schemeClr val="bg1"/>
                </a:solidFill>
              </a:defRPr>
            </a:lvl1pPr>
          </a:lstStyle>
          <a:p>
            <a:r>
              <a:rPr lang="en-US" altLang="zh-CN" dirty="0"/>
              <a:t>11</a:t>
            </a:r>
            <a:endParaRPr lang="zh-CN" altLang="en-US" dirty="0"/>
          </a:p>
        </p:txBody>
      </p:sp>
      <p:sp>
        <p:nvSpPr>
          <p:cNvPr id="2" name="矩形 1"/>
          <p:cNvSpPr>
            <a:spLocks noChangeAspect="1"/>
          </p:cNvSpPr>
          <p:nvPr/>
        </p:nvSpPr>
        <p:spPr>
          <a:xfrm>
            <a:off x="508000" y="2114868"/>
            <a:ext cx="8128000" cy="288226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11.</a:t>
            </a:r>
            <a:r>
              <a:rPr lang="zh-CN" altLang="zh-CN" sz="2200" dirty="0">
                <a:solidFill>
                  <a:srgbClr val="000000"/>
                </a:solidFill>
                <a:latin typeface="Times New Roman" panose="02020603050405020304" pitchFamily="18" charset="0"/>
                <a:cs typeface="Times New Roman" panose="02020603050405020304" pitchFamily="18" charset="0"/>
              </a:rPr>
              <a:t>阅读材料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完成下题。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位于欧洲腹地的瑞士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虽然只有</a:t>
            </a:r>
            <a:r>
              <a:rPr lang="en-US" altLang="zh-CN" sz="2200" dirty="0">
                <a:solidFill>
                  <a:srgbClr val="000000"/>
                </a:solidFill>
                <a:latin typeface="Times New Roman" panose="02020603050405020304" pitchFamily="18" charset="0"/>
                <a:cs typeface="Times New Roman" panose="02020603050405020304" pitchFamily="18" charset="0"/>
              </a:rPr>
              <a:t>4.1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万平方千米的面积、</a:t>
            </a:r>
            <a:r>
              <a:rPr lang="en-US" altLang="zh-CN" sz="2200" dirty="0">
                <a:solidFill>
                  <a:srgbClr val="000000"/>
                </a:solidFill>
                <a:latin typeface="Times New Roman" panose="02020603050405020304" pitchFamily="18" charset="0"/>
                <a:cs typeface="Times New Roman" panose="02020603050405020304" pitchFamily="18" charset="0"/>
              </a:rPr>
              <a:t>760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万人口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资源匮乏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但瑞士旅游业十分发达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早已成为与机械、化工并列的三大支柱产业之一。瑞士旅游业已有</a:t>
            </a:r>
            <a:r>
              <a:rPr lang="en-US" altLang="zh-CN" sz="2200" dirty="0">
                <a:solidFill>
                  <a:srgbClr val="000000"/>
                </a:solidFill>
                <a:latin typeface="Times New Roman" panose="02020603050405020304" pitchFamily="18" charset="0"/>
                <a:cs typeface="Times New Roman" panose="02020603050405020304" pitchFamily="18" charset="0"/>
              </a:rPr>
              <a:t>200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多年的历史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多年来瑞士每年的游客均达</a:t>
            </a:r>
            <a:r>
              <a:rPr lang="en-US" altLang="zh-CN" sz="2200" dirty="0">
                <a:solidFill>
                  <a:srgbClr val="000000"/>
                </a:solidFill>
                <a:latin typeface="Times New Roman" panose="02020603050405020304" pitchFamily="18" charset="0"/>
                <a:cs typeface="Times New Roman" panose="02020603050405020304" pitchFamily="18" charset="0"/>
              </a:rPr>
              <a:t>6</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500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万人次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其中外国游客逾</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300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万人次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年均旅游收入近</a:t>
            </a:r>
            <a:r>
              <a:rPr lang="en-US" altLang="zh-CN" sz="2200" dirty="0">
                <a:solidFill>
                  <a:srgbClr val="000000"/>
                </a:solidFill>
                <a:latin typeface="Times New Roman" panose="02020603050405020304" pitchFamily="18" charset="0"/>
                <a:cs typeface="Times New Roman" panose="02020603050405020304" pitchFamily="18" charset="0"/>
              </a:rPr>
              <a:t>130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亿瑞士法郎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位居世界旅游大国前十位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旅游竞争力一直保持世界领先地位。</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890274465"/>
      </p:ext>
    </p:extLst>
  </p:cSld>
  <p:clrMapOvr>
    <a:masterClrMapping/>
  </p:clrMapOvr>
  <p:transition spd="slow">
    <p:blinds/>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5" name="文本框 24">
            <a:hlinkClick r:id="rId2" action="ppaction://hlinksldjump"/>
          </p:cNvPr>
          <p:cNvSpPr txBox="1"/>
          <p:nvPr/>
        </p:nvSpPr>
        <p:spPr>
          <a:xfrm>
            <a:off x="5007272" y="847103"/>
            <a:ext cx="489236" cy="369332"/>
          </a:xfrm>
          <a:prstGeom prst="rect">
            <a:avLst/>
          </a:prstGeom>
          <a:noFill/>
        </p:spPr>
        <p:txBody>
          <a:bodyPr wrap="none" rtlCol="0">
            <a:spAutoFit/>
          </a:bodyPr>
          <a:lstStyle>
            <a:defPPr>
              <a:defRPr lang="zh-CN"/>
            </a:defPPr>
          </a:lstStyle>
          <a:p>
            <a:r>
              <a:rPr lang="en-US" altLang="zh-CN" dirty="0"/>
              <a:t>1-3</a:t>
            </a:r>
            <a:endParaRPr lang="zh-CN" altLang="en-US" dirty="0"/>
          </a:p>
        </p:txBody>
      </p:sp>
      <p:sp>
        <p:nvSpPr>
          <p:cNvPr id="26" name="文本框 25">
            <a:hlinkClick r:id="rId3" action="ppaction://hlinksldjump"/>
          </p:cNvPr>
          <p:cNvSpPr txBox="1"/>
          <p:nvPr/>
        </p:nvSpPr>
        <p:spPr>
          <a:xfrm>
            <a:off x="5580112" y="847103"/>
            <a:ext cx="301686" cy="369332"/>
          </a:xfrm>
          <a:prstGeom prst="rect">
            <a:avLst/>
          </a:prstGeom>
          <a:noFill/>
        </p:spPr>
        <p:txBody>
          <a:bodyPr wrap="none" rtlCol="0">
            <a:spAutoFit/>
          </a:bodyPr>
          <a:lstStyle/>
          <a:p>
            <a:r>
              <a:rPr lang="en-US" altLang="zh-CN" dirty="0" smtClean="0"/>
              <a:t>4</a:t>
            </a:r>
            <a:endParaRPr lang="zh-CN" altLang="en-US" dirty="0"/>
          </a:p>
        </p:txBody>
      </p:sp>
      <p:sp>
        <p:nvSpPr>
          <p:cNvPr id="27" name="文本框 26">
            <a:hlinkClick r:id="rId4" action="ppaction://hlinksldjump"/>
          </p:cNvPr>
          <p:cNvSpPr txBox="1"/>
          <p:nvPr/>
        </p:nvSpPr>
        <p:spPr>
          <a:xfrm>
            <a:off x="5940152" y="847103"/>
            <a:ext cx="489236" cy="369332"/>
          </a:xfrm>
          <a:prstGeom prst="rect">
            <a:avLst/>
          </a:prstGeom>
          <a:noFill/>
        </p:spPr>
        <p:txBody>
          <a:bodyPr wrap="none" rtlCol="0">
            <a:spAutoFit/>
          </a:bodyPr>
          <a:lstStyle/>
          <a:p>
            <a:r>
              <a:rPr lang="en-US" altLang="zh-CN" dirty="0" smtClean="0"/>
              <a:t>5-6</a:t>
            </a:r>
            <a:endParaRPr lang="zh-CN" altLang="en-US" dirty="0"/>
          </a:p>
        </p:txBody>
      </p:sp>
      <p:sp>
        <p:nvSpPr>
          <p:cNvPr id="28" name="文本框 27">
            <a:hlinkClick r:id="rId5" action="ppaction://hlinksldjump"/>
          </p:cNvPr>
          <p:cNvSpPr txBox="1"/>
          <p:nvPr/>
        </p:nvSpPr>
        <p:spPr>
          <a:xfrm>
            <a:off x="6471785" y="847103"/>
            <a:ext cx="301686" cy="369332"/>
          </a:xfrm>
          <a:prstGeom prst="rect">
            <a:avLst/>
          </a:prstGeom>
          <a:noFill/>
        </p:spPr>
        <p:txBody>
          <a:bodyPr wrap="none" rtlCol="0">
            <a:spAutoFit/>
          </a:bodyPr>
          <a:lstStyle/>
          <a:p>
            <a:r>
              <a:rPr lang="en-US" altLang="zh-CN" dirty="0" smtClean="0"/>
              <a:t>7</a:t>
            </a:r>
            <a:endParaRPr lang="zh-CN" altLang="en-US" dirty="0"/>
          </a:p>
        </p:txBody>
      </p:sp>
      <p:sp>
        <p:nvSpPr>
          <p:cNvPr id="29" name="文本框 28">
            <a:hlinkClick r:id="rId6" action="ppaction://hlinksldjump"/>
          </p:cNvPr>
          <p:cNvSpPr txBox="1"/>
          <p:nvPr/>
        </p:nvSpPr>
        <p:spPr>
          <a:xfrm>
            <a:off x="6826067" y="847103"/>
            <a:ext cx="489236" cy="369332"/>
          </a:xfrm>
          <a:prstGeom prst="rect">
            <a:avLst/>
          </a:prstGeom>
          <a:noFill/>
        </p:spPr>
        <p:txBody>
          <a:bodyPr wrap="none" rtlCol="0">
            <a:spAutoFit/>
          </a:bodyPr>
          <a:lstStyle/>
          <a:p>
            <a:r>
              <a:rPr lang="en-US" altLang="zh-CN" dirty="0" smtClean="0"/>
              <a:t>8-9</a:t>
            </a:r>
            <a:endParaRPr lang="zh-CN" altLang="en-US" dirty="0"/>
          </a:p>
        </p:txBody>
      </p:sp>
      <p:sp>
        <p:nvSpPr>
          <p:cNvPr id="30" name="文本框 29">
            <a:hlinkClick r:id="rId7" action="ppaction://hlinksldjump"/>
          </p:cNvPr>
          <p:cNvSpPr txBox="1"/>
          <p:nvPr/>
        </p:nvSpPr>
        <p:spPr>
          <a:xfrm>
            <a:off x="7385253" y="847103"/>
            <a:ext cx="418704" cy="369332"/>
          </a:xfrm>
          <a:prstGeom prst="rect">
            <a:avLst/>
          </a:prstGeom>
          <a:noFill/>
        </p:spPr>
        <p:txBody>
          <a:bodyPr wrap="none" rtlCol="0">
            <a:spAutoFit/>
          </a:bodyPr>
          <a:lstStyle/>
          <a:p>
            <a:r>
              <a:rPr lang="en-US" altLang="zh-CN" dirty="0" smtClean="0"/>
              <a:t>10</a:t>
            </a:r>
            <a:endParaRPr lang="zh-CN" altLang="en-US" dirty="0"/>
          </a:p>
        </p:txBody>
      </p:sp>
      <p:sp>
        <p:nvSpPr>
          <p:cNvPr id="31" name="文本框 30">
            <a:hlinkClick r:id="rId8" action="ppaction://hlinksldjump"/>
          </p:cNvPr>
          <p:cNvSpPr txBox="1"/>
          <p:nvPr/>
        </p:nvSpPr>
        <p:spPr>
          <a:xfrm>
            <a:off x="7876930" y="847802"/>
            <a:ext cx="418704" cy="369332"/>
          </a:xfrm>
          <a:prstGeom prst="rect">
            <a:avLst/>
          </a:prstGeom>
          <a:solidFill>
            <a:srgbClr val="C04B05"/>
          </a:solidFill>
        </p:spPr>
        <p:txBody>
          <a:bodyPr wrap="none" rtlCol="0">
            <a:spAutoFit/>
          </a:bodyPr>
          <a:lstStyle>
            <a:defPPr>
              <a:defRPr lang="zh-CN"/>
            </a:defPPr>
            <a:lvl1pPr>
              <a:defRPr>
                <a:solidFill>
                  <a:schemeClr val="bg1"/>
                </a:solidFill>
              </a:defRPr>
            </a:lvl1pPr>
          </a:lstStyle>
          <a:p>
            <a:r>
              <a:rPr lang="en-US" altLang="zh-CN" dirty="0"/>
              <a:t>11</a:t>
            </a:r>
            <a:endParaRPr lang="zh-CN" altLang="en-US" dirty="0"/>
          </a:p>
        </p:txBody>
      </p:sp>
      <p:sp>
        <p:nvSpPr>
          <p:cNvPr id="3" name="矩形 2"/>
          <p:cNvSpPr>
            <a:spLocks noChangeAspect="1"/>
          </p:cNvSpPr>
          <p:nvPr/>
        </p:nvSpPr>
        <p:spPr>
          <a:xfrm>
            <a:off x="508000" y="1196752"/>
            <a:ext cx="2872902"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瑞士旅游图</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1" name="K23.eps" descr="id:2147494231;FounderCES"/>
          <p:cNvPicPr/>
          <p:nvPr/>
        </p:nvPicPr>
        <p:blipFill>
          <a:blip r:embed="rId9"/>
          <a:stretch>
            <a:fillRect/>
          </a:stretch>
        </p:blipFill>
        <p:spPr>
          <a:xfrm>
            <a:off x="1657271" y="1695350"/>
            <a:ext cx="6125621" cy="4017764"/>
          </a:xfrm>
          <a:prstGeom prst="rect">
            <a:avLst/>
          </a:prstGeom>
        </p:spPr>
      </p:pic>
      <p:sp>
        <p:nvSpPr>
          <p:cNvPr id="4" name="矩形 3"/>
          <p:cNvSpPr>
            <a:spLocks noChangeAspect="1"/>
          </p:cNvSpPr>
          <p:nvPr/>
        </p:nvSpPr>
        <p:spPr>
          <a:xfrm>
            <a:off x="508000" y="5712474"/>
            <a:ext cx="8128000" cy="85093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简述瑞士旅游业发达的原因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并分析我国游客到瑞士旅游的不利因素。</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736971476"/>
      </p:ext>
    </p:extLst>
  </p:cSld>
  <p:clrMapOvr>
    <a:masterClrMapping/>
  </p:clrMapOvr>
  <p:transition spd="slow">
    <p:strips dir="rd"/>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5" name="文本框 24">
            <a:hlinkClick r:id="rId2" action="ppaction://hlinksldjump"/>
          </p:cNvPr>
          <p:cNvSpPr txBox="1"/>
          <p:nvPr/>
        </p:nvSpPr>
        <p:spPr>
          <a:xfrm>
            <a:off x="5007272" y="847103"/>
            <a:ext cx="489236" cy="369332"/>
          </a:xfrm>
          <a:prstGeom prst="rect">
            <a:avLst/>
          </a:prstGeom>
          <a:noFill/>
        </p:spPr>
        <p:txBody>
          <a:bodyPr wrap="none" rtlCol="0">
            <a:spAutoFit/>
          </a:bodyPr>
          <a:lstStyle>
            <a:defPPr>
              <a:defRPr lang="zh-CN"/>
            </a:defPPr>
          </a:lstStyle>
          <a:p>
            <a:r>
              <a:rPr lang="en-US" altLang="zh-CN" dirty="0"/>
              <a:t>1-3</a:t>
            </a:r>
            <a:endParaRPr lang="zh-CN" altLang="en-US" dirty="0"/>
          </a:p>
        </p:txBody>
      </p:sp>
      <p:sp>
        <p:nvSpPr>
          <p:cNvPr id="26" name="文本框 25">
            <a:hlinkClick r:id="rId3" action="ppaction://hlinksldjump"/>
          </p:cNvPr>
          <p:cNvSpPr txBox="1"/>
          <p:nvPr/>
        </p:nvSpPr>
        <p:spPr>
          <a:xfrm>
            <a:off x="5580112" y="847103"/>
            <a:ext cx="301686" cy="369332"/>
          </a:xfrm>
          <a:prstGeom prst="rect">
            <a:avLst/>
          </a:prstGeom>
          <a:noFill/>
        </p:spPr>
        <p:txBody>
          <a:bodyPr wrap="none" rtlCol="0">
            <a:spAutoFit/>
          </a:bodyPr>
          <a:lstStyle/>
          <a:p>
            <a:r>
              <a:rPr lang="en-US" altLang="zh-CN" dirty="0" smtClean="0"/>
              <a:t>4</a:t>
            </a:r>
            <a:endParaRPr lang="zh-CN" altLang="en-US" dirty="0"/>
          </a:p>
        </p:txBody>
      </p:sp>
      <p:sp>
        <p:nvSpPr>
          <p:cNvPr id="27" name="文本框 26">
            <a:hlinkClick r:id="rId4" action="ppaction://hlinksldjump"/>
          </p:cNvPr>
          <p:cNvSpPr txBox="1"/>
          <p:nvPr/>
        </p:nvSpPr>
        <p:spPr>
          <a:xfrm>
            <a:off x="5940152" y="847103"/>
            <a:ext cx="489236" cy="369332"/>
          </a:xfrm>
          <a:prstGeom prst="rect">
            <a:avLst/>
          </a:prstGeom>
          <a:noFill/>
        </p:spPr>
        <p:txBody>
          <a:bodyPr wrap="none" rtlCol="0">
            <a:spAutoFit/>
          </a:bodyPr>
          <a:lstStyle/>
          <a:p>
            <a:r>
              <a:rPr lang="en-US" altLang="zh-CN" dirty="0" smtClean="0"/>
              <a:t>5-6</a:t>
            </a:r>
            <a:endParaRPr lang="zh-CN" altLang="en-US" dirty="0"/>
          </a:p>
        </p:txBody>
      </p:sp>
      <p:sp>
        <p:nvSpPr>
          <p:cNvPr id="28" name="文本框 27">
            <a:hlinkClick r:id="rId5" action="ppaction://hlinksldjump"/>
          </p:cNvPr>
          <p:cNvSpPr txBox="1"/>
          <p:nvPr/>
        </p:nvSpPr>
        <p:spPr>
          <a:xfrm>
            <a:off x="6471785" y="847103"/>
            <a:ext cx="301686" cy="369332"/>
          </a:xfrm>
          <a:prstGeom prst="rect">
            <a:avLst/>
          </a:prstGeom>
          <a:noFill/>
        </p:spPr>
        <p:txBody>
          <a:bodyPr wrap="none" rtlCol="0">
            <a:spAutoFit/>
          </a:bodyPr>
          <a:lstStyle/>
          <a:p>
            <a:r>
              <a:rPr lang="en-US" altLang="zh-CN" dirty="0" smtClean="0"/>
              <a:t>7</a:t>
            </a:r>
            <a:endParaRPr lang="zh-CN" altLang="en-US" dirty="0"/>
          </a:p>
        </p:txBody>
      </p:sp>
      <p:sp>
        <p:nvSpPr>
          <p:cNvPr id="29" name="文本框 28">
            <a:hlinkClick r:id="rId6" action="ppaction://hlinksldjump"/>
          </p:cNvPr>
          <p:cNvSpPr txBox="1"/>
          <p:nvPr/>
        </p:nvSpPr>
        <p:spPr>
          <a:xfrm>
            <a:off x="6826067" y="847103"/>
            <a:ext cx="489236" cy="369332"/>
          </a:xfrm>
          <a:prstGeom prst="rect">
            <a:avLst/>
          </a:prstGeom>
          <a:noFill/>
        </p:spPr>
        <p:txBody>
          <a:bodyPr wrap="none" rtlCol="0">
            <a:spAutoFit/>
          </a:bodyPr>
          <a:lstStyle/>
          <a:p>
            <a:r>
              <a:rPr lang="en-US" altLang="zh-CN" dirty="0" smtClean="0"/>
              <a:t>8-9</a:t>
            </a:r>
            <a:endParaRPr lang="zh-CN" altLang="en-US" dirty="0"/>
          </a:p>
        </p:txBody>
      </p:sp>
      <p:sp>
        <p:nvSpPr>
          <p:cNvPr id="30" name="文本框 29">
            <a:hlinkClick r:id="rId7" action="ppaction://hlinksldjump"/>
          </p:cNvPr>
          <p:cNvSpPr txBox="1"/>
          <p:nvPr/>
        </p:nvSpPr>
        <p:spPr>
          <a:xfrm>
            <a:off x="7385253" y="847103"/>
            <a:ext cx="418704" cy="369332"/>
          </a:xfrm>
          <a:prstGeom prst="rect">
            <a:avLst/>
          </a:prstGeom>
          <a:noFill/>
        </p:spPr>
        <p:txBody>
          <a:bodyPr wrap="none" rtlCol="0">
            <a:spAutoFit/>
          </a:bodyPr>
          <a:lstStyle/>
          <a:p>
            <a:r>
              <a:rPr lang="en-US" altLang="zh-CN" dirty="0" smtClean="0"/>
              <a:t>10</a:t>
            </a:r>
            <a:endParaRPr lang="zh-CN" altLang="en-US" dirty="0"/>
          </a:p>
        </p:txBody>
      </p:sp>
      <p:sp>
        <p:nvSpPr>
          <p:cNvPr id="31" name="文本框 30">
            <a:hlinkClick r:id="rId8" action="ppaction://hlinksldjump"/>
          </p:cNvPr>
          <p:cNvSpPr txBox="1"/>
          <p:nvPr/>
        </p:nvSpPr>
        <p:spPr>
          <a:xfrm>
            <a:off x="7876930" y="847802"/>
            <a:ext cx="418704" cy="369332"/>
          </a:xfrm>
          <a:prstGeom prst="rect">
            <a:avLst/>
          </a:prstGeom>
          <a:solidFill>
            <a:srgbClr val="C04B05"/>
          </a:solidFill>
        </p:spPr>
        <p:txBody>
          <a:bodyPr wrap="none" rtlCol="0">
            <a:spAutoFit/>
          </a:bodyPr>
          <a:lstStyle>
            <a:defPPr>
              <a:defRPr lang="zh-CN"/>
            </a:defPPr>
            <a:lvl1pPr>
              <a:defRPr>
                <a:solidFill>
                  <a:schemeClr val="bg1"/>
                </a:solidFill>
              </a:defRPr>
            </a:lvl1pPr>
          </a:lstStyle>
          <a:p>
            <a:r>
              <a:rPr lang="en-US" altLang="zh-CN" dirty="0"/>
              <a:t>11</a:t>
            </a:r>
            <a:endParaRPr lang="zh-CN" altLang="en-US" dirty="0"/>
          </a:p>
        </p:txBody>
      </p:sp>
      <p:sp>
        <p:nvSpPr>
          <p:cNvPr id="2" name="矩形 1"/>
          <p:cNvSpPr>
            <a:spLocks noChangeAspect="1"/>
          </p:cNvSpPr>
          <p:nvPr/>
        </p:nvSpPr>
        <p:spPr>
          <a:xfrm>
            <a:off x="508000" y="2513599"/>
            <a:ext cx="8128000" cy="208480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原因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瑞士旅游资源丰富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类型多样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集群状况好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游览价值高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距其他欧洲发达国家近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交通通达度高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发展旅游业的历史悠久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有丰富的经验和较好的旅游设施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环境承载量大。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不利因素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由于距离较远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花费时间较多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由于时差、地域和文化的差异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导致出游仅仅是走马观花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无法深入。</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184745453"/>
      </p:ext>
    </p:extLst>
  </p:cSld>
  <p:clrMapOvr>
    <a:masterClrMapping/>
  </p:clrMapOvr>
  <p:transition spd="slow">
    <p:strips dir="rd"/>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1009531"/>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016185" y="1009531"/>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564826" y="100953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三</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5" action="ppaction://hlinksldjump"/>
          </p:cNvPr>
          <p:cNvSpPr/>
          <p:nvPr/>
        </p:nvSpPr>
        <p:spPr>
          <a:xfrm>
            <a:off x="2113467" y="100953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四</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807370"/>
            <a:ext cx="8128000" cy="374871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美学价值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自然风景名胜区对旅游者产生吸引力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最根本的原因是它们具有</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美学</a:t>
            </a:r>
            <a:r>
              <a:rPr lang="zh-CN" altLang="zh-CN" sz="2200" dirty="0">
                <a:solidFill>
                  <a:srgbClr val="000000"/>
                </a:solidFill>
                <a:latin typeface="Times New Roman" panose="02020603050405020304" pitchFamily="18" charset="0"/>
                <a:cs typeface="Times New Roman" panose="02020603050405020304" pitchFamily="18" charset="0"/>
              </a:rPr>
              <a:t>价值。</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科学价值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众多风景名胜区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在地学上往往都具有某种</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典型性</a:t>
            </a:r>
            <a:r>
              <a:rPr lang="zh-CN" altLang="zh-CN" sz="2200" dirty="0">
                <a:solidFill>
                  <a:srgbClr val="000000"/>
                </a:solidFill>
                <a:latin typeface="Times New Roman" panose="02020603050405020304" pitchFamily="18" charset="0"/>
                <a:cs typeface="Times New Roman" panose="02020603050405020304" pitchFamily="18" charset="0"/>
              </a:rPr>
              <a:t>。风景名山对研究高山气候、山地垂直自然带、云雾的成因等具有重要的价值。</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历史文化价值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人类历史上遗留下来的文物古迹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对于研究历史上的社会、经济、文化艺术、工程建筑等都具有重要</a:t>
            </a:r>
            <a:r>
              <a:rPr lang="zh-CN" altLang="zh-CN" sz="2200" dirty="0" smtClean="0">
                <a:solidFill>
                  <a:srgbClr val="000000"/>
                </a:solidFill>
                <a:latin typeface="Times New Roman" panose="02020603050405020304" pitchFamily="18" charset="0"/>
                <a:cs typeface="Times New Roman" panose="02020603050405020304" pitchFamily="18" charset="0"/>
              </a:rPr>
              <a:t>的</a:t>
            </a:r>
            <a:r>
              <a:rPr lang="en-US" altLang="zh-CN" sz="2200" dirty="0" smtClean="0">
                <a:solidFill>
                  <a:srgbClr val="000000"/>
                </a:solidFill>
                <a:latin typeface="Times New Roman" panose="02020603050405020304" pitchFamily="18" charset="0"/>
                <a:cs typeface="Times New Roman" panose="02020603050405020304" pitchFamily="18" charset="0"/>
              </a:rPr>
              <a:t>                       </a:t>
            </a:r>
            <a:r>
              <a:rPr lang="zh-CN" altLang="zh-CN" sz="2200" u="sng" dirty="0" smtClean="0">
                <a:solidFill>
                  <a:srgbClr val="FF0000"/>
                </a:solidFill>
                <a:uFill>
                  <a:solidFill>
                    <a:srgbClr val="000000"/>
                  </a:solidFill>
                </a:uFill>
                <a:latin typeface="Times New Roman" panose="02020603050405020304" pitchFamily="18" charset="0"/>
                <a:cs typeface="Times New Roman" panose="02020603050405020304" pitchFamily="18" charset="0"/>
              </a:rPr>
              <a:t>历史</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文化</a:t>
            </a:r>
            <a:r>
              <a:rPr lang="zh-CN" altLang="zh-CN" sz="2200" dirty="0">
                <a:solidFill>
                  <a:srgbClr val="000000"/>
                </a:solidFill>
                <a:latin typeface="Times New Roman" panose="02020603050405020304" pitchFamily="18" charset="0"/>
                <a:cs typeface="Times New Roman" panose="02020603050405020304" pitchFamily="18" charset="0"/>
              </a:rPr>
              <a:t>价值。</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经济价值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旅游资源的开发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能产生巨大的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经济效益</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p:nvPr/>
        </p:nvSpPr>
        <p:spPr>
          <a:xfrm>
            <a:off x="2267744" y="2256819"/>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7511311" y="2668085"/>
            <a:ext cx="805105"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583906" y="4674787"/>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6084168" y="5084455"/>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75216163"/>
      </p:ext>
    </p:extLst>
  </p:cSld>
  <p:clrMapOvr>
    <a:masterClrMapping/>
  </p:clrMapOvr>
  <p:transition spd="slow">
    <p:strips dir="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1"/>
                                        </p:tgtEl>
                                      </p:cBhvr>
                                    </p:animEffect>
                                    <p:set>
                                      <p:cBhvr>
                                        <p:cTn id="22"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1009531"/>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016185" y="1009531"/>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564826" y="100953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三</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5" action="ppaction://hlinksldjump"/>
          </p:cNvPr>
          <p:cNvSpPr/>
          <p:nvPr/>
        </p:nvSpPr>
        <p:spPr>
          <a:xfrm>
            <a:off x="2113467" y="100953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四</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689137"/>
            <a:ext cx="8128000" cy="411612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旅游资源开发的规模和结构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旅游资源的开发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既包括对单项旅游资源的开发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也需要考虑旅游资源的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组合状况</a:t>
            </a:r>
            <a:r>
              <a:rPr lang="zh-CN" altLang="zh-CN" sz="2200" dirty="0">
                <a:solidFill>
                  <a:srgbClr val="000000"/>
                </a:solidFill>
                <a:latin typeface="Times New Roman" panose="02020603050405020304" pitchFamily="18" charset="0"/>
                <a:cs typeface="Times New Roman" panose="02020603050405020304" pitchFamily="18" charset="0"/>
              </a:rPr>
              <a:t>。此外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还要考虑景观的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地域组合状况</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思考讨论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在资源价值相同的情况下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孤立的景点与景观群中的景点比较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哪一种旅游价值大</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孤立的旅游景观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即使有特色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开发价值也并不一定高。只有在一定地域内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多种类型旅游景观协调布局和组合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形成一定规模的旅游资源结构模式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才能形成一定的开发规模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获得较高的开发效益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故旅游资源的结构和规模应是其评价不可缺少的内容之一。</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p:nvPr/>
        </p:nvSpPr>
        <p:spPr>
          <a:xfrm>
            <a:off x="1736034" y="2555382"/>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5706464" y="2555382"/>
            <a:ext cx="167384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493909705"/>
      </p:ext>
    </p:extLst>
  </p:cSld>
  <p:clrMapOvr>
    <a:masterClrMapping/>
  </p:clrMapOvr>
  <p:transition spd="slow">
    <p:strips dir="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2">
                                            <p:txEl>
                                              <p:pRg st="4" end="4"/>
                                            </p:txEl>
                                          </p:spTgt>
                                        </p:tgtEl>
                                        <p:attrNameLst>
                                          <p:attrName>style.visibility</p:attrName>
                                        </p:attrNameLst>
                                      </p:cBhvr>
                                      <p:to>
                                        <p:strVal val="visible"/>
                                      </p:to>
                                    </p:set>
                                    <p:animEffect transition="in" filter="wipe(down)">
                                      <p:cBhvr>
                                        <p:cTn id="17"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1009531"/>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016185" y="1009531"/>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564826" y="100953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三</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2113467" y="100953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四</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716732"/>
            <a:ext cx="8128000" cy="1678536"/>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二、地理位置与交通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旅游资源所在地的地理位置及交通条件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直接影响其</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开发价值</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优越的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位置</a:t>
            </a:r>
            <a:r>
              <a:rPr lang="zh-CN" altLang="zh-CN" sz="2200" dirty="0">
                <a:solidFill>
                  <a:srgbClr val="000000"/>
                </a:solidFill>
                <a:latin typeface="Times New Roman" panose="02020603050405020304" pitchFamily="18" charset="0"/>
                <a:cs typeface="Times New Roman" panose="02020603050405020304" pitchFamily="18" charset="0"/>
              </a:rPr>
              <a:t>和方便的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交通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能够提高旅游区的可进入性。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旅游景区的交通条件一旦得以改善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游客量一般都会</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增加</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矩形 6"/>
          <p:cNvSpPr/>
          <p:nvPr/>
        </p:nvSpPr>
        <p:spPr>
          <a:xfrm>
            <a:off x="7308304" y="3172281"/>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907704" y="3579502"/>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582356" y="3579502"/>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7305925" y="3978908"/>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938876198"/>
      </p:ext>
    </p:extLst>
  </p:cSld>
  <p:clrMapOvr>
    <a:masterClrMapping/>
  </p:clrMapOvr>
  <p:transition spd="slow">
    <p:randomBa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1"/>
                                        </p:tgtEl>
                                      </p:cBhvr>
                                    </p:animEffect>
                                    <p:set>
                                      <p:cBhvr>
                                        <p:cTn id="22"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P spid="10" grpId="0" animBg="1"/>
      <p:bldP spid="11" grpId="0" animBg="1"/>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1009531"/>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016185" y="1009531"/>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564826" y="100953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三</a:t>
            </a:r>
          </a:p>
        </p:txBody>
      </p:sp>
      <p:sp>
        <p:nvSpPr>
          <p:cNvPr id="7" name="矩形 6">
            <a:hlinkClick r:id="rId5" action="ppaction://hlinksldjump"/>
          </p:cNvPr>
          <p:cNvSpPr/>
          <p:nvPr/>
        </p:nvSpPr>
        <p:spPr>
          <a:xfrm>
            <a:off x="2113467" y="100953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四</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95731"/>
            <a:ext cx="8128000" cy="4913589"/>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三、客源市场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旅游地的旅游经济价值大小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有时并不一定与其</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游览价值</a:t>
            </a:r>
            <a:r>
              <a:rPr lang="zh-CN" altLang="zh-CN" sz="2200" dirty="0">
                <a:solidFill>
                  <a:srgbClr val="000000"/>
                </a:solidFill>
                <a:latin typeface="Times New Roman" panose="02020603050405020304" pitchFamily="18" charset="0"/>
                <a:cs typeface="Times New Roman" panose="02020603050405020304" pitchFamily="18" charset="0"/>
              </a:rPr>
              <a:t>成正比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而是在很大程度上取决于</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客源市场</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客源市场评价的主要指标有</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客源地</a:t>
            </a:r>
            <a:r>
              <a:rPr lang="zh-CN"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游客人数</a:t>
            </a:r>
            <a:r>
              <a:rPr lang="zh-CN" altLang="zh-CN" sz="2200" dirty="0">
                <a:solidFill>
                  <a:srgbClr val="000000"/>
                </a:solidFill>
                <a:latin typeface="Times New Roman" panose="02020603050405020304" pitchFamily="18" charset="0"/>
                <a:cs typeface="Times New Roman" panose="02020603050405020304" pitchFamily="18" charset="0"/>
              </a:rPr>
              <a:t>、游客量的季节变化、停留时间、客源地与旅游地的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距离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以及游客的年龄、性别、职业、文化水平等。其中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客源地</a:t>
            </a:r>
            <a:r>
              <a:rPr lang="zh-CN" altLang="zh-CN" sz="2200" dirty="0">
                <a:solidFill>
                  <a:srgbClr val="000000"/>
                </a:solidFill>
                <a:latin typeface="Times New Roman" panose="02020603050405020304" pitchFamily="18" charset="0"/>
                <a:cs typeface="Times New Roman" panose="02020603050405020304" pitchFamily="18" charset="0"/>
              </a:rPr>
              <a:t>、客源地与旅游地的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距离</a:t>
            </a:r>
            <a:r>
              <a:rPr lang="zh-CN" altLang="zh-CN" sz="2200" dirty="0">
                <a:solidFill>
                  <a:srgbClr val="000000"/>
                </a:solidFill>
                <a:latin typeface="Times New Roman" panose="02020603050405020304" pitchFamily="18" charset="0"/>
                <a:cs typeface="Times New Roman" panose="02020603050405020304" pitchFamily="18" charset="0"/>
              </a:rPr>
              <a:t>是两个最基本的指标。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当前国际上客源地多是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经济发达</a:t>
            </a:r>
            <a:r>
              <a:rPr lang="zh-CN" altLang="zh-CN" sz="2200" dirty="0">
                <a:solidFill>
                  <a:srgbClr val="000000"/>
                </a:solidFill>
                <a:latin typeface="Times New Roman" panose="02020603050405020304" pitchFamily="18" charset="0"/>
                <a:cs typeface="Times New Roman" panose="02020603050405020304" pitchFamily="18" charset="0"/>
              </a:rPr>
              <a:t>国家和地区。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旅游地</a:t>
            </a:r>
            <a:r>
              <a:rPr lang="zh-CN" altLang="zh-CN" sz="2200" dirty="0">
                <a:solidFill>
                  <a:srgbClr val="000000"/>
                </a:solidFill>
                <a:latin typeface="Times New Roman" panose="02020603050405020304" pitchFamily="18" charset="0"/>
                <a:cs typeface="Times New Roman" panose="02020603050405020304" pitchFamily="18" charset="0"/>
              </a:rPr>
              <a:t>与</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客源地</a:t>
            </a:r>
            <a:r>
              <a:rPr lang="zh-CN" altLang="zh-CN" sz="2200" dirty="0">
                <a:solidFill>
                  <a:srgbClr val="000000"/>
                </a:solidFill>
                <a:latin typeface="Times New Roman" panose="02020603050405020304" pitchFamily="18" charset="0"/>
                <a:cs typeface="Times New Roman" panose="02020603050405020304" pitchFamily="18" charset="0"/>
              </a:rPr>
              <a:t>之间的距离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是影响客源市场的重要因素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因为旅游地的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吸引半径</a:t>
            </a:r>
            <a:r>
              <a:rPr lang="zh-CN" altLang="zh-CN" sz="2200" dirty="0">
                <a:solidFill>
                  <a:srgbClr val="000000"/>
                </a:solidFill>
                <a:latin typeface="Times New Roman" panose="02020603050405020304" pitchFamily="18" charset="0"/>
                <a:cs typeface="Times New Roman" panose="02020603050405020304" pitchFamily="18" charset="0"/>
              </a:rPr>
              <a:t>是有限的。一般来说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靠近</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经济发达</a:t>
            </a:r>
            <a:r>
              <a:rPr lang="zh-CN" altLang="zh-CN" sz="2200" dirty="0">
                <a:solidFill>
                  <a:srgbClr val="000000"/>
                </a:solidFill>
                <a:latin typeface="Times New Roman" panose="02020603050405020304" pitchFamily="18" charset="0"/>
                <a:cs typeface="Times New Roman" panose="02020603050405020304" pitchFamily="18" charset="0"/>
              </a:rPr>
              <a:t>地区或国家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即主要客源地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的旅游资源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其开发利用的价值要</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优于</a:t>
            </a:r>
            <a:r>
              <a:rPr lang="zh-CN" altLang="zh-CN" sz="2200" dirty="0">
                <a:solidFill>
                  <a:srgbClr val="000000"/>
                </a:solidFill>
                <a:latin typeface="Times New Roman" panose="02020603050405020304" pitchFamily="18" charset="0"/>
                <a:cs typeface="Times New Roman" panose="02020603050405020304" pitchFamily="18" charset="0"/>
              </a:rPr>
              <a:t>远离经济发达区的资源。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0" name="矩形 9"/>
          <p:cNvSpPr/>
          <p:nvPr/>
        </p:nvSpPr>
        <p:spPr>
          <a:xfrm>
            <a:off x="6732240" y="1854626"/>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4018113" y="2256090"/>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4438375" y="2657454"/>
            <a:ext cx="805105"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5549668" y="2657989"/>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5332915" y="3061732"/>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4320782" y="3467178"/>
            <a:ext cx="805105"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7653676" y="3460313"/>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3874097" y="4262792"/>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1081817" y="4674058"/>
            <a:ext cx="805105"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2204579" y="4669882"/>
            <a:ext cx="805105"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1725643" y="5069368"/>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5991378" y="5069368"/>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6446900" y="5482011"/>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847247923"/>
      </p:ext>
    </p:extLst>
  </p:cSld>
  <p:clrMapOvr>
    <a:masterClrMapping/>
  </p:clrMapOvr>
  <p:transition spd="slow">
    <p:wipe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10"/>
                                        </p:tgtEl>
                                      </p:cBhvr>
                                    </p:animEffect>
                                    <p:set>
                                      <p:cBhvr>
                                        <p:cTn id="7" dur="1" fill="hold">
                                          <p:stCondLst>
                                            <p:cond delay="499"/>
                                          </p:stCondLst>
                                        </p:cTn>
                                        <p:tgtEl>
                                          <p:spTgt spid="10"/>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1"/>
                                        </p:tgtEl>
                                      </p:cBhvr>
                                    </p:animEffect>
                                    <p:set>
                                      <p:cBhvr>
                                        <p:cTn id="12" dur="1" fill="hold">
                                          <p:stCondLst>
                                            <p:cond delay="499"/>
                                          </p:stCondLst>
                                        </p:cTn>
                                        <p:tgtEl>
                                          <p:spTgt spid="11"/>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2"/>
                                        </p:tgtEl>
                                      </p:cBhvr>
                                    </p:animEffect>
                                    <p:set>
                                      <p:cBhvr>
                                        <p:cTn id="17" dur="1" fill="hold">
                                          <p:stCondLst>
                                            <p:cond delay="499"/>
                                          </p:stCondLst>
                                        </p:cTn>
                                        <p:tgtEl>
                                          <p:spTgt spid="12"/>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3"/>
                                        </p:tgtEl>
                                      </p:cBhvr>
                                    </p:animEffect>
                                    <p:set>
                                      <p:cBhvr>
                                        <p:cTn id="22" dur="1" fill="hold">
                                          <p:stCondLst>
                                            <p:cond delay="499"/>
                                          </p:stCondLst>
                                        </p:cTn>
                                        <p:tgtEl>
                                          <p:spTgt spid="13"/>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4"/>
                                        </p:tgtEl>
                                      </p:cBhvr>
                                    </p:animEffect>
                                    <p:set>
                                      <p:cBhvr>
                                        <p:cTn id="27" dur="1" fill="hold">
                                          <p:stCondLst>
                                            <p:cond delay="499"/>
                                          </p:stCondLst>
                                        </p:cTn>
                                        <p:tgtEl>
                                          <p:spTgt spid="14"/>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5"/>
                                        </p:tgtEl>
                                      </p:cBhvr>
                                    </p:animEffect>
                                    <p:set>
                                      <p:cBhvr>
                                        <p:cTn id="32" dur="1" fill="hold">
                                          <p:stCondLst>
                                            <p:cond delay="499"/>
                                          </p:stCondLst>
                                        </p:cTn>
                                        <p:tgtEl>
                                          <p:spTgt spid="15"/>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6"/>
                                        </p:tgtEl>
                                      </p:cBhvr>
                                    </p:animEffect>
                                    <p:set>
                                      <p:cBhvr>
                                        <p:cTn id="37" dur="1" fill="hold">
                                          <p:stCondLst>
                                            <p:cond delay="499"/>
                                          </p:stCondLst>
                                        </p:cTn>
                                        <p:tgtEl>
                                          <p:spTgt spid="16"/>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7"/>
                                        </p:tgtEl>
                                      </p:cBhvr>
                                    </p:animEffect>
                                    <p:set>
                                      <p:cBhvr>
                                        <p:cTn id="42" dur="1" fill="hold">
                                          <p:stCondLst>
                                            <p:cond delay="499"/>
                                          </p:stCondLst>
                                        </p:cTn>
                                        <p:tgtEl>
                                          <p:spTgt spid="17"/>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2" presetClass="exit" presetSubtype="4" fill="hold" grpId="0" nodeType="clickEffect">
                                  <p:stCondLst>
                                    <p:cond delay="0"/>
                                  </p:stCondLst>
                                  <p:childTnLst>
                                    <p:animEffect transition="out" filter="wipe(down)">
                                      <p:cBhvr>
                                        <p:cTn id="46" dur="500"/>
                                        <p:tgtEl>
                                          <p:spTgt spid="18"/>
                                        </p:tgtEl>
                                      </p:cBhvr>
                                    </p:animEffect>
                                    <p:set>
                                      <p:cBhvr>
                                        <p:cTn id="47" dur="1" fill="hold">
                                          <p:stCondLst>
                                            <p:cond delay="499"/>
                                          </p:stCondLst>
                                        </p:cTn>
                                        <p:tgtEl>
                                          <p:spTgt spid="18"/>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22" presetClass="exit" presetSubtype="4" fill="hold" grpId="0" nodeType="clickEffect">
                                  <p:stCondLst>
                                    <p:cond delay="0"/>
                                  </p:stCondLst>
                                  <p:childTnLst>
                                    <p:animEffect transition="out" filter="wipe(down)">
                                      <p:cBhvr>
                                        <p:cTn id="51" dur="500"/>
                                        <p:tgtEl>
                                          <p:spTgt spid="19"/>
                                        </p:tgtEl>
                                      </p:cBhvr>
                                    </p:animEffect>
                                    <p:set>
                                      <p:cBhvr>
                                        <p:cTn id="52" dur="1" fill="hold">
                                          <p:stCondLst>
                                            <p:cond delay="499"/>
                                          </p:stCondLst>
                                        </p:cTn>
                                        <p:tgtEl>
                                          <p:spTgt spid="19"/>
                                        </p:tgtEl>
                                        <p:attrNameLst>
                                          <p:attrName>style.visibility</p:attrName>
                                        </p:attrNameLst>
                                      </p:cBhvr>
                                      <p:to>
                                        <p:strVal val="hidden"/>
                                      </p:to>
                                    </p:set>
                                  </p:childTnLst>
                                </p:cTn>
                              </p:par>
                            </p:childTnLst>
                          </p:cTn>
                        </p:par>
                      </p:childTnLst>
                    </p:cTn>
                  </p:par>
                  <p:par>
                    <p:cTn id="53" fill="hold">
                      <p:stCondLst>
                        <p:cond delay="indefinite"/>
                      </p:stCondLst>
                      <p:childTnLst>
                        <p:par>
                          <p:cTn id="54" fill="hold">
                            <p:stCondLst>
                              <p:cond delay="0"/>
                            </p:stCondLst>
                            <p:childTnLst>
                              <p:par>
                                <p:cTn id="55" presetID="22" presetClass="exit" presetSubtype="4" fill="hold" grpId="0" nodeType="clickEffect">
                                  <p:stCondLst>
                                    <p:cond delay="0"/>
                                  </p:stCondLst>
                                  <p:childTnLst>
                                    <p:animEffect transition="out" filter="wipe(down)">
                                      <p:cBhvr>
                                        <p:cTn id="56" dur="500"/>
                                        <p:tgtEl>
                                          <p:spTgt spid="20"/>
                                        </p:tgtEl>
                                      </p:cBhvr>
                                    </p:animEffect>
                                    <p:set>
                                      <p:cBhvr>
                                        <p:cTn id="57" dur="1" fill="hold">
                                          <p:stCondLst>
                                            <p:cond delay="499"/>
                                          </p:stCondLst>
                                        </p:cTn>
                                        <p:tgtEl>
                                          <p:spTgt spid="20"/>
                                        </p:tgtEl>
                                        <p:attrNameLst>
                                          <p:attrName>style.visibility</p:attrName>
                                        </p:attrNameLst>
                                      </p:cBhvr>
                                      <p:to>
                                        <p:strVal val="hidden"/>
                                      </p:to>
                                    </p:set>
                                  </p:childTnLst>
                                </p:cTn>
                              </p:par>
                            </p:childTnLst>
                          </p:cTn>
                        </p:par>
                      </p:childTnLst>
                    </p:cTn>
                  </p:par>
                  <p:par>
                    <p:cTn id="58" fill="hold">
                      <p:stCondLst>
                        <p:cond delay="indefinite"/>
                      </p:stCondLst>
                      <p:childTnLst>
                        <p:par>
                          <p:cTn id="59" fill="hold">
                            <p:stCondLst>
                              <p:cond delay="0"/>
                            </p:stCondLst>
                            <p:childTnLst>
                              <p:par>
                                <p:cTn id="60" presetID="22" presetClass="exit" presetSubtype="4" fill="hold" grpId="0" nodeType="clickEffect">
                                  <p:stCondLst>
                                    <p:cond delay="0"/>
                                  </p:stCondLst>
                                  <p:childTnLst>
                                    <p:animEffect transition="out" filter="wipe(down)">
                                      <p:cBhvr>
                                        <p:cTn id="61" dur="500"/>
                                        <p:tgtEl>
                                          <p:spTgt spid="21"/>
                                        </p:tgtEl>
                                      </p:cBhvr>
                                    </p:animEffect>
                                    <p:set>
                                      <p:cBhvr>
                                        <p:cTn id="62" dur="1" fill="hold">
                                          <p:stCondLst>
                                            <p:cond delay="499"/>
                                          </p:stCondLst>
                                        </p:cTn>
                                        <p:tgtEl>
                                          <p:spTgt spid="21"/>
                                        </p:tgtEl>
                                        <p:attrNameLst>
                                          <p:attrName>style.visibility</p:attrName>
                                        </p:attrNameLst>
                                      </p:cBhvr>
                                      <p:to>
                                        <p:strVal val="hidden"/>
                                      </p:to>
                                    </p:set>
                                  </p:childTnLst>
                                </p:cTn>
                              </p:par>
                            </p:childTnLst>
                          </p:cTn>
                        </p:par>
                      </p:childTnLst>
                    </p:cTn>
                  </p:par>
                  <p:par>
                    <p:cTn id="63" fill="hold">
                      <p:stCondLst>
                        <p:cond delay="indefinite"/>
                      </p:stCondLst>
                      <p:childTnLst>
                        <p:par>
                          <p:cTn id="64" fill="hold">
                            <p:stCondLst>
                              <p:cond delay="0"/>
                            </p:stCondLst>
                            <p:childTnLst>
                              <p:par>
                                <p:cTn id="65" presetID="22" presetClass="exit" presetSubtype="4" fill="hold" grpId="0" nodeType="clickEffect">
                                  <p:stCondLst>
                                    <p:cond delay="0"/>
                                  </p:stCondLst>
                                  <p:childTnLst>
                                    <p:animEffect transition="out" filter="wipe(down)">
                                      <p:cBhvr>
                                        <p:cTn id="66" dur="500"/>
                                        <p:tgtEl>
                                          <p:spTgt spid="22"/>
                                        </p:tgtEl>
                                      </p:cBhvr>
                                    </p:animEffect>
                                    <p:set>
                                      <p:cBhvr>
                                        <p:cTn id="67" dur="1" fill="hold">
                                          <p:stCondLst>
                                            <p:cond delay="499"/>
                                          </p:stCondLst>
                                        </p:cTn>
                                        <p:tgtEl>
                                          <p:spTgt spid="2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1009531"/>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016185" y="1009531"/>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564826" y="100953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三</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5" action="ppaction://hlinksldjump"/>
          </p:cNvPr>
          <p:cNvSpPr/>
          <p:nvPr/>
        </p:nvSpPr>
        <p:spPr>
          <a:xfrm>
            <a:off x="2113467" y="100953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四</a:t>
            </a:r>
          </a:p>
        </p:txBody>
      </p:sp>
      <p:sp>
        <p:nvSpPr>
          <p:cNvPr id="3" name="矩形 2"/>
          <p:cNvSpPr>
            <a:spLocks noChangeAspect="1"/>
          </p:cNvSpPr>
          <p:nvPr/>
        </p:nvSpPr>
        <p:spPr>
          <a:xfrm>
            <a:off x="508000" y="2310467"/>
            <a:ext cx="8128000" cy="2491067"/>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四、基础设施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现代旅游业是一项综合性的经济事业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除旅游资源本身的开发外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还要建设旅游活动的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基础设施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提高服务质量。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基础设施主要包括水、电、交通、邮政、通信等</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公共设施</a:t>
            </a:r>
            <a:r>
              <a:rPr lang="zh-CN" altLang="zh-CN" sz="2200" dirty="0">
                <a:solidFill>
                  <a:srgbClr val="000000"/>
                </a:solidFill>
                <a:latin typeface="Times New Roman" panose="02020603050405020304" pitchFamily="18" charset="0"/>
                <a:cs typeface="Times New Roman" panose="02020603050405020304" pitchFamily="18" charset="0"/>
              </a:rPr>
              <a:t>和住宿、餐饮、购物、健身、文化娱乐等</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配套设施</a:t>
            </a:r>
            <a:r>
              <a:rPr lang="zh-CN" altLang="zh-CN" sz="2200" dirty="0">
                <a:solidFill>
                  <a:srgbClr val="000000"/>
                </a:solidFill>
                <a:latin typeface="Times New Roman" panose="02020603050405020304" pitchFamily="18" charset="0"/>
                <a:cs typeface="Times New Roman" panose="02020603050405020304" pitchFamily="18" charset="0"/>
              </a:rPr>
              <a:t>。如果这些设施不够完善或比较落后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则会直接影响到旅游资源的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开发利用</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9" name="矩形 8"/>
          <p:cNvSpPr/>
          <p:nvPr/>
        </p:nvSpPr>
        <p:spPr>
          <a:xfrm>
            <a:off x="4018113" y="3172141"/>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6948264" y="3567119"/>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5353697" y="3973891"/>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6546660" y="4375495"/>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915136411"/>
      </p:ext>
    </p:extLst>
  </p:cSld>
  <p:clrMapOvr>
    <a:masterClrMapping/>
  </p:clrMapOvr>
  <p:transition spd="slow">
    <p:pull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0"/>
                                        </p:tgtEl>
                                      </p:cBhvr>
                                    </p:animEffect>
                                    <p:set>
                                      <p:cBhvr>
                                        <p:cTn id="12" dur="1" fill="hold">
                                          <p:stCondLst>
                                            <p:cond delay="499"/>
                                          </p:stCondLst>
                                        </p:cTn>
                                        <p:tgtEl>
                                          <p:spTgt spid="10"/>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1"/>
                                        </p:tgtEl>
                                      </p:cBhvr>
                                    </p:animEffect>
                                    <p:set>
                                      <p:cBhvr>
                                        <p:cTn id="17" dur="1" fill="hold">
                                          <p:stCondLst>
                                            <p:cond delay="499"/>
                                          </p:stCondLst>
                                        </p:cTn>
                                        <p:tgtEl>
                                          <p:spTgt spid="11"/>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2"/>
                                        </p:tgtEl>
                                      </p:cBhvr>
                                    </p:animEffect>
                                    <p:set>
                                      <p:cBhvr>
                                        <p:cTn id="22"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知识点一</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知识点二</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2927398"/>
            <a:ext cx="8128000" cy="1257204"/>
          </a:xfrm>
          <a:prstGeom prst="rect">
            <a:avLst/>
          </a:prstGeom>
        </p:spPr>
        <p:txBody>
          <a:bodyPr>
            <a:spAutoFit/>
          </a:bodyPr>
          <a:lstStyle/>
          <a:p>
            <a:pPr indent="2286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旅游资源开发条件的评价</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旅游资源开发条件的评价要从旅游资源的价值、地理位置与交通、客源市场、基础设施四个方面进行。</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689121501"/>
      </p:ext>
    </p:extLst>
  </p:cSld>
  <p:clrMapOvr>
    <a:masterClrMapping/>
  </p:clrMapOvr>
  <mc:AlternateContent xmlns:mc="http://schemas.openxmlformats.org/markup-compatibility/2006">
    <mc:Choice xmlns:p14="http://schemas.microsoft.com/office/powerpoint/2010/main" xmlns="" Requires="p14">
      <p:transition spd="slow" p14:dur="2000">
        <p:strips dir="ru"/>
      </p:transition>
    </mc:Choice>
    <mc:Fallback>
      <p:transition spd="slow">
        <p:strips dir="ru"/>
      </p:transition>
    </mc:Fallback>
  </mc:AlternateContent>
  <p:timing>
    <p:tnLst>
      <p:par>
        <p:cTn id="1" dur="indefinite" restart="never" nodeType="tmRoot"/>
      </p:par>
    </p:tn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446</TotalTime>
  <Words>2935</Words>
  <Application>Microsoft Office PowerPoint</Application>
  <PresentationFormat>全屏显示(4:3)</PresentationFormat>
  <Paragraphs>278</Paragraphs>
  <Slides>34</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34</vt:i4>
      </vt:variant>
    </vt:vector>
  </HeadingPairs>
  <TitlesOfParts>
    <vt:vector size="36" baseType="lpstr">
      <vt:lpstr>测控设计模板14新</vt:lpstr>
      <vt:lpstr>文档</vt:lpstr>
      <vt:lpstr>第二节　旅游资源开发条件的评价</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第一章  海洋概述</dc:title>
  <dc:creator>dbc</dc:creator>
  <cp:lastModifiedBy>Administrator</cp:lastModifiedBy>
  <cp:revision>24</cp:revision>
  <dcterms:created xsi:type="dcterms:W3CDTF">2016-05-26T03:10:41Z</dcterms:created>
  <dcterms:modified xsi:type="dcterms:W3CDTF">2017-08-21T01:27:44Z</dcterms:modified>
</cp:coreProperties>
</file>