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4" r:id="rId2"/>
    <p:sldId id="263" r:id="rId3"/>
    <p:sldId id="264" r:id="rId4"/>
    <p:sldId id="275" r:id="rId5"/>
    <p:sldId id="291" r:id="rId6"/>
    <p:sldId id="292" r:id="rId7"/>
    <p:sldId id="267" r:id="rId8"/>
    <p:sldId id="265" r:id="rId9"/>
    <p:sldId id="279" r:id="rId10"/>
    <p:sldId id="280" r:id="rId11"/>
    <p:sldId id="281" r:id="rId12"/>
    <p:sldId id="293" r:id="rId13"/>
    <p:sldId id="294" r:id="rId14"/>
    <p:sldId id="266" r:id="rId15"/>
    <p:sldId id="282" r:id="rId16"/>
    <p:sldId id="283" r:id="rId17"/>
    <p:sldId id="295" r:id="rId18"/>
    <p:sldId id="296" r:id="rId19"/>
    <p:sldId id="297" r:id="rId20"/>
    <p:sldId id="298" r:id="rId21"/>
    <p:sldId id="299" r:id="rId22"/>
    <p:sldId id="270" r:id="rId23"/>
    <p:sldId id="300" r:id="rId24"/>
    <p:sldId id="284" r:id="rId25"/>
    <p:sldId id="285" r:id="rId26"/>
    <p:sldId id="286" r:id="rId27"/>
    <p:sldId id="287" r:id="rId28"/>
    <p:sldId id="301" r:id="rId29"/>
    <p:sldId id="302" r:id="rId30"/>
    <p:sldId id="303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howGuides="1">
      <p:cViewPr varScale="1">
        <p:scale>
          <a:sx n="60" d="100"/>
          <a:sy n="60" d="100"/>
        </p:scale>
        <p:origin x="-90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8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8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8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8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248184" y="110084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5" name="TextBox 24">
            <a:hlinkClick r:id="rId4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5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6" action="ppaction://hlinksldjump"/>
          </p:cNvPr>
          <p:cNvSpPr txBox="1"/>
          <p:nvPr userDrawn="1"/>
        </p:nvSpPr>
        <p:spPr>
          <a:xfrm>
            <a:off x="7680594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随堂演练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2164" y="-27384"/>
            <a:ext cx="1443037" cy="880109"/>
          </a:xfrm>
          <a:prstGeom prst="rect">
            <a:avLst/>
          </a:prstGeom>
        </p:spPr>
      </p:pic>
      <p:sp>
        <p:nvSpPr>
          <p:cNvPr id="15" name="TextBox 7">
            <a:hlinkClick r:id="rId3" action="ppaction://hlinksldjump"/>
          </p:cNvPr>
          <p:cNvSpPr txBox="1"/>
          <p:nvPr userDrawn="1"/>
        </p:nvSpPr>
        <p:spPr>
          <a:xfrm>
            <a:off x="3728452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4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TextBox 27">
            <a:hlinkClick r:id="rId5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TextBox 30">
            <a:hlinkClick r:id="rId6" action="ppaction://hlinksldjump"/>
          </p:cNvPr>
          <p:cNvSpPr txBox="1"/>
          <p:nvPr userDrawn="1"/>
        </p:nvSpPr>
        <p:spPr>
          <a:xfrm>
            <a:off x="7680594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随堂演练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7901" y="-27384"/>
            <a:ext cx="1443037" cy="880109"/>
          </a:xfrm>
          <a:prstGeom prst="rect">
            <a:avLst/>
          </a:prstGeom>
        </p:spPr>
      </p:pic>
      <p:sp>
        <p:nvSpPr>
          <p:cNvPr id="16" name="TextBox 7">
            <a:hlinkClick r:id="rId3" action="ppaction://hlinksldjump"/>
          </p:cNvPr>
          <p:cNvSpPr txBox="1"/>
          <p:nvPr userDrawn="1"/>
        </p:nvSpPr>
        <p:spPr>
          <a:xfrm>
            <a:off x="3728452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TextBox 24">
            <a:hlinkClick r:id="rId4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TextBox 27">
            <a:hlinkClick r:id="rId5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TextBox 30">
            <a:hlinkClick r:id="rId6" action="ppaction://hlinksldjump"/>
          </p:cNvPr>
          <p:cNvSpPr txBox="1"/>
          <p:nvPr userDrawn="1"/>
        </p:nvSpPr>
        <p:spPr>
          <a:xfrm>
            <a:off x="7680594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随堂演练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3337" y="-27384"/>
            <a:ext cx="1443037" cy="880109"/>
          </a:xfrm>
          <a:prstGeom prst="rect">
            <a:avLst/>
          </a:prstGeom>
        </p:spPr>
      </p:pic>
      <p:sp>
        <p:nvSpPr>
          <p:cNvPr id="15" name="TextBox 7">
            <a:hlinkClick r:id="rId3" action="ppaction://hlinksldjump"/>
          </p:cNvPr>
          <p:cNvSpPr txBox="1"/>
          <p:nvPr userDrawn="1"/>
        </p:nvSpPr>
        <p:spPr>
          <a:xfrm>
            <a:off x="3728452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TextBox 24">
            <a:hlinkClick r:id="rId4" action="ppaction://hlinksldjump"/>
          </p:cNvPr>
          <p:cNvSpPr txBox="1"/>
          <p:nvPr userDrawn="1"/>
        </p:nvSpPr>
        <p:spPr>
          <a:xfrm>
            <a:off x="5099751" y="1918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TextBox 27">
            <a:hlinkClick r:id="rId5" action="ppaction://hlinksldjump"/>
          </p:cNvPr>
          <p:cNvSpPr txBox="1"/>
          <p:nvPr userDrawn="1"/>
        </p:nvSpPr>
        <p:spPr>
          <a:xfrm>
            <a:off x="6372450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6" action="ppaction://hlinksldjump"/>
          </p:cNvPr>
          <p:cNvSpPr txBox="1"/>
          <p:nvPr userDrawn="1"/>
        </p:nvSpPr>
        <p:spPr>
          <a:xfrm>
            <a:off x="7680594" y="1886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随堂演练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第一节　现代旅游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image" Target="../media/image11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image" Target="../media/image12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第一节　现代旅游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5125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国际旅游人数及收入的增长图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K02.eps" descr="id:214749277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979712" y="2227322"/>
            <a:ext cx="4746625" cy="357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8134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年国际旅游人数和收入都呈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趋势。原因之一是交通条件改善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使世界各地距离日益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缩短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随着科技的进步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劳动生产率迅速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人们的工作时间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闲暇时间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为外出旅游提供了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保证。交通条件的改善和生活观念的变化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使现代旅游空间日趋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旅游方式和内容呈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旅游的主体也具有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旅游目的的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是旅游发展的一大原动力。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2674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本题主要考查了现代旅游迅速发展的原因和特点。第二次世界大战以后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由于世界局势趋于稳定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新的科技革命推动世界经济快速发展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经济的繁荣、收入的提高、社会的安定和闲暇时间的增多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使人们外出旅游的欲望日益增强。交通条件的改善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尤其是超音速大型客机等现代交通工具的出现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使世界各地的距离大大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缩短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。这一切都促使现代旅游以前所未有的速度发展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并呈现出形式多样化、主体大众化、目的娱乐化等特点。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　超音速大型客机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　缩短　增多　时间　扩大　多样化　大众化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娱乐　消遣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600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2872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方法技巧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旅游形式分类的技巧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按照历史的发展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旅游活动可划分为古代旅游、近代旅游和现代旅游。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按照地区范围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旅游活动可划分为国内旅游和国际旅游。其中国内旅游还可细分为地区性旅游、区域性旅游、全国性旅游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国际旅游可细分为国外旅游、跨国旅游、洲际旅游、环球旅游等。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按照采用的交通方式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旅游活动可划分为徒步旅游、骑马旅游、自行车旅游、火车旅游、汽车旅游、轮船旅游、飞机旅游等。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按照旅游者出游的动机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旅游活动可划分为观光旅游、登山旅游、狩猎旅游、探险旅游、民族风情旅游、专题旅游、购物旅游等。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按照组织形式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旅游活动可划分为包团旅游、家庭旅游、零散旅游、公务旅游和会议旅游等。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412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0612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现代旅游的组成要素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现代旅游由食、宿、行、游、购、娱六个基本要素构成。一次完整的旅游活动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一般包括品尝旅游目的地的餐饮、住宿当地的宾馆饭店、乘坐交通工具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或徒步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、游览景区、购买旅游商品、进行娱乐活动。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这是首要的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只有吃得好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才能游得好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所以一定要吃饱、吃好、吃干净。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宿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不要住太贵的宾馆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因为出来主要是旅游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而不是睡觉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所以干净、舒适即可。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选择游览目的地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一定要注意该处进得去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也出得来。在旅游六要素中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旅游交通是旅游活动的基本条件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注意选择合适的交通工具。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游是旅游六要素的核心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游览活动主要依托旅游景区开展。同导游配合好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可领略到更多乐趣和知识。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异地他乡购些物品也是乐趣之一。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娱乐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、消遣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旅游发展的一大原动力。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811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3250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日央广网报道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四川旅游开年势头强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在元旦小长假中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四川旅游魅力不减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多地景区迎来旅游高峰。同时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处于转型中的四川旅游自驾游的智慧化特征也越发显著。结合以下材料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四川旅游指南。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0094059"/>
              </p:ext>
            </p:extLst>
          </p:nvPr>
        </p:nvGraphicFramePr>
        <p:xfrm>
          <a:off x="512763" y="3724176"/>
          <a:ext cx="8085137" cy="2297112"/>
        </p:xfrm>
        <a:graphic>
          <a:graphicData uri="http://schemas.openxmlformats.org/presentationml/2006/ole">
            <p:oleObj spid="_x0000_s7177" name="文档" r:id="rId5" imgW="3922675" imgH="11210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35253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5522103"/>
              </p:ext>
            </p:extLst>
          </p:nvPr>
        </p:nvGraphicFramePr>
        <p:xfrm>
          <a:off x="512763" y="1515167"/>
          <a:ext cx="8118475" cy="5308600"/>
        </p:xfrm>
        <a:graphic>
          <a:graphicData uri="http://schemas.openxmlformats.org/presentationml/2006/ole">
            <p:oleObj spid="_x0000_s8201" name="文档" r:id="rId5" imgW="3922675" imgH="25757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6655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6114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现代旅游由六大基本要素构成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题干材料中未直接展示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两个基本要素。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旅游饭店是向旅游者提供多种服务的多功能场所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不仅能满足人们在旅游活动中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还可以使人们享受到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的乐趣。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以下对旅游中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的建议科学合理的是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外出旅游尽量不要错过品尝当地的特色食品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注意饮食饮水卫生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忌暴饮暴食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如有条件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出游前可委托信誉好的旅行社代订房间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旅游中以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应尽量节省住宿开支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旅店能睡就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661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山东省某中学的学生李明计划在高中毕业后独自到四川九寨沟游玩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他想尽可能地欣赏旅游途中的美丽景色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请为其选择合适的交通工具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公共汽车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磁悬浮列车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525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了解旅游活动的历史发展过程。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掌握现代旅游的主要特点。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理解构成现代旅游的基本要素以及它们之间的关系。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本题侧重于对现代旅游六要素的考查。现代旅游由食、宿、行、游、购、娱六个基本要素构成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由材料可以看出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四川旅游指南中提及的是旅游资源、交通、住宿、美食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没有提及购物和娱乐的问题。旅游饭店是能够为旅游者提供多种服务的多功能场所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不仅能够提供住宿和饮食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而且还能提供购物和娱乐。旅游活动消耗的体力大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要休息好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才能为来日的旅游做好准备。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　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　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(3)ABC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977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57980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拓展延伸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香港旅游的特色及香港旅游业发达的原因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到香港购物是许多游客来港旅游的主要动机。香港的旅游特色在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而购物旅游又进一步促进了其他要素的发展。据统计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每年进入香港的国际旅游者中有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左右的人是为了购物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其购物费用也占全部旅游费用支出的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这使香港成为世界的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购物天堂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香港是自由港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商品来自世界各地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由于大部分商品不收关税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香港的商品价格相对较低。此外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这里每年都有许多换季大减价的促销活动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能为游客提供真正的实惠。香港店铺中销售着世界各地不同特色的商品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购物成为香港吸引游客的一个重要因素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为旅游的发展提供了极为有利的条件。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8919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hlinkClick r:id="rId2" action="ppaction://hlinksldjump"/>
          </p:cNvPr>
          <p:cNvSpPr txBox="1"/>
          <p:nvPr/>
        </p:nvSpPr>
        <p:spPr>
          <a:xfrm>
            <a:off x="6358546" y="847103"/>
            <a:ext cx="48923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1-4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693461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1" name="文本框 10">
            <a:hlinkClick r:id="rId4" action="ppaction://hlinksldjump"/>
          </p:cNvPr>
          <p:cNvSpPr txBox="1"/>
          <p:nvPr/>
        </p:nvSpPr>
        <p:spPr>
          <a:xfrm>
            <a:off x="729465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765469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801473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随着人们物质和文化生活水平的提高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旅游业作为国民经济的一个快速增长点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也是近年兴起的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假日经济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的一个亮点。据此完成第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形成完善的旅游产业结构的时间是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我国旅游业大发展开始于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新中国成立初期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改革开放以后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hlinkClick r:id="rId2" action="ppaction://hlinksldjump"/>
          </p:cNvPr>
          <p:cNvSpPr txBox="1"/>
          <p:nvPr/>
        </p:nvSpPr>
        <p:spPr>
          <a:xfrm>
            <a:off x="6358546" y="847103"/>
            <a:ext cx="48923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1-4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693461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1" name="文本框 10">
            <a:hlinkClick r:id="rId4" action="ppaction://hlinksldjump"/>
          </p:cNvPr>
          <p:cNvSpPr txBox="1"/>
          <p:nvPr/>
        </p:nvSpPr>
        <p:spPr>
          <a:xfrm>
            <a:off x="729465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765469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801473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4164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促使现代旅游以前所未有的速度向前发展的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因素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旅行社的诞生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交通条件的改善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尤其是铁路运输的发展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产业革命使世界经济大发展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新的科技革命推动世界经济发展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现代旅游的主要目的是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丰富物质生活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娱乐和消遣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丰富文化生活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形成完善的旅游产业结构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我国旅游业大发展开始于改革开放以后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经济的大发展是现代旅游发展的基础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以娱乐和消遣为主要目的的旅游在现代旅游中占绝大多数。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86476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6358546" y="847103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1-4</a:t>
            </a:r>
            <a:endParaRPr lang="zh-CN" altLang="en-US" dirty="0"/>
          </a:p>
        </p:txBody>
      </p:sp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6934610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729465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765469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4" name="文本框 13">
            <a:hlinkClick r:id="rId6" action="ppaction://hlinksldjump"/>
          </p:cNvPr>
          <p:cNvSpPr txBox="1"/>
          <p:nvPr/>
        </p:nvSpPr>
        <p:spPr>
          <a:xfrm>
            <a:off x="801473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旅游主体的大众化是指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旅游活动已成为全体公民生存必需的消费行为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旅游活动已成为普通大众的消费行为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发达国家的出游率达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发展中国家的出游率达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旅游活动大众化是指经济发展、交通工具的现代化使得旅游活动成为普通大众能够参与的消费行为。旅游活动的大众化是相对于古代旅游是少数人的活动来说的。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3744507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6358546" y="847103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1-4</a:t>
            </a:r>
            <a:endParaRPr lang="zh-CN" altLang="en-US" dirty="0"/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693461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1" name="文本框 10">
            <a:hlinkClick r:id="rId4" action="ppaction://hlinksldjump"/>
          </p:cNvPr>
          <p:cNvSpPr txBox="1"/>
          <p:nvPr/>
        </p:nvSpPr>
        <p:spPr>
          <a:xfrm>
            <a:off x="7294650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765469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801473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下列活动最能体现旅游空间扩大化特征的是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游桂林山水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看龙门石窟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观北京故宫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看泰山日出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进行太空考察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去南极探险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从三亚天涯海角景区到夏威夷群岛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旅游空间扩大化是现代旅游的一大特点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科技进步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交通工具的发展和人们求知、探秘、猎奇欲望的增长是其发展的原因。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各项活动不管是古代旅游、近代旅游还是现代旅游都可实现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项活动只有借助现代科学技术的支持才能实现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所以最能反映旅游空间的扩大化。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03933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6358546" y="847103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1-4</a:t>
            </a:r>
            <a:endParaRPr lang="zh-CN" altLang="en-US" dirty="0"/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693461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1" name="文本框 10">
            <a:hlinkClick r:id="rId4" action="ppaction://hlinksldjump"/>
          </p:cNvPr>
          <p:cNvSpPr txBox="1"/>
          <p:nvPr/>
        </p:nvSpPr>
        <p:spPr>
          <a:xfrm>
            <a:off x="729465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7654690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801473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太空旅游说明现代旅游的特点是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旅游主体的大众化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旅游空间的扩大化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旅游形式的多样化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旅游空间风险化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太空也留下了旅游者的踪迹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既说明了旅游形式的多样化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也表明了旅游空间的扩大化。现代旅游没有旅游空间风险化这个特征。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10735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/>
        </p:nvSpPr>
        <p:spPr>
          <a:xfrm>
            <a:off x="6358546" y="847103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1-4</a:t>
            </a:r>
            <a:endParaRPr lang="zh-CN" altLang="en-US" dirty="0"/>
          </a:p>
        </p:txBody>
      </p:sp>
      <p:sp>
        <p:nvSpPr>
          <p:cNvPr id="12" name="文本框 11">
            <a:hlinkClick r:id="rId3" action="ppaction://hlinksldjump"/>
          </p:cNvPr>
          <p:cNvSpPr txBox="1"/>
          <p:nvPr/>
        </p:nvSpPr>
        <p:spPr>
          <a:xfrm>
            <a:off x="693461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3" name="文本框 12">
            <a:hlinkClick r:id="rId4" action="ppaction://hlinksldjump"/>
          </p:cNvPr>
          <p:cNvSpPr txBox="1"/>
          <p:nvPr/>
        </p:nvSpPr>
        <p:spPr>
          <a:xfrm>
            <a:off x="729465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4" name="文本框 13">
            <a:hlinkClick r:id="rId5" action="ppaction://hlinksldjump"/>
          </p:cNvPr>
          <p:cNvSpPr txBox="1"/>
          <p:nvPr/>
        </p:nvSpPr>
        <p:spPr>
          <a:xfrm>
            <a:off x="765469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5" name="文本框 14">
            <a:hlinkClick r:id="rId6" action="ppaction://hlinksldjump"/>
          </p:cNvPr>
          <p:cNvSpPr txBox="1"/>
          <p:nvPr/>
        </p:nvSpPr>
        <p:spPr>
          <a:xfrm>
            <a:off x="8014730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26876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交通是人流、物流的桥梁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是区域资源、能源、产业联系的纽带。阅读材料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旅客生成密度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是指一个区域旅客发送量与其人口数量的比值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人均旅次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年旅客生成密度类型区分示意图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K03.eps" descr="id:2147492878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411760" y="3295375"/>
            <a:ext cx="3926589" cy="3084927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4390457" y="6319711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34169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/>
        </p:nvSpPr>
        <p:spPr>
          <a:xfrm>
            <a:off x="6358546" y="847103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1-4</a:t>
            </a:r>
            <a:endParaRPr lang="zh-CN" altLang="en-US" dirty="0"/>
          </a:p>
        </p:txBody>
      </p:sp>
      <p:sp>
        <p:nvSpPr>
          <p:cNvPr id="12" name="文本框 11">
            <a:hlinkClick r:id="rId3" action="ppaction://hlinksldjump"/>
          </p:cNvPr>
          <p:cNvSpPr txBox="1"/>
          <p:nvPr/>
        </p:nvSpPr>
        <p:spPr>
          <a:xfrm>
            <a:off x="693461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3" name="文本框 12">
            <a:hlinkClick r:id="rId4" action="ppaction://hlinksldjump"/>
          </p:cNvPr>
          <p:cNvSpPr txBox="1"/>
          <p:nvPr/>
        </p:nvSpPr>
        <p:spPr>
          <a:xfrm>
            <a:off x="729465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4" name="文本框 13">
            <a:hlinkClick r:id="rId5" action="ppaction://hlinksldjump"/>
          </p:cNvPr>
          <p:cNvSpPr txBox="1"/>
          <p:nvPr/>
        </p:nvSpPr>
        <p:spPr>
          <a:xfrm>
            <a:off x="765469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5" name="文本框 14">
            <a:hlinkClick r:id="rId6" action="ppaction://hlinksldjump"/>
          </p:cNvPr>
          <p:cNvSpPr txBox="1"/>
          <p:nvPr/>
        </p:nvSpPr>
        <p:spPr>
          <a:xfrm>
            <a:off x="8014730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货物生成密度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是指一个区域货物发送量与其国民生产总值的比值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年货物生成密度类型区分示意图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K04.eps" descr="id:2147492885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907704" y="2636746"/>
            <a:ext cx="5184576" cy="352948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4232804" y="6098754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21923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/>
        </p:nvSpPr>
        <p:spPr>
          <a:xfrm>
            <a:off x="6358546" y="847103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1-4</a:t>
            </a:r>
            <a:endParaRPr lang="zh-CN" altLang="en-US" dirty="0"/>
          </a:p>
        </p:txBody>
      </p:sp>
      <p:sp>
        <p:nvSpPr>
          <p:cNvPr id="12" name="文本框 11">
            <a:hlinkClick r:id="rId3" action="ppaction://hlinksldjump"/>
          </p:cNvPr>
          <p:cNvSpPr txBox="1"/>
          <p:nvPr/>
        </p:nvSpPr>
        <p:spPr>
          <a:xfrm>
            <a:off x="693461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3" name="文本框 12">
            <a:hlinkClick r:id="rId4" action="ppaction://hlinksldjump"/>
          </p:cNvPr>
          <p:cNvSpPr txBox="1"/>
          <p:nvPr/>
        </p:nvSpPr>
        <p:spPr>
          <a:xfrm>
            <a:off x="729465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4" name="文本框 13">
            <a:hlinkClick r:id="rId5" action="ppaction://hlinksldjump"/>
          </p:cNvPr>
          <p:cNvSpPr txBox="1"/>
          <p:nvPr/>
        </p:nvSpPr>
        <p:spPr>
          <a:xfrm>
            <a:off x="765469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5" name="文本框 14">
            <a:hlinkClick r:id="rId6" action="ppaction://hlinksldjump"/>
          </p:cNvPr>
          <p:cNvSpPr txBox="1"/>
          <p:nvPr/>
        </p:nvSpPr>
        <p:spPr>
          <a:xfrm>
            <a:off x="8014730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2100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属于高收入高出行的是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低收入高出行的是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属于高产值低密度的是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低产值高密度的是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省区货物运输量大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请分析其产业结构与货物运输的关系。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旅游业的主要特点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177023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437178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一、旅游的发展及现代旅游的特点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旅游活动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的发展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18211340"/>
              </p:ext>
            </p:extLst>
          </p:nvPr>
        </p:nvGraphicFramePr>
        <p:xfrm>
          <a:off x="508000" y="2352500"/>
          <a:ext cx="8128000" cy="4347304"/>
        </p:xfrm>
        <a:graphic>
          <a:graphicData uri="http://schemas.openxmlformats.org/presentationml/2006/ole">
            <p:oleObj spid="_x0000_s2066" name="文档" r:id="rId5" imgW="3893528" imgH="2082166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302023" y="3960975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97913" y="3785786"/>
            <a:ext cx="110777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80787" y="5277901"/>
            <a:ext cx="110777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/>
        </p:nvSpPr>
        <p:spPr>
          <a:xfrm>
            <a:off x="6358546" y="847103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dirty="0"/>
              <a:t>1-4</a:t>
            </a:r>
            <a:endParaRPr lang="zh-CN" altLang="en-US" dirty="0"/>
          </a:p>
        </p:txBody>
      </p:sp>
      <p:sp>
        <p:nvSpPr>
          <p:cNvPr id="12" name="文本框 11">
            <a:hlinkClick r:id="rId3" action="ppaction://hlinksldjump"/>
          </p:cNvPr>
          <p:cNvSpPr txBox="1"/>
          <p:nvPr/>
        </p:nvSpPr>
        <p:spPr>
          <a:xfrm>
            <a:off x="693461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3" name="文本框 12">
            <a:hlinkClick r:id="rId4" action="ppaction://hlinksldjump"/>
          </p:cNvPr>
          <p:cNvSpPr txBox="1"/>
          <p:nvPr/>
        </p:nvSpPr>
        <p:spPr>
          <a:xfrm>
            <a:off x="729465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4" name="文本框 13">
            <a:hlinkClick r:id="rId5" action="ppaction://hlinksldjump"/>
          </p:cNvPr>
          <p:cNvSpPr txBox="1"/>
          <p:nvPr/>
        </p:nvSpPr>
        <p:spPr>
          <a:xfrm>
            <a:off x="7654690" y="8471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5" name="文本框 14">
            <a:hlinkClick r:id="rId6" action="ppaction://hlinksldjump"/>
          </p:cNvPr>
          <p:cNvSpPr txBox="1"/>
          <p:nvPr/>
        </p:nvSpPr>
        <p:spPr>
          <a:xfrm>
            <a:off x="8014730" y="847103"/>
            <a:ext cx="301686" cy="369332"/>
          </a:xfrm>
          <a:prstGeom prst="rect">
            <a:avLst/>
          </a:prstGeom>
          <a:solidFill>
            <a:srgbClr val="C04B05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627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所在区人均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和人均旅次都高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即高收入高出行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属于低收入高出行。第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分别为高产值低密度和低产值高密度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省区为我国能源和矿产基地、粮食和畜产品基地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产业结构层次较低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而向外运输量大。第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旅游业的特点包括四点。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省区为我国能源和矿产基地、粮食和畜产品基地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以生产原材料、农产品、工矿产品为主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大量输往东部沿海地区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所以产业结构层次较低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运输量较大。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旅游主体的大众化　旅游形式的多样化　旅游空间的扩大化　旅游目的的娱乐化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83115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2725986"/>
              </p:ext>
            </p:extLst>
          </p:nvPr>
        </p:nvGraphicFramePr>
        <p:xfrm>
          <a:off x="508000" y="2524741"/>
          <a:ext cx="8128000" cy="2488435"/>
        </p:xfrm>
        <a:graphic>
          <a:graphicData uri="http://schemas.openxmlformats.org/presentationml/2006/ole">
            <p:oleObj spid="_x0000_s6153" name="文档" r:id="rId5" imgW="3893887" imgH="1192278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195736" y="3384911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82343" y="3384911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83245" y="3384911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04723" y="4136164"/>
            <a:ext cx="375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2343" y="4131907"/>
            <a:ext cx="110777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998749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现代旅游的特点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旅游主体的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化。国际旅游人数及收入呈快速增长的趋势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反映了旅游逐渐成为普通大众的消费行为。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思考讨论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作为一名旅游者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应具备哪些基本条件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闲暇时间、经济条件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即金钱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、动机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即旅游欲望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旅游形式的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多样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化。常见形式有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观光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度假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旅游、商务旅游和文化旅游等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新出现的特种旅游项目有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乡村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红色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旅游、寻根旅游等。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空间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的扩大化。科学技术的进步和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交通工具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使世界各地的距离日趋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缩短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。加上人们求知、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探秘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和猎奇欲望的增长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旅游活动的空间日趋扩大。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1943" y="186574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8695" y="387230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08405" y="387211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91157" y="387211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93215" y="428211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75306" y="428211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63688" y="508518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37270" y="508518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46260" y="549731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73529" y="549731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24620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的娱乐化。旅游目的的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娱乐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消遣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既是现代旅游的一大特点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又是旅游发展的一大原动力。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思考讨论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为什么娱乐、消遣成为现代旅游发展的一大原动力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现代生活的快节奏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使娱乐性、消遣性的旅游占绝对优势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在全部现代旅游中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以娱乐、消遣为目的的旅游约占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9411" y="236441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96838" y="236441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5875" y="236441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9166193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二、现代旅游的基本要素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现代旅游的六个基本要素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、宿、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、购、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在旅游六要素中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旅游交通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是旅游活动的基本条件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是旅游六要素的核心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是增加旅游收入的重要途径。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旅游六要素之间的关系是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相互联系、相互作用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43133" y="2966508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64088" y="2970150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20653" y="2966508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2186" y="2966508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04186" y="337604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17358" y="3376049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73377" y="3774280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87304" y="3781029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39952" y="4181122"/>
            <a:ext cx="25202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364875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现代旅游的发展原因及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pic>
        <p:nvPicPr>
          <p:cNvPr id="10" name="K01.eps" descr="id:214749277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331640" y="1839365"/>
            <a:ext cx="6408712" cy="480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9761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旅游的主体是旅游者。通俗地讲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旅游主体的大众化是指游客的大众性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即旅游者阶层的广泛性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尤其是普通民众成为现代旅游的主力军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使旅游从贵族化向平民化发展。旅游的大众化是社会发展到一定阶段的产物。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旅游者需求的多元化是旅游形式多样化的根本原因。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旅游空间的扩大化既包括范围的扩大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如极地地区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也包括覆盖面的扩大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如乡村地区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。每个地方都可能成为旅游地。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旅游目的的娱乐化是现代旅游的一个重要特点。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242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317</TotalTime>
  <Words>1962</Words>
  <Application>Microsoft Office PowerPoint</Application>
  <PresentationFormat>全屏显示(4:3)</PresentationFormat>
  <Paragraphs>200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测控设计模板14新</vt:lpstr>
      <vt:lpstr>文档</vt:lpstr>
      <vt:lpstr>第一节　现代旅游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海洋概述</dc:title>
  <dc:creator>dbc</dc:creator>
  <cp:lastModifiedBy>Administrator</cp:lastModifiedBy>
  <cp:revision>18</cp:revision>
  <dcterms:created xsi:type="dcterms:W3CDTF">2016-05-26T03:10:41Z</dcterms:created>
  <dcterms:modified xsi:type="dcterms:W3CDTF">2017-08-21T01:26:38Z</dcterms:modified>
</cp:coreProperties>
</file>