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74" r:id="rId2"/>
    <p:sldId id="263" r:id="rId3"/>
    <p:sldId id="264" r:id="rId4"/>
    <p:sldId id="327" r:id="rId5"/>
    <p:sldId id="267" r:id="rId6"/>
    <p:sldId id="304" r:id="rId7"/>
    <p:sldId id="265" r:id="rId8"/>
    <p:sldId id="279" r:id="rId9"/>
    <p:sldId id="280" r:id="rId10"/>
    <p:sldId id="281" r:id="rId11"/>
    <p:sldId id="266" r:id="rId12"/>
    <p:sldId id="282" r:id="rId13"/>
    <p:sldId id="283" r:id="rId14"/>
    <p:sldId id="295" r:id="rId15"/>
    <p:sldId id="296" r:id="rId16"/>
    <p:sldId id="318" r:id="rId17"/>
    <p:sldId id="319" r:id="rId18"/>
    <p:sldId id="335" r:id="rId19"/>
    <p:sldId id="336" r:id="rId20"/>
    <p:sldId id="270" r:id="rId21"/>
    <p:sldId id="300" r:id="rId22"/>
    <p:sldId id="284" r:id="rId23"/>
    <p:sldId id="337" r:id="rId24"/>
    <p:sldId id="285" r:id="rId25"/>
    <p:sldId id="341"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howGuides="1">
      <p:cViewPr varScale="1">
        <p:scale>
          <a:sx n="60" d="100"/>
          <a:sy n="60" d="100"/>
        </p:scale>
        <p:origin x="-90" y="-3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7.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7.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7.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7.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248184" y="1100843"/>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5"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4852164"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6"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16"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7"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9"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0"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第三节　我国的旅游资源</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package" Target="../embeddings/Microsoft_Office_Word_2007___1.docx"/><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package" Target="../embeddings/Microsoft_Office_Word_2007___4.docx"/><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package" Target="../embeddings/Microsoft_Office_Word_2007___5.docx"/><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6.vml"/><Relationship Id="rId5" Type="http://schemas.openxmlformats.org/officeDocument/2006/relationships/package" Target="../embeddings/Microsoft_Office_Word_2007___6.docx"/><Relationship Id="rId4" Type="http://schemas.openxmlformats.org/officeDocument/2006/relationships/slide" Target="slide11.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slide" Target="slide24.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第三节　我国的旅游资源</a:t>
            </a:r>
          </a:p>
        </p:txBody>
      </p:sp>
    </p:spTree>
    <p:extLst>
      <p:ext uri="{BB962C8B-B14F-4D97-AF65-F5344CB8AC3E}">
        <p14:creationId xmlns:p14="http://schemas.microsoft.com/office/powerpoint/2010/main" xmlns="" val="59144500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78422"/>
            <a:ext cx="4192173"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我国的十大</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旅游胜地</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537903726"/>
              </p:ext>
            </p:extLst>
          </p:nvPr>
        </p:nvGraphicFramePr>
        <p:xfrm>
          <a:off x="583292" y="1659244"/>
          <a:ext cx="7589108" cy="4495301"/>
        </p:xfrm>
        <a:graphic>
          <a:graphicData uri="http://schemas.openxmlformats.org/presentationml/2006/ole">
            <p:oleObj spid="_x0000_s17415" name="文档" r:id="rId5" imgW="3893887" imgH="2306078" progId="Word.Document.12">
              <p:embed/>
            </p:oleObj>
          </a:graphicData>
        </a:graphic>
      </p:graphicFrame>
      <p:sp>
        <p:nvSpPr>
          <p:cNvPr id="8" name="矩形 7"/>
          <p:cNvSpPr>
            <a:spLocks noChangeAspect="1"/>
          </p:cNvSpPr>
          <p:nvPr/>
        </p:nvSpPr>
        <p:spPr>
          <a:xfrm>
            <a:off x="508000" y="5617789"/>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属于自然景观的有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长江三峡、桂林山水、杭州西湖、黄山、日月潭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属于人文景观的有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北京故宫、八达岭长城、承德避暑山庄、苏州园林、秦始皇陵及兵马俑坑。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2674327"/>
      </p:ext>
    </p:extLst>
  </p:cSld>
  <p:clrMapOvr>
    <a:masterClrMapping/>
  </p:clrMapOvr>
  <mc:AlternateContent xmlns:mc="http://schemas.openxmlformats.org/markup-compatibility/2006">
    <mc:Choice xmlns:p14="http://schemas.microsoft.com/office/powerpoint/2010/main" xmlns="" Requires="p14">
      <p:transition spd="slow" p14:dur="2000">
        <p:randomBar dir="vert"/>
      </p:transition>
    </mc:Choice>
    <mc:Fallback>
      <p:transition spd="slow">
        <p:randomBar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424319"/>
            <a:ext cx="8128000" cy="2084801"/>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我国的世界遗产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我国的世界遗产分布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世界遗产作为旅游资源来看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具有最为突出的非凡性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是顶级旅游资源。我国于</a:t>
            </a: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cs typeface="Times New Roman" panose="02020603050405020304" pitchFamily="18" charset="0"/>
              </a:rPr>
              <a:t>年加入联合国《世界遗产公约》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月已经有</a:t>
            </a:r>
            <a:r>
              <a:rPr lang="en-US" altLang="zh-CN" sz="2200" dirty="0">
                <a:solidFill>
                  <a:srgbClr val="000000"/>
                </a:solidFill>
                <a:latin typeface="Times New Roman" panose="02020603050405020304" pitchFamily="18" charset="0"/>
                <a:cs typeface="Times New Roman" panose="02020603050405020304" pitchFamily="18" charset="0"/>
              </a:rPr>
              <a:t>47</a:t>
            </a:r>
            <a:r>
              <a:rPr lang="zh-CN" altLang="zh-CN" sz="2200" dirty="0">
                <a:solidFill>
                  <a:srgbClr val="000000"/>
                </a:solidFill>
                <a:latin typeface="Times New Roman" panose="02020603050405020304" pitchFamily="18" charset="0"/>
                <a:cs typeface="Times New Roman" panose="02020603050405020304" pitchFamily="18" charset="0"/>
              </a:rPr>
              <a:t>个项目被列入《世界遗产名录》。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ut/>
      </p:transition>
    </mc:Choice>
    <mc:Fallback>
      <p:transition spd="slow">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3170815" y="1196752"/>
            <a:ext cx="280236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我国的世界遗产</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分布</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330555756"/>
              </p:ext>
            </p:extLst>
          </p:nvPr>
        </p:nvGraphicFramePr>
        <p:xfrm>
          <a:off x="508000" y="1690417"/>
          <a:ext cx="8128000" cy="5563358"/>
        </p:xfrm>
        <a:graphic>
          <a:graphicData uri="http://schemas.openxmlformats.org/presentationml/2006/ole">
            <p:oleObj spid="_x0000_s18439" name="文档" r:id="rId5" imgW="3893887" imgH="2664626" progId="Word.Document.12">
              <p:embed/>
            </p:oleObj>
          </a:graphicData>
        </a:graphic>
      </p:graphicFrame>
    </p:spTree>
    <p:extLst>
      <p:ext uri="{BB962C8B-B14F-4D97-AF65-F5344CB8AC3E}">
        <p14:creationId xmlns:p14="http://schemas.microsoft.com/office/powerpoint/2010/main" xmlns="" val="2114811736"/>
      </p:ext>
    </p:extLst>
  </p:cSld>
  <p:clrMapOvr>
    <a:masterClrMapping/>
  </p:clrMapOvr>
  <mc:AlternateContent xmlns:mc="http://schemas.openxmlformats.org/markup-compatibility/2006">
    <mc:Choice xmlns:p14="http://schemas.microsoft.com/office/powerpoint/2010/main" xmlns="" Requires="p14">
      <p:transition spd="slow" p14:dur="1600">
        <p:blinds/>
      </p:transition>
    </mc:Choice>
    <mc:Fallback>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860007019"/>
              </p:ext>
            </p:extLst>
          </p:nvPr>
        </p:nvGraphicFramePr>
        <p:xfrm>
          <a:off x="508000" y="1474022"/>
          <a:ext cx="8128000" cy="5586551"/>
        </p:xfrm>
        <a:graphic>
          <a:graphicData uri="http://schemas.openxmlformats.org/presentationml/2006/ole">
            <p:oleObj spid="_x0000_s16395" name="文档" r:id="rId5" imgW="3893887" imgH="2677225" progId="Word.Document.12">
              <p:embed/>
            </p:oleObj>
          </a:graphicData>
        </a:graphic>
      </p:graphicFrame>
    </p:spTree>
    <p:extLst>
      <p:ext uri="{BB962C8B-B14F-4D97-AF65-F5344CB8AC3E}">
        <p14:creationId xmlns:p14="http://schemas.microsoft.com/office/powerpoint/2010/main" xmlns="" val="4135253131"/>
      </p:ext>
    </p:extLst>
  </p:cSld>
  <p:clrMapOvr>
    <a:masterClrMapping/>
  </p:clrMapOvr>
  <mc:AlternateContent xmlns:mc="http://schemas.openxmlformats.org/markup-compatibility/2006">
    <mc:Choice xmlns:p14="http://schemas.microsoft.com/office/powerpoint/2010/main" xmlns="" Requires="p14">
      <p:transition spd="slow" p14:dur="1600">
        <p:cover dir="lu"/>
      </p:transition>
    </mc:Choice>
    <mc:Fallback>
      <p:transition spd="slow">
        <p:cover dir="l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444210176"/>
              </p:ext>
            </p:extLst>
          </p:nvPr>
        </p:nvGraphicFramePr>
        <p:xfrm>
          <a:off x="508000" y="1416341"/>
          <a:ext cx="8128000" cy="5613059"/>
        </p:xfrm>
        <a:graphic>
          <a:graphicData uri="http://schemas.openxmlformats.org/presentationml/2006/ole">
            <p:oleObj spid="_x0000_s19463" name="文档" r:id="rId5" imgW="3893887" imgH="2689825" progId="Word.Document.12">
              <p:embed/>
            </p:oleObj>
          </a:graphicData>
        </a:graphic>
      </p:graphicFrame>
    </p:spTree>
    <p:extLst>
      <p:ext uri="{BB962C8B-B14F-4D97-AF65-F5344CB8AC3E}">
        <p14:creationId xmlns:p14="http://schemas.microsoft.com/office/powerpoint/2010/main" xmlns="" val="96655473"/>
      </p:ext>
    </p:extLst>
  </p:cSld>
  <p:clrMapOvr>
    <a:masterClrMapping/>
  </p:clrMapOvr>
  <mc:AlternateContent xmlns:mc="http://schemas.openxmlformats.org/markup-compatibility/2006">
    <mc:Choice xmlns:p14="http://schemas.microsoft.com/office/powerpoint/2010/main" xmlns="" Requires="p14">
      <p:transition spd="slow" p14:dur="1600">
        <p:split dir="in"/>
      </p:transition>
    </mc:Choice>
    <mc:Fallback>
      <p:transition spd="slow">
        <p:split dir="in"/>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637965477"/>
              </p:ext>
            </p:extLst>
          </p:nvPr>
        </p:nvGraphicFramePr>
        <p:xfrm>
          <a:off x="508000" y="1612322"/>
          <a:ext cx="8128000" cy="4841014"/>
        </p:xfrm>
        <a:graphic>
          <a:graphicData uri="http://schemas.openxmlformats.org/presentationml/2006/ole">
            <p:oleObj spid="_x0000_s20487" name="文档" r:id="rId5" imgW="3893887" imgH="2318678" progId="Word.Document.12">
              <p:embed/>
            </p:oleObj>
          </a:graphicData>
        </a:graphic>
      </p:graphicFrame>
    </p:spTree>
    <p:extLst>
      <p:ext uri="{BB962C8B-B14F-4D97-AF65-F5344CB8AC3E}">
        <p14:creationId xmlns:p14="http://schemas.microsoft.com/office/powerpoint/2010/main" xmlns="" val="1193661295"/>
      </p:ext>
    </p:extLst>
  </p:cSld>
  <p:clrMapOvr>
    <a:masterClrMapping/>
  </p:clrMapOvr>
  <mc:AlternateContent xmlns:mc="http://schemas.openxmlformats.org/markup-compatibility/2006">
    <mc:Choice xmlns:p14="http://schemas.microsoft.com/office/powerpoint/2010/main" xmlns="" Requires="p14">
      <p:transition spd="slow" p14:dur="1600">
        <p:randomBar dir="vert"/>
      </p:transition>
    </mc:Choice>
    <mc:Fallback>
      <p:transition spd="slow">
        <p:randomBar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623031822"/>
              </p:ext>
            </p:extLst>
          </p:nvPr>
        </p:nvGraphicFramePr>
        <p:xfrm>
          <a:off x="508000" y="2498233"/>
          <a:ext cx="8128000" cy="2514943"/>
        </p:xfrm>
        <a:graphic>
          <a:graphicData uri="http://schemas.openxmlformats.org/presentationml/2006/ole">
            <p:oleObj spid="_x0000_s21511" name="文档" r:id="rId5" imgW="3894607" imgH="1204877" progId="Word.Document.12">
              <p:embed/>
            </p:oleObj>
          </a:graphicData>
        </a:graphic>
      </p:graphicFrame>
    </p:spTree>
    <p:extLst>
      <p:ext uri="{BB962C8B-B14F-4D97-AF65-F5344CB8AC3E}">
        <p14:creationId xmlns:p14="http://schemas.microsoft.com/office/powerpoint/2010/main" xmlns="" val="35551195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76213"/>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对世界遗产的开发与保护原则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保护第一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我国的世界文化遗产、世界文化与自然双遗产具有时代性、不可再生性和不可替代性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我国的世界自然遗产都代表着某一类地质地貌中最重要的历史演化过程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展示了我国独特的地质地貌和生物资源。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世界遗产的开发与保护之间存在一定的矛盾。我们必须坚持保护第一的原则。旅游开发只是世界遗产的功用之一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必须十分慎重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做到保护与开发并重。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中的任何一种毁坏、灭绝或消失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都无法再造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不容替代。如果不加以保护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任其毁灭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将是人类无法挽回的重大损失。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8218193"/>
      </p:ext>
    </p:extLst>
  </p:cSld>
  <p:clrMapOvr>
    <a:masterClrMapping/>
  </p:clrMapOvr>
  <mc:AlternateContent xmlns:mc="http://schemas.openxmlformats.org/markup-compatibility/2006">
    <mc:Choice xmlns:p14="http://schemas.microsoft.com/office/powerpoint/2010/main" xmlns="" Requires="p14">
      <p:transition spd="slow" p14:dur="1600">
        <p:pull dir="u"/>
      </p:transition>
    </mc:Choice>
    <mc:Fallback>
      <p:transition spd="slow">
        <p:pull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95581"/>
            <a:ext cx="8128000" cy="537377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在巴西举行的第</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cs typeface="Times New Roman" panose="02020603050405020304" pitchFamily="18" charset="0"/>
              </a:rPr>
              <a:t>届世界遗产大会上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中国丹霞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经联合国教科文组织世界遗产委员会批准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被正式列入《世界遗产名录》。读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丹霞地貌图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中国丹霞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的重要价值有哪些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我国把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中国丹霞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申报为世界自然遗产的意义有哪些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30.eps" descr="id:2147494468;FounderCES"/>
          <p:cNvPicPr/>
          <p:nvPr/>
        </p:nvPicPr>
        <p:blipFill>
          <a:blip r:embed="rId4"/>
          <a:stretch>
            <a:fillRect/>
          </a:stretch>
        </p:blipFill>
        <p:spPr>
          <a:xfrm>
            <a:off x="1907704" y="2519717"/>
            <a:ext cx="4680520" cy="3273408"/>
          </a:xfrm>
          <a:prstGeom prst="rect">
            <a:avLst/>
          </a:prstGeom>
        </p:spPr>
      </p:pic>
    </p:spTree>
    <p:extLst>
      <p:ext uri="{BB962C8B-B14F-4D97-AF65-F5344CB8AC3E}">
        <p14:creationId xmlns:p14="http://schemas.microsoft.com/office/powerpoint/2010/main" xmlns="" val="1331370823"/>
      </p:ext>
    </p:extLst>
  </p:cSld>
  <p:clrMapOvr>
    <a:masterClrMapping/>
  </p:clrMapOvr>
  <mc:AlternateContent xmlns:mc="http://schemas.openxmlformats.org/markup-compatibility/2006">
    <mc:Choice xmlns:p14="http://schemas.microsoft.com/office/powerpoint/2010/main" xmlns="" Requires="p14">
      <p:transition spd="slow" p14:dur="1600">
        <p:split orient="vert"/>
      </p:transition>
    </mc:Choice>
    <mc:Fallback>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49506"/>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中国丹霞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主要有美学价值、科学价值、经济价值。第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解答本题主要把握两点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一是对旅游资源本身的认可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是一种资源价值的体现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二是对资源的利用和保护都有意义。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美学价值、科学价值、经济价值。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世界自然遗产是国际社会对一个地区优秀自然遗产的认可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是一项世界的顶级品牌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具有权威性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得到广泛认同。世界遗产地都是旅游胜地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申报成为世界自然遗产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当地的自然资源就能够按照国际标准得到永久保护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极大地提高当地的知名度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从根本上巩固和加强丹霞地区在中国乃至世界上旅游资源的地位和声誉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带来巨大的经济效益。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特别提醒</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世界遗产具有游览价值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是重要的顶级旅游资源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而更重要的是具有极高的历史文化</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价值</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为旅游业的发展提供了极其珍贵的资源。因此在开发中应把保护放在第一位。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355582"/>
      </p:ext>
    </p:extLst>
  </p:cSld>
  <p:clrMapOvr>
    <a:masterClrMapping/>
  </p:clrMapOvr>
  <mc:AlternateContent xmlns:mc="http://schemas.openxmlformats.org/markup-compatibility/2006">
    <mc:Choice xmlns:p14="http://schemas.microsoft.com/office/powerpoint/2010/main" xmlns=""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wipe(down)">
                                      <p:cBhvr>
                                        <p:cTn id="1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理解我国旅游资源丰富的原因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能举例说明我国丰富的旅游资源。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了解我国的世界遗产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能举例说出其重要价值。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ut thruBlk="1"/>
      </p:transition>
    </mc:Choice>
    <mc:Fallback>
      <p:transition spd="slow">
        <p:cut thruBlk="1"/>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17">
            <a:hlinkClick r:id="rId2" action="ppaction://hlinksldjump"/>
          </p:cNvPr>
          <p:cNvSpPr txBox="1"/>
          <p:nvPr/>
        </p:nvSpPr>
        <p:spPr>
          <a:xfrm>
            <a:off x="6046161" y="847103"/>
            <a:ext cx="489236" cy="369332"/>
          </a:xfrm>
          <a:prstGeom prst="rect">
            <a:avLst/>
          </a:prstGeom>
          <a:solidFill>
            <a:srgbClr val="C04B05"/>
          </a:solidFill>
        </p:spPr>
        <p:txBody>
          <a:bodyPr wrap="none" rtlCol="0">
            <a:spAutoFit/>
          </a:bodyPr>
          <a:lstStyle/>
          <a:p>
            <a:r>
              <a:rPr lang="en-US" altLang="zh-CN" dirty="0" smtClean="0">
                <a:solidFill>
                  <a:schemeClr val="bg1"/>
                </a:solidFill>
              </a:rPr>
              <a:t>1-3</a:t>
            </a:r>
            <a:endParaRPr lang="zh-CN" altLang="en-US" dirty="0">
              <a:solidFill>
                <a:schemeClr val="bg1"/>
              </a:solidFill>
            </a:endParaRPr>
          </a:p>
        </p:txBody>
      </p:sp>
      <p:sp>
        <p:nvSpPr>
          <p:cNvPr id="19" name="文本框 18">
            <a:hlinkClick r:id="rId3" action="ppaction://hlinksldjump"/>
          </p:cNvPr>
          <p:cNvSpPr txBox="1"/>
          <p:nvPr/>
        </p:nvSpPr>
        <p:spPr>
          <a:xfrm>
            <a:off x="6619001"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20" name="文本框 19">
            <a:hlinkClick r:id="rId4" action="ppaction://hlinksldjump"/>
          </p:cNvPr>
          <p:cNvSpPr txBox="1"/>
          <p:nvPr/>
        </p:nvSpPr>
        <p:spPr>
          <a:xfrm>
            <a:off x="6979041" y="847103"/>
            <a:ext cx="489236" cy="369332"/>
          </a:xfrm>
          <a:prstGeom prst="rect">
            <a:avLst/>
          </a:prstGeom>
          <a:noFill/>
        </p:spPr>
        <p:txBody>
          <a:bodyPr wrap="none" rtlCol="0">
            <a:spAutoFit/>
          </a:bodyPr>
          <a:lstStyle/>
          <a:p>
            <a:r>
              <a:rPr lang="en-US" altLang="zh-CN" dirty="0" smtClean="0"/>
              <a:t>5-6</a:t>
            </a:r>
            <a:endParaRPr lang="zh-CN" altLang="en-US" dirty="0"/>
          </a:p>
        </p:txBody>
      </p:sp>
      <p:sp>
        <p:nvSpPr>
          <p:cNvPr id="21" name="文本框 20">
            <a:hlinkClick r:id="rId5" action="ppaction://hlinksldjump"/>
          </p:cNvPr>
          <p:cNvSpPr txBox="1"/>
          <p:nvPr/>
        </p:nvSpPr>
        <p:spPr>
          <a:xfrm>
            <a:off x="7510674"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4" name="矩形 3"/>
          <p:cNvSpPr>
            <a:spLocks noChangeAspect="1"/>
          </p:cNvSpPr>
          <p:nvPr/>
        </p:nvSpPr>
        <p:spPr>
          <a:xfrm>
            <a:off x="508000" y="126876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截至</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月我国已有</a:t>
            </a:r>
            <a:r>
              <a:rPr lang="en-US" altLang="zh-CN" sz="2200" dirty="0">
                <a:solidFill>
                  <a:srgbClr val="000000"/>
                </a:solidFill>
                <a:latin typeface="Times New Roman" panose="02020603050405020304" pitchFamily="18" charset="0"/>
                <a:cs typeface="Times New Roman" panose="02020603050405020304" pitchFamily="18" charset="0"/>
              </a:rPr>
              <a:t>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处世界遗产。据此完成第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下列属于世界自然遗产的是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避暑山庄</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青城山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都江堰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武陵源</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武夷山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下列旅游资源属于我国已加入《世界遗产名录》的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世界文化遗产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九寨沟</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smtClean="0">
                <a:solidFill>
                  <a:srgbClr val="000000"/>
                </a:solidFill>
                <a:latin typeface="Times New Roman" panose="02020603050405020304" pitchFamily="18" charset="0"/>
                <a:cs typeface="Times New Roman" panose="02020603050405020304" pitchFamily="18" charset="0"/>
              </a:rPr>
              <a:t>泰山</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庐山</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峨眉山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乐山大佛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下列项目属于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世界文化与自然遗产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黄山</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黄龙</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平遥古城</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万里长城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九寨沟、武陵源、黄龙等属于世界自然遗产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庐山、避暑山庄、都江堰、万里长城、平遥古城等属于世界文化遗产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泰山、峨眉山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乐山大佛、黄山、武夷山等属于世界文化与自然遗产。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8" end="8"/>
                                            </p:txEl>
                                          </p:spTgt>
                                        </p:tgtEl>
                                        <p:attrNameLst>
                                          <p:attrName>style.visibility</p:attrName>
                                        </p:attrNameLst>
                                      </p:cBhvr>
                                      <p:to>
                                        <p:strVal val="visible"/>
                                      </p:to>
                                    </p:set>
                                    <p:animEffect transition="in" filter="wipe(down)">
                                      <p:cBhvr>
                                        <p:cTn id="7" dur="500"/>
                                        <p:tgtEl>
                                          <p:spTgt spid="4">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9" end="9"/>
                                            </p:txEl>
                                          </p:spTgt>
                                        </p:tgtEl>
                                        <p:attrNameLst>
                                          <p:attrName>style.visibility</p:attrName>
                                        </p:attrNameLst>
                                      </p:cBhvr>
                                      <p:to>
                                        <p:strVal val="visible"/>
                                      </p:to>
                                    </p:set>
                                    <p:animEffect transition="in" filter="wipe(down)">
                                      <p:cBhvr>
                                        <p:cTn id="12"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a:hlinkClick r:id="rId2" action="ppaction://hlinksldjump"/>
          </p:cNvPr>
          <p:cNvSpPr txBox="1"/>
          <p:nvPr/>
        </p:nvSpPr>
        <p:spPr>
          <a:xfrm>
            <a:off x="6046161" y="847103"/>
            <a:ext cx="489236" cy="369332"/>
          </a:xfrm>
          <a:prstGeom prst="rect">
            <a:avLst/>
          </a:prstGeom>
          <a:noFill/>
        </p:spPr>
        <p:txBody>
          <a:bodyPr wrap="none" rtlCol="0">
            <a:spAutoFit/>
          </a:bodyPr>
          <a:lstStyle>
            <a:defPPr>
              <a:defRPr lang="zh-CN"/>
            </a:defPPr>
          </a:lstStyle>
          <a:p>
            <a:r>
              <a:rPr lang="en-US" altLang="zh-CN" dirty="0"/>
              <a:t>1-3</a:t>
            </a:r>
            <a:endParaRPr lang="zh-CN" altLang="en-US" dirty="0"/>
          </a:p>
        </p:txBody>
      </p:sp>
      <p:sp>
        <p:nvSpPr>
          <p:cNvPr id="15" name="文本框 14">
            <a:hlinkClick r:id="rId3" action="ppaction://hlinksldjump"/>
          </p:cNvPr>
          <p:cNvSpPr txBox="1"/>
          <p:nvPr/>
        </p:nvSpPr>
        <p:spPr>
          <a:xfrm>
            <a:off x="6619001"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4</a:t>
            </a:r>
            <a:endParaRPr lang="zh-CN" altLang="en-US" dirty="0"/>
          </a:p>
        </p:txBody>
      </p:sp>
      <p:sp>
        <p:nvSpPr>
          <p:cNvPr id="16" name="文本框 15">
            <a:hlinkClick r:id="rId4" action="ppaction://hlinksldjump"/>
          </p:cNvPr>
          <p:cNvSpPr txBox="1"/>
          <p:nvPr/>
        </p:nvSpPr>
        <p:spPr>
          <a:xfrm>
            <a:off x="6979041" y="847103"/>
            <a:ext cx="489236" cy="369332"/>
          </a:xfrm>
          <a:prstGeom prst="rect">
            <a:avLst/>
          </a:prstGeom>
          <a:noFill/>
        </p:spPr>
        <p:txBody>
          <a:bodyPr wrap="none" rtlCol="0">
            <a:spAutoFit/>
          </a:bodyPr>
          <a:lstStyle/>
          <a:p>
            <a:r>
              <a:rPr lang="en-US" altLang="zh-CN" dirty="0" smtClean="0"/>
              <a:t>5-6</a:t>
            </a:r>
            <a:endParaRPr lang="zh-CN" altLang="en-US" dirty="0"/>
          </a:p>
        </p:txBody>
      </p:sp>
      <p:sp>
        <p:nvSpPr>
          <p:cNvPr id="17" name="文本框 16">
            <a:hlinkClick r:id="rId5" action="ppaction://hlinksldjump"/>
          </p:cNvPr>
          <p:cNvSpPr txBox="1"/>
          <p:nvPr/>
        </p:nvSpPr>
        <p:spPr>
          <a:xfrm>
            <a:off x="7510674"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4.2014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在第</a:t>
            </a:r>
            <a:r>
              <a:rPr lang="en-US" altLang="zh-CN" sz="2200" dirty="0">
                <a:solidFill>
                  <a:srgbClr val="000000"/>
                </a:solidFill>
                <a:latin typeface="Times New Roman" panose="02020603050405020304" pitchFamily="18" charset="0"/>
                <a:cs typeface="Times New Roman" panose="02020603050405020304" pitchFamily="18" charset="0"/>
              </a:rPr>
              <a:t>38</a:t>
            </a:r>
            <a:r>
              <a:rPr lang="zh-CN" altLang="zh-CN" sz="2200" dirty="0">
                <a:solidFill>
                  <a:srgbClr val="000000"/>
                </a:solidFill>
                <a:latin typeface="Times New Roman" panose="02020603050405020304" pitchFamily="18" charset="0"/>
                <a:cs typeface="Times New Roman" panose="02020603050405020304" pitchFamily="18" charset="0"/>
              </a:rPr>
              <a:t>届世界遗产大会上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中国大运河被列入《世界遗产名录》。大运河属于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世界自然遗产</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世界文化遗产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世界文化与自然遗产</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世界非物质文化遗产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中国大运河属于古代的历史文化遗存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属于世界文化遗产。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8647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a:hlinkClick r:id="rId2" action="ppaction://hlinksldjump"/>
          </p:cNvPr>
          <p:cNvSpPr txBox="1"/>
          <p:nvPr/>
        </p:nvSpPr>
        <p:spPr>
          <a:xfrm>
            <a:off x="6046161" y="847103"/>
            <a:ext cx="489236" cy="369332"/>
          </a:xfrm>
          <a:prstGeom prst="rect">
            <a:avLst/>
          </a:prstGeom>
          <a:noFill/>
        </p:spPr>
        <p:txBody>
          <a:bodyPr wrap="none" rtlCol="0">
            <a:spAutoFit/>
          </a:bodyPr>
          <a:lstStyle>
            <a:defPPr>
              <a:defRPr lang="zh-CN"/>
            </a:defPPr>
          </a:lstStyle>
          <a:p>
            <a:r>
              <a:rPr lang="en-US" altLang="zh-CN" dirty="0"/>
              <a:t>1-3</a:t>
            </a:r>
            <a:endParaRPr lang="zh-CN" altLang="en-US" dirty="0"/>
          </a:p>
        </p:txBody>
      </p:sp>
      <p:sp>
        <p:nvSpPr>
          <p:cNvPr id="15" name="文本框 14">
            <a:hlinkClick r:id="rId3" action="ppaction://hlinksldjump"/>
          </p:cNvPr>
          <p:cNvSpPr txBox="1"/>
          <p:nvPr/>
        </p:nvSpPr>
        <p:spPr>
          <a:xfrm>
            <a:off x="6619001"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6" name="文本框 15">
            <a:hlinkClick r:id="rId4" action="ppaction://hlinksldjump"/>
          </p:cNvPr>
          <p:cNvSpPr txBox="1"/>
          <p:nvPr/>
        </p:nvSpPr>
        <p:spPr>
          <a:xfrm>
            <a:off x="6979041"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5-6</a:t>
            </a:r>
            <a:endParaRPr lang="zh-CN" altLang="en-US" dirty="0"/>
          </a:p>
        </p:txBody>
      </p:sp>
      <p:sp>
        <p:nvSpPr>
          <p:cNvPr id="17" name="文本框 16">
            <a:hlinkClick r:id="rId5" action="ppaction://hlinksldjump"/>
          </p:cNvPr>
          <p:cNvSpPr txBox="1"/>
          <p:nvPr/>
        </p:nvSpPr>
        <p:spPr>
          <a:xfrm>
            <a:off x="7510674"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2" name="矩形 1"/>
          <p:cNvSpPr>
            <a:spLocks noChangeAspect="1"/>
          </p:cNvSpPr>
          <p:nvPr/>
        </p:nvSpPr>
        <p:spPr>
          <a:xfrm>
            <a:off x="508000" y="1293389"/>
            <a:ext cx="8128000" cy="547842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深藏在滇西北横断山脉之中的丽江古城因为被列入《世界遗产名录》而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名利双收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丽江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以遗产保护带动旅游业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以旅游发展回馈遗产保护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的成功做法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丽江现象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在国际上则以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联合国教科文组织亚太地区可持续性文化旅游发展丽江合作模式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推出。据此完成第</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丽江古城的世界遗产类型是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世界自然遗产</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世界文化遗产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世界文化与自然遗产</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红色文化遗产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丽江现象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丽江模式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给我国各地旅游业的发展带来的启示是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发展旅游业必须由当地投资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发展旅游业必须保护旅游资源的可持续性发展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发展旅游业必须坚持经济效益第一的发展原则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发展旅游业必须用文物换取外汇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3744507"/>
      </p:ext>
    </p:extLst>
  </p:cSld>
  <p:clrMapOvr>
    <a:masterClrMapping/>
  </p:clrMapOvr>
  <p:transition spd="slow">
    <p:strips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a:hlinkClick r:id="rId2" action="ppaction://hlinksldjump"/>
          </p:cNvPr>
          <p:cNvSpPr txBox="1"/>
          <p:nvPr/>
        </p:nvSpPr>
        <p:spPr>
          <a:xfrm>
            <a:off x="6046161" y="847103"/>
            <a:ext cx="489236" cy="369332"/>
          </a:xfrm>
          <a:prstGeom prst="rect">
            <a:avLst/>
          </a:prstGeom>
          <a:noFill/>
        </p:spPr>
        <p:txBody>
          <a:bodyPr wrap="none" rtlCol="0">
            <a:spAutoFit/>
          </a:bodyPr>
          <a:lstStyle>
            <a:defPPr>
              <a:defRPr lang="zh-CN"/>
            </a:defPPr>
          </a:lstStyle>
          <a:p>
            <a:r>
              <a:rPr lang="en-US" altLang="zh-CN" dirty="0"/>
              <a:t>1-3</a:t>
            </a:r>
            <a:endParaRPr lang="zh-CN" altLang="en-US" dirty="0"/>
          </a:p>
        </p:txBody>
      </p:sp>
      <p:sp>
        <p:nvSpPr>
          <p:cNvPr id="15" name="文本框 14">
            <a:hlinkClick r:id="rId3" action="ppaction://hlinksldjump"/>
          </p:cNvPr>
          <p:cNvSpPr txBox="1"/>
          <p:nvPr/>
        </p:nvSpPr>
        <p:spPr>
          <a:xfrm>
            <a:off x="6619001"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6" name="文本框 15">
            <a:hlinkClick r:id="rId4" action="ppaction://hlinksldjump"/>
          </p:cNvPr>
          <p:cNvSpPr txBox="1"/>
          <p:nvPr/>
        </p:nvSpPr>
        <p:spPr>
          <a:xfrm>
            <a:off x="6979041"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5-6</a:t>
            </a:r>
            <a:endParaRPr lang="zh-CN" altLang="en-US" dirty="0"/>
          </a:p>
        </p:txBody>
      </p:sp>
      <p:sp>
        <p:nvSpPr>
          <p:cNvPr id="17" name="文本框 16">
            <a:hlinkClick r:id="rId5" action="ppaction://hlinksldjump"/>
          </p:cNvPr>
          <p:cNvSpPr txBox="1"/>
          <p:nvPr/>
        </p:nvSpPr>
        <p:spPr>
          <a:xfrm>
            <a:off x="7510674"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丽江古城属于文化景观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当然是世界文化遗产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丽江现象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丽江模式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是走可持续发展的道路。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12676329"/>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a:hlinkClick r:id="rId2" action="ppaction://hlinksldjump"/>
          </p:cNvPr>
          <p:cNvSpPr txBox="1"/>
          <p:nvPr/>
        </p:nvSpPr>
        <p:spPr>
          <a:xfrm>
            <a:off x="6046161" y="847103"/>
            <a:ext cx="489236" cy="369332"/>
          </a:xfrm>
          <a:prstGeom prst="rect">
            <a:avLst/>
          </a:prstGeom>
          <a:noFill/>
        </p:spPr>
        <p:txBody>
          <a:bodyPr wrap="none" rtlCol="0">
            <a:spAutoFit/>
          </a:bodyPr>
          <a:lstStyle>
            <a:defPPr>
              <a:defRPr lang="zh-CN"/>
            </a:defPPr>
          </a:lstStyle>
          <a:p>
            <a:r>
              <a:rPr lang="en-US" altLang="zh-CN" dirty="0"/>
              <a:t>1-3</a:t>
            </a:r>
            <a:endParaRPr lang="zh-CN" altLang="en-US" dirty="0"/>
          </a:p>
        </p:txBody>
      </p:sp>
      <p:sp>
        <p:nvSpPr>
          <p:cNvPr id="15" name="文本框 14">
            <a:hlinkClick r:id="rId3" action="ppaction://hlinksldjump"/>
          </p:cNvPr>
          <p:cNvSpPr txBox="1"/>
          <p:nvPr/>
        </p:nvSpPr>
        <p:spPr>
          <a:xfrm>
            <a:off x="6619001"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6" name="文本框 15">
            <a:hlinkClick r:id="rId4" action="ppaction://hlinksldjump"/>
          </p:cNvPr>
          <p:cNvSpPr txBox="1"/>
          <p:nvPr/>
        </p:nvSpPr>
        <p:spPr>
          <a:xfrm>
            <a:off x="6979041" y="847103"/>
            <a:ext cx="489236" cy="369332"/>
          </a:xfrm>
          <a:prstGeom prst="rect">
            <a:avLst/>
          </a:prstGeom>
          <a:noFill/>
        </p:spPr>
        <p:txBody>
          <a:bodyPr wrap="none" rtlCol="0">
            <a:spAutoFit/>
          </a:bodyPr>
          <a:lstStyle/>
          <a:p>
            <a:r>
              <a:rPr lang="en-US" altLang="zh-CN" dirty="0" smtClean="0"/>
              <a:t>5-6</a:t>
            </a:r>
            <a:endParaRPr lang="zh-CN" altLang="en-US" dirty="0"/>
          </a:p>
        </p:txBody>
      </p:sp>
      <p:sp>
        <p:nvSpPr>
          <p:cNvPr id="17" name="文本框 16">
            <a:hlinkClick r:id="rId5" action="ppaction://hlinksldjump"/>
          </p:cNvPr>
          <p:cNvSpPr txBox="1"/>
          <p:nvPr/>
        </p:nvSpPr>
        <p:spPr>
          <a:xfrm>
            <a:off x="7510674"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7</a:t>
            </a:r>
            <a:endParaRPr lang="zh-CN" altLang="en-US" dirty="0"/>
          </a:p>
        </p:txBody>
      </p:sp>
      <p:sp>
        <p:nvSpPr>
          <p:cNvPr id="9" name="矩形 8"/>
          <p:cNvSpPr>
            <a:spLocks noChangeAspect="1"/>
          </p:cNvSpPr>
          <p:nvPr/>
        </p:nvSpPr>
        <p:spPr>
          <a:xfrm>
            <a:off x="508000" y="134180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7.2014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在第</a:t>
            </a:r>
            <a:r>
              <a:rPr lang="en-US" altLang="zh-CN" sz="2200" dirty="0">
                <a:solidFill>
                  <a:srgbClr val="000000"/>
                </a:solidFill>
                <a:latin typeface="Times New Roman" panose="02020603050405020304" pitchFamily="18" charset="0"/>
                <a:cs typeface="Times New Roman" panose="02020603050405020304" pitchFamily="18" charset="0"/>
              </a:rPr>
              <a:t>38</a:t>
            </a:r>
            <a:r>
              <a:rPr lang="zh-CN" altLang="zh-CN" sz="2200" dirty="0">
                <a:solidFill>
                  <a:srgbClr val="000000"/>
                </a:solidFill>
                <a:latin typeface="Times New Roman" panose="02020603050405020304" pitchFamily="18" charset="0"/>
                <a:cs typeface="Times New Roman" panose="02020603050405020304" pitchFamily="18" charset="0"/>
              </a:rPr>
              <a:t>届世界遗产大会上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中国和吉尔吉斯斯坦、哈萨克斯坦联合提交的文化遗产项目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丝绸之路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天山廊道的路网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获准列入《世界遗产名录》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至此中国拥有的世界遗产项目数达到</a:t>
            </a:r>
            <a:r>
              <a:rPr lang="en-US" altLang="zh-CN" sz="2200" dirty="0">
                <a:solidFill>
                  <a:srgbClr val="000000"/>
                </a:solidFill>
                <a:latin typeface="Times New Roman" panose="02020603050405020304" pitchFamily="18" charset="0"/>
                <a:cs typeface="Times New Roman" panose="02020603050405020304" pitchFamily="18" charset="0"/>
              </a:rPr>
              <a:t>47</a:t>
            </a:r>
            <a:r>
              <a:rPr lang="zh-CN" altLang="zh-CN" sz="2200" dirty="0">
                <a:solidFill>
                  <a:srgbClr val="000000"/>
                </a:solidFill>
                <a:latin typeface="Times New Roman" panose="02020603050405020304" pitchFamily="18" charset="0"/>
                <a:cs typeface="Times New Roman" panose="02020603050405020304" pitchFamily="18" charset="0"/>
              </a:rPr>
              <a:t>项。下图为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古丝绸之路图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根据所学知识说明跨国申遗的意义。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K37.eps" descr="id:2147494552;FounderCES"/>
          <p:cNvPicPr/>
          <p:nvPr/>
        </p:nvPicPr>
        <p:blipFill>
          <a:blip r:embed="rId6"/>
          <a:stretch>
            <a:fillRect/>
          </a:stretch>
        </p:blipFill>
        <p:spPr>
          <a:xfrm>
            <a:off x="755576" y="3085942"/>
            <a:ext cx="7740352" cy="2576344"/>
          </a:xfrm>
          <a:prstGeom prst="rect">
            <a:avLst/>
          </a:prstGeom>
        </p:spPr>
      </p:pic>
    </p:spTree>
    <p:extLst>
      <p:ext uri="{BB962C8B-B14F-4D97-AF65-F5344CB8AC3E}">
        <p14:creationId xmlns:p14="http://schemas.microsoft.com/office/powerpoint/2010/main" xmlns="" val="920393326"/>
      </p:ext>
    </p:extLst>
  </p:cSld>
  <p:clrMapOvr>
    <a:masterClrMapping/>
  </p:clrMapOvr>
  <p:transition spd="slow">
    <p:pull dir="l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跨国申遗的意义主要从旅游资源的整合和保护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提高知名度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促进经济发展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促进基础设施建设和产业结构调整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加快第三产业发展等方面分析。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有利于旅游资源整合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实施旅游资源的综合保护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提高丝绸之路沿线旅游资源的知名度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加快沿线旅游资源的开发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提高旅游收入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带动沿线经济发展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促进沿线交通等基础设施的发展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促进产业结构调整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加快第三产业发展。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文本框 7">
            <a:hlinkClick r:id="rId2" action="ppaction://hlinksldjump"/>
          </p:cNvPr>
          <p:cNvSpPr txBox="1"/>
          <p:nvPr/>
        </p:nvSpPr>
        <p:spPr>
          <a:xfrm>
            <a:off x="6046161" y="847103"/>
            <a:ext cx="489236" cy="369332"/>
          </a:xfrm>
          <a:prstGeom prst="rect">
            <a:avLst/>
          </a:prstGeom>
          <a:noFill/>
        </p:spPr>
        <p:txBody>
          <a:bodyPr wrap="none" rtlCol="0">
            <a:spAutoFit/>
          </a:bodyPr>
          <a:lstStyle>
            <a:defPPr>
              <a:defRPr lang="zh-CN"/>
            </a:defPPr>
          </a:lstStyle>
          <a:p>
            <a:r>
              <a:rPr lang="en-US" altLang="zh-CN" dirty="0"/>
              <a:t>1-3</a:t>
            </a:r>
            <a:endParaRPr lang="zh-CN" altLang="en-US" dirty="0"/>
          </a:p>
        </p:txBody>
      </p:sp>
      <p:sp>
        <p:nvSpPr>
          <p:cNvPr id="9" name="文本框 8">
            <a:hlinkClick r:id="rId3" action="ppaction://hlinksldjump"/>
          </p:cNvPr>
          <p:cNvSpPr txBox="1"/>
          <p:nvPr/>
        </p:nvSpPr>
        <p:spPr>
          <a:xfrm>
            <a:off x="6619001"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0" name="文本框 9">
            <a:hlinkClick r:id="rId4" action="ppaction://hlinksldjump"/>
          </p:cNvPr>
          <p:cNvSpPr txBox="1"/>
          <p:nvPr/>
        </p:nvSpPr>
        <p:spPr>
          <a:xfrm>
            <a:off x="6979041" y="847103"/>
            <a:ext cx="489236" cy="369332"/>
          </a:xfrm>
          <a:prstGeom prst="rect">
            <a:avLst/>
          </a:prstGeom>
          <a:noFill/>
        </p:spPr>
        <p:txBody>
          <a:bodyPr wrap="none" rtlCol="0">
            <a:spAutoFit/>
          </a:bodyPr>
          <a:lstStyle/>
          <a:p>
            <a:r>
              <a:rPr lang="en-US" altLang="zh-CN" dirty="0" smtClean="0"/>
              <a:t>5-6</a:t>
            </a:r>
            <a:endParaRPr lang="zh-CN" altLang="en-US" dirty="0"/>
          </a:p>
        </p:txBody>
      </p:sp>
      <p:sp>
        <p:nvSpPr>
          <p:cNvPr id="11" name="文本框 10">
            <a:hlinkClick r:id="rId5" action="ppaction://hlinksldjump"/>
          </p:cNvPr>
          <p:cNvSpPr txBox="1"/>
          <p:nvPr/>
        </p:nvSpPr>
        <p:spPr>
          <a:xfrm>
            <a:off x="7510674"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7</a:t>
            </a:r>
            <a:endParaRPr lang="zh-CN" altLang="en-US" dirty="0"/>
          </a:p>
        </p:txBody>
      </p:sp>
    </p:spTree>
    <p:extLst>
      <p:ext uri="{BB962C8B-B14F-4D97-AF65-F5344CB8AC3E}">
        <p14:creationId xmlns:p14="http://schemas.microsoft.com/office/powerpoint/2010/main" xmlns="" val="3907835015"/>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8000"/>
            <a:ext cx="8128000" cy="252992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一、丰富多彩的旅游资源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我国地域辽阔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有绚丽多姿的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自然环境</a:t>
            </a:r>
            <a:r>
              <a:rPr lang="zh-CN" altLang="zh-CN" sz="2200" dirty="0">
                <a:solidFill>
                  <a:srgbClr val="000000"/>
                </a:solidFill>
                <a:latin typeface="Times New Roman" panose="02020603050405020304" pitchFamily="18" charset="0"/>
                <a:cs typeface="Times New Roman" panose="02020603050405020304" pitchFamily="18" charset="0"/>
              </a:rPr>
              <a:t>、悠久灿烂</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历史</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是世界上旅游资源最为丰富的国家之一。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我国的自然旅游资源以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山水风光</a:t>
            </a:r>
            <a:r>
              <a:rPr lang="zh-CN" altLang="zh-CN" sz="2200" dirty="0">
                <a:solidFill>
                  <a:srgbClr val="000000"/>
                </a:solidFill>
                <a:latin typeface="Times New Roman" panose="02020603050405020304" pitchFamily="18" charset="0"/>
                <a:cs typeface="Times New Roman" panose="02020603050405020304" pitchFamily="18" charset="0"/>
              </a:rPr>
              <a:t>最为重要。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我国的人文旅游资源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古代文化艺术宝藏</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风土民情</a:t>
            </a:r>
            <a:r>
              <a:rPr lang="zh-CN" altLang="zh-CN" sz="2200" dirty="0">
                <a:solidFill>
                  <a:srgbClr val="000000"/>
                </a:solidFill>
                <a:latin typeface="Times New Roman" panose="02020603050405020304" pitchFamily="18" charset="0"/>
                <a:cs typeface="Times New Roman" panose="02020603050405020304" pitchFamily="18" charset="0"/>
              </a:rPr>
              <a:t>最为重要。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148064" y="277140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3906" y="317214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82364" y="357878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44710" y="3985151"/>
            <a:ext cx="221146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44208" y="398515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023191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从我国自然环境的多样性和五千年文明的不间断性两个角度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说明我国是世界上旅游资源最丰富的国家之一。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我国辽阔的疆域、复杂的地貌、多种气候类型等自然环境的多样性为种类繁多的自然旅游资源的形成提供了地理基础。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我国是世界文明古国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又是古人类发源地之一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拥有不间断的五千年文明史。星罗棋布的名胜古迹和层出不穷的考古发现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使神州大地成为一座巨大的东方文明博物馆。已发掘的大量古遗址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至今犹存的历代古墓葬、古建筑和石窟寺庙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以及古文化、古艺术、古民俗等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都体现了人文旅游资源的丰富多彩。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5216163"/>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585972"/>
            <a:ext cx="8128000" cy="456124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二、我国的世界遗产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月我国已经有</a:t>
            </a:r>
            <a:r>
              <a:rPr lang="en-US" altLang="zh-CN" sz="2200" dirty="0">
                <a:solidFill>
                  <a:srgbClr val="000000"/>
                </a:solidFill>
                <a:latin typeface="Times New Roman" panose="02020603050405020304" pitchFamily="18" charset="0"/>
                <a:cs typeface="Times New Roman" panose="02020603050405020304" pitchFamily="18" charset="0"/>
              </a:rPr>
              <a:t>47</a:t>
            </a:r>
            <a:r>
              <a:rPr lang="zh-CN" altLang="zh-CN" sz="2200" dirty="0">
                <a:solidFill>
                  <a:srgbClr val="000000"/>
                </a:solidFill>
                <a:latin typeface="Times New Roman" panose="02020603050405020304" pitchFamily="18" charset="0"/>
                <a:cs typeface="Times New Roman" panose="02020603050405020304" pitchFamily="18" charset="0"/>
              </a:rPr>
              <a:t>个项目被列入《世界遗产名录》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数量仅次于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意大利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居世界第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二</a:t>
            </a:r>
            <a:r>
              <a:rPr lang="zh-CN" altLang="zh-CN" sz="2200" dirty="0">
                <a:solidFill>
                  <a:srgbClr val="000000"/>
                </a:solidFill>
                <a:latin typeface="Times New Roman" panose="02020603050405020304" pitchFamily="18" charset="0"/>
                <a:cs typeface="Times New Roman" panose="02020603050405020304" pitchFamily="18" charset="0"/>
              </a:rPr>
              <a:t>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中国世界遗产的分布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世界文化遗产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周口店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北京人</a:t>
            </a:r>
            <a:r>
              <a:rPr lang="zh-CN" altLang="zh-CN" sz="2200" dirty="0">
                <a:solidFill>
                  <a:srgbClr val="000000"/>
                </a:solidFill>
                <a:latin typeface="Times New Roman" panose="02020603050405020304" pitchFamily="18" charset="0"/>
                <a:cs typeface="Times New Roman" panose="02020603050405020304" pitchFamily="18" charset="0"/>
              </a:rPr>
              <a:t>遗址、甘肃敦煌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莫高窟</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西藏</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布达拉宫</a:t>
            </a:r>
            <a:r>
              <a:rPr lang="zh-CN" altLang="zh-CN" sz="2200" dirty="0">
                <a:solidFill>
                  <a:srgbClr val="000000"/>
                </a:solidFill>
                <a:latin typeface="Times New Roman" panose="02020603050405020304" pitchFamily="18" charset="0"/>
                <a:cs typeface="Times New Roman" panose="02020603050405020304" pitchFamily="18" charset="0"/>
              </a:rPr>
              <a:t>历史区等。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世界自然遗产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四川</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九寨沟</a:t>
            </a:r>
            <a:r>
              <a:rPr lang="zh-CN" altLang="zh-CN" sz="2200" dirty="0">
                <a:solidFill>
                  <a:srgbClr val="000000"/>
                </a:solidFill>
                <a:latin typeface="Times New Roman" panose="02020603050405020304" pitchFamily="18" charset="0"/>
                <a:cs typeface="Times New Roman" panose="02020603050405020304" pitchFamily="18" charset="0"/>
              </a:rPr>
              <a:t>风景名胜区、四川黄龙风景名胜区、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四川</a:t>
            </a:r>
            <a:r>
              <a:rPr lang="zh-CN" altLang="zh-CN" sz="2200" dirty="0">
                <a:solidFill>
                  <a:srgbClr val="000000"/>
                </a:solidFill>
                <a:latin typeface="Times New Roman" panose="02020603050405020304" pitchFamily="18" charset="0"/>
                <a:cs typeface="Times New Roman" panose="02020603050405020304" pitchFamily="18" charset="0"/>
              </a:rPr>
              <a:t>大熊猫栖息地、湖南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武陵源风景名胜区</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云南</a:t>
            </a:r>
            <a:r>
              <a:rPr lang="zh-CN" altLang="zh-CN" sz="2200" dirty="0">
                <a:solidFill>
                  <a:srgbClr val="000000"/>
                </a:solidFill>
                <a:latin typeface="Times New Roman" panose="02020603050405020304" pitchFamily="18" charset="0"/>
                <a:cs typeface="Times New Roman" panose="02020603050405020304" pitchFamily="18" charset="0"/>
              </a:rPr>
              <a:t>三江并流保护区等。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世界文化与自然遗产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泰山</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黄山</a:t>
            </a:r>
            <a:r>
              <a:rPr lang="zh-CN" altLang="zh-CN" sz="2200" dirty="0">
                <a:solidFill>
                  <a:srgbClr val="000000"/>
                </a:solidFill>
                <a:latin typeface="Times New Roman" panose="02020603050405020304" pitchFamily="18" charset="0"/>
                <a:cs typeface="Times New Roman" panose="02020603050405020304" pitchFamily="18" charset="0"/>
              </a:rPr>
              <a:t>、峨眉山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乐山大佛</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武夷山</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010885" y="244181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24569" y="2437973"/>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98943" y="324782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609006" y="324782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66842" y="365628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07168" y="405708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5719" y="445876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687122" y="4458763"/>
            <a:ext cx="218102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187349" y="446075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788552" y="526051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603173" y="526051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13632" y="566425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38876198"/>
      </p:ext>
    </p:extLst>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3" grpId="0" animBg="1"/>
      <p:bldP spid="14" grpId="0" animBg="1"/>
      <p:bldP spid="15" grpId="0" animBg="1"/>
      <p:bldP spid="16" grpId="0" animBg="1"/>
      <p:bldP spid="17" grpId="0" animBg="1"/>
      <p:bldP spid="18"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56792"/>
            <a:ext cx="8128000" cy="456124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我国的世界文化遗产、世界文化与自然双遗产具有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时代</a:t>
            </a:r>
            <a:r>
              <a:rPr lang="zh-CN" altLang="zh-CN" sz="2200" dirty="0">
                <a:solidFill>
                  <a:srgbClr val="000000"/>
                </a:solidFill>
                <a:latin typeface="Times New Roman" panose="02020603050405020304" pitchFamily="18" charset="0"/>
                <a:cs typeface="Times New Roman" panose="02020603050405020304" pitchFamily="18" charset="0"/>
              </a:rPr>
              <a:t>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不可再生</a:t>
            </a:r>
            <a:r>
              <a:rPr lang="zh-CN" altLang="zh-CN" sz="2200" dirty="0">
                <a:solidFill>
                  <a:srgbClr val="000000"/>
                </a:solidFill>
                <a:latin typeface="Times New Roman" panose="02020603050405020304" pitchFamily="18" charset="0"/>
                <a:cs typeface="Times New Roman" panose="02020603050405020304" pitchFamily="18" charset="0"/>
              </a:rPr>
              <a:t>性和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不可替代</a:t>
            </a:r>
            <a:r>
              <a:rPr lang="zh-CN" altLang="zh-CN" sz="2200" dirty="0">
                <a:solidFill>
                  <a:srgbClr val="000000"/>
                </a:solidFill>
                <a:latin typeface="Times New Roman" panose="02020603050405020304" pitchFamily="18" charset="0"/>
                <a:cs typeface="Times New Roman" panose="02020603050405020304" pitchFamily="18" charset="0"/>
              </a:rPr>
              <a:t>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我国的世界自然遗产都代表着某一类地质地貌中最重要的历史演化过程。对于世界遗产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我们不能只考虑从经济上去开发世界遗产的旅游价值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更重要的是考虑对它们</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保护</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smtClean="0">
                <a:solidFill>
                  <a:srgbClr val="000000"/>
                </a:solidFill>
                <a:latin typeface="Times New Roman" panose="02020603050405020304" pitchFamily="18" charset="0"/>
                <a:cs typeface="Times New Roman" panose="02020603050405020304" pitchFamily="18" charset="0"/>
              </a:rPr>
              <a:t>思考</a:t>
            </a:r>
            <a:r>
              <a:rPr lang="zh-CN" altLang="zh-CN" sz="2200" b="1" dirty="0">
                <a:solidFill>
                  <a:srgbClr val="000000"/>
                </a:solidFill>
                <a:latin typeface="Times New Roman" panose="02020603050405020304" pitchFamily="18" charset="0"/>
                <a:cs typeface="Times New Roman" panose="02020603050405020304" pitchFamily="18" charset="0"/>
              </a:rPr>
              <a:t>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泰山为什么能够成为我国第一个世界文化与自然遗产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泰山具有科学价值较高的地质构造、多样的地貌景观、罕见的气象景观、丰富的生物资源。泰山自古以来就被誉为名山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受到皇家和百姓的尊崇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留下了丰富的历史文化遗存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这一点跟其他名山相比是独一无二的。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221886" y="161292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3906" y="201477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271263" y="201477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6501" y="322336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47247923"/>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17129"/>
            <a:ext cx="8128000" cy="4116127"/>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我国有丰富多彩的旅游资源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我国地域辽阔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有绚丽多姿的自然环境、悠久灿烂的历史文化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是世界上旅游资源最为丰富的国家之一。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我国辽阔的疆域、复杂的地貌、多种气候类型等自然环境的多样性为种类繁多的自然旅游资源的形成提供了地理基础。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我国是世界文明古国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又是古人类发源地之一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拥有不间断的五千年文明史。星罗棋布的名胜古迹和层出不穷的考古发现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使神州大地成为一座巨大的东方文明博物馆。已发掘的大量古遗址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至今犹存的历代古墓葬、古建筑和石窟寺庙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以及古文化、古艺术、古民俗等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都体现了人文旅游资源的丰富多彩。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strips dir="ld"/>
      </p:transition>
    </mc:Choice>
    <mc:Fallback>
      <p:transition spd="slow">
        <p:strips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39844"/>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以山水风光最为重要。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五岳名山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东岳泰山、西岳华山、北岳恒山、南岳衡山、中岳嵩山。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四大佛教名山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山西五台山、安徽九华山、浙江普陀山、四川峨眉山。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安徽黄山、广西桂林山水、长江三峡、杭州西湖、苏州无锡太湖、台湾日月潭等都是我国著名的旅游胜地。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人文旅游资源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以古代文化艺术宝藏和不同地区、不同民族的风土民情最为重要。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人文旅游资源除了古代文化艺术宝藏和各地的风土人情外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我国著名的现代工程建筑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各具特色的小镇风光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丰富多彩的地方土特产、工艺品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神奇的中医和养生之道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名扬世界的菜肴等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对中外游客也具有巨大的吸引力。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4242655"/>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1365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关于我国旅游资源的叙述正确的是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我国的自然旅游资源以山水风光最为重要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我国的人文旅游资源不丰富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我国有风采各异、各有特色的风情习俗和民间节日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如傣族火把节、彝族的泼水节等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我国的现代工程建筑对中外游客吸引力不大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我国的自然旅游资源以山水风光最为重要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我国的人文旅游资源也非常丰富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以古代文化艺术宝藏和不同地区、不同民族的风土民情最为重要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不同民族、不同地区形成了风采各异、各有特色的风情习俗和民间节日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如傣族的泼水节、彝族的火把节等。同时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我国著名的现代工程建筑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各具特色的小镇风光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丰富多彩的地方土特产、工艺品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对中外游客也有巨大的吸引力。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8134766"/>
      </p:ext>
    </p:extLst>
  </p:cSld>
  <p:clrMapOvr>
    <a:masterClrMapping/>
  </p:clrMapOvr>
  <mc:AlternateContent xmlns:mc="http://schemas.openxmlformats.org/markup-compatibility/2006">
    <mc:Choice xmlns:p14="http://schemas.microsoft.com/office/powerpoint/2010/main" xmlns="" Requires="p14">
      <p:transition spd="slow" p14:dur="20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wipe(down)">
                                      <p:cBhvr>
                                        <p:cTn id="7" dur="500"/>
                                        <p:tgtEl>
                                          <p:spTgt spid="5">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wipe(down)">
                                      <p:cBhvr>
                                        <p:cTn id="1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373</TotalTime>
  <Words>1715</Words>
  <Application>Microsoft Office PowerPoint</Application>
  <PresentationFormat>全屏显示(4:3)</PresentationFormat>
  <Paragraphs>157</Paragraphs>
  <Slides>25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测控设计模板14新</vt:lpstr>
      <vt:lpstr>文档</vt:lpstr>
      <vt:lpstr>第三节　我国的旅游资源</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海洋概述</dc:title>
  <dc:creator>dbc</dc:creator>
  <cp:lastModifiedBy>Administrator</cp:lastModifiedBy>
  <cp:revision>25</cp:revision>
  <dcterms:created xsi:type="dcterms:W3CDTF">2016-05-26T03:10:41Z</dcterms:created>
  <dcterms:modified xsi:type="dcterms:W3CDTF">2017-08-21T01:28:03Z</dcterms:modified>
</cp:coreProperties>
</file>