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4" r:id="rId2"/>
    <p:sldId id="263" r:id="rId3"/>
    <p:sldId id="264" r:id="rId4"/>
    <p:sldId id="305" r:id="rId5"/>
    <p:sldId id="267" r:id="rId6"/>
    <p:sldId id="304" r:id="rId7"/>
    <p:sldId id="265" r:id="rId8"/>
    <p:sldId id="279" r:id="rId9"/>
    <p:sldId id="280" r:id="rId10"/>
    <p:sldId id="281" r:id="rId11"/>
    <p:sldId id="293" r:id="rId12"/>
    <p:sldId id="294" r:id="rId13"/>
    <p:sldId id="266" r:id="rId14"/>
    <p:sldId id="282" r:id="rId15"/>
    <p:sldId id="283" r:id="rId16"/>
    <p:sldId id="295" r:id="rId17"/>
    <p:sldId id="296" r:id="rId18"/>
    <p:sldId id="270" r:id="rId19"/>
    <p:sldId id="300" r:id="rId20"/>
    <p:sldId id="284" r:id="rId21"/>
    <p:sldId id="285" r:id="rId22"/>
    <p:sldId id="321" r:id="rId23"/>
    <p:sldId id="287" r:id="rId24"/>
    <p:sldId id="320"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howGuides="1">
      <p:cViewPr varScale="1">
        <p:scale>
          <a:sx n="60" d="100"/>
          <a:sy n="60" d="100"/>
        </p:scale>
        <p:origin x="-90" y="-3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8184" y="110084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52164"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6"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6"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7"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9"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86637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第一节　旅游景观的审美特征</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24.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24.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24.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24.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24.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24.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 Target="slide19.xml"/><Relationship Id="rId7" Type="http://schemas.openxmlformats.org/officeDocument/2006/relationships/slide" Target="slide24.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7.xml"/><Relationship Id="rId1" Type="http://schemas.openxmlformats.org/officeDocument/2006/relationships/slideLayout" Target="../slideLayouts/slideLayout6.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旅游景观的审美特征</a:t>
            </a:r>
          </a:p>
        </p:txBody>
      </p:sp>
    </p:spTree>
    <p:extLst>
      <p:ext uri="{BB962C8B-B14F-4D97-AF65-F5344CB8AC3E}">
        <p14:creationId xmlns:p14="http://schemas.microsoft.com/office/powerpoint/2010/main" xmlns="" val="59144500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07700"/>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动态美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动与静是相对而言的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静中有动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动中有静。山为水动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水回山转。风吹林动、流水飘烟、飞禽走兽等使自然景观展示出动态美。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09.eps" descr="id:2147495076;FounderCES"/>
          <p:cNvPicPr/>
          <p:nvPr/>
        </p:nvPicPr>
        <p:blipFill>
          <a:blip r:embed="rId4"/>
          <a:stretch>
            <a:fillRect/>
          </a:stretch>
        </p:blipFill>
        <p:spPr>
          <a:xfrm>
            <a:off x="1287101" y="2564904"/>
            <a:ext cx="5877187" cy="2144085"/>
          </a:xfrm>
          <a:prstGeom prst="rect">
            <a:avLst/>
          </a:prstGeom>
        </p:spPr>
      </p:pic>
      <p:sp>
        <p:nvSpPr>
          <p:cNvPr id="7" name="矩形 6"/>
          <p:cNvSpPr>
            <a:spLocks noChangeAspect="1"/>
          </p:cNvSpPr>
          <p:nvPr/>
        </p:nvSpPr>
        <p:spPr>
          <a:xfrm>
            <a:off x="508000" y="4725144"/>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朦胧美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烟、雨、云、雾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以及晨曦、暮霭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都使自然景观呈现出朦胧美。朦胧美展现出一种天地交融、浑然一体、虚无缥缈的景象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仙境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使人顿生飘飘欲仙的感觉。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2674327"/>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无边落木萧萧下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不尽长江滚滚来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体现的是自然景观的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形象美</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色彩美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动态美</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朦胧美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形象美是指名山大川等自然景观的总体形态和空间形式的美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色彩美是指自然景观的色彩美感和色彩变化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动态美是指自然景观富有动感的美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朦胧美是指烟、雨、云、雾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以及晨曦、暮霭使自然景观呈现出的一种若隐若现、烟雨迷蒙之美。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无边落木萧萧下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不尽长江滚滚来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流水使自然景观富有动感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因而体现的是动态美。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6600106"/>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自然景观的听觉美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大自然中的各种声响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赋予游人以听觉之美。溪流山涧、瀑落深潭、泉泻清池、雨打芭蕉、风起松涛、鸟语幽林、虫鸣寂夜等特定环境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能给人以音乐般的享受。正因为如此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大凡名山名园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多设有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松涛亭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听泉亭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留听阁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之类景点。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4121570"/>
      </p:ext>
    </p:extLst>
  </p:cSld>
  <p:clrMapOvr>
    <a:masterClrMapping/>
  </p:clrMapOvr>
  <mc:AlternateContent xmlns:mc="http://schemas.openxmlformats.org/markup-compatibility/2006">
    <mc:Choice xmlns:p14="http://schemas.microsoft.com/office/powerpoint/2010/main" xmlns="" Requires="p14">
      <p:transition spd="slow" p14:dur="2000">
        <p:checker dir="vert"/>
      </p:transition>
    </mc:Choice>
    <mc:Fallback>
      <p:transition spd="slow">
        <p:checker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0768"/>
            <a:ext cx="8128000" cy="5478423"/>
          </a:xfrm>
          <a:prstGeom prst="rect">
            <a:avLst/>
          </a:prstGeom>
        </p:spPr>
        <p:txBody>
          <a:bodyPr>
            <a:spAutoFit/>
          </a:bodyPr>
          <a:lstStyle/>
          <a:p>
            <a:pPr indent="2286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人工美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人工美是指能够吸引人们旅游活动、反映古今人类创造的物质文明和精神文明的事物所呈现出的审美状态。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主要表现类型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古典园林美、古建筑和古遗迹美、民俗风情美、书画艺术美、雕塑艺术美等。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古典园林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由山、水、花木、建筑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桥、亭、廊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四种基本要素组合而成的综合艺术品。我国古典园林造园理念是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虽由人作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宛自天开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强调人工建筑与自然环境相互交融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人工美与自然美合为一体。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古建筑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主要有城池、宫殿、陵墓、寺院、楼阁、桥、塔、民居等。古建筑的形式美主要表现在序列组合、空间安排、比例尺度、造型式样、色彩装饰等方面。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自然景观中的人造景物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在自然景观中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增加一些人造景物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人工美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不仅具有实用性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而且具有审美意义。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我国古典园林造园的理念是强调人工建筑与自然环境水乳交融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人工美与自然美合为一体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风景区中流传的名人轶事和民间传说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与审美特征无关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古典园林主要由山、水、楼阁、桥四种基本要素组合而成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在自然景观中增加一些人工美破坏了自然景观的自然美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古典园林美主要是由山、水、花木、建筑四种基本要素组合而成。在自然景观中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增加一些人造景物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使之与自然景物形成一个统一的整体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构成绚丽多姿的风景美。除了自然美和人工美之外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许多风景区往往流传着一些名人轶事和民间传说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这给风景区增添了许多传奇情趣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丰富了审美内涵。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811736"/>
      </p:ext>
    </p:extLst>
  </p:cSld>
  <p:clrMapOvr>
    <a:masterClrMapping/>
  </p:clrMapOvr>
  <mc:AlternateContent xmlns:mc="http://schemas.openxmlformats.org/markup-compatibility/2006">
    <mc:Choice xmlns:p14="http://schemas.microsoft.com/office/powerpoint/2010/main" xmlns="" Requires="p14">
      <p:transition spd="slow" p14:dur="16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wipe(down)">
                                      <p:cBhvr>
                                        <p:cTn id="7" dur="500"/>
                                        <p:tgtEl>
                                          <p:spTgt spid="4">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我国古代建筑的审美特征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木构架建筑结构的功能美和造型美。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我国古代建筑多是木构架建筑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用木立柱与木横梁组成构架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然后盖以斜坡式的屋顶。这种木构架建筑屋顶是通过椽、檩、梁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而由立柱承重的。墙壁只是分割空间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而不承受建筑重量。所谓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墙倒屋不倒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便是这种木构架建筑特征的概括。木构架建筑的特点还在于建筑空间的组合有较强的灵活性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房屋的前后左右都可相通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形成多种空间组合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还有就是门窗安排的灵活性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由于墙体不承重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门窗的多少和大小都可以自由灵活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以满足人们的居住和审美要求。在一些宫殿、寺庙和大型建筑中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多采用斗拱作为屋顶和屋身的过渡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以把伸出屋檐的重量集中于立柱上。这种梁架的组合方式形成了屋顶的曲线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体现了中国古代建筑特有的造型美。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5253131"/>
      </p:ext>
    </p:extLst>
  </p:cSld>
  <p:clrMapOvr>
    <a:masterClrMapping/>
  </p:clrMapOvr>
  <mc:AlternateContent xmlns:mc="http://schemas.openxmlformats.org/markup-compatibility/2006">
    <mc:Choice xmlns:p14="http://schemas.microsoft.com/office/powerpoint/2010/main" xmlns="" Requires="p14">
      <p:transition spd="slow" p14:dur="1600">
        <p:wipe dir="d"/>
      </p:transition>
    </mc:Choice>
    <mc:Fallback>
      <p:transition spd="slow">
        <p:wipe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群体组合布局美。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我国古代建筑主要以组合式的建筑群体为特征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也就是常常以多座房屋组成庭院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又以多个庭院组成各种形式的建筑组群。所以中国古代建筑的序列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由一连串的庭院沿纵深方向排列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构成具有深度空间的建筑群。这种组群布局一般都采用中轴对称的方法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即重要的建筑都分布在中间的中轴线上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次要的建筑分布在两边和后面。这种布局主次分明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在宫殿建筑中尤其强调这一点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以表现帝王的权力和封建的伦理秩序。这种布局还有着强烈的节奏性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以北京皇城的建筑序列为例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自南向北顺次看去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中轴线宛如展开一幅长长的画卷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以前门为序幕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天安门、午门为正场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以三大殿为高潮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随后大小宫殿依次登场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以景山、钟鼓楼收尾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过程跌宕</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气势磅礴。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655473"/>
      </p:ext>
    </p:extLst>
  </p:cSld>
  <p:clrMapOvr>
    <a:masterClrMapping/>
  </p:clrMapOvr>
  <mc:AlternateContent xmlns:mc="http://schemas.openxmlformats.org/markup-compatibility/2006">
    <mc:Choice xmlns:p14="http://schemas.microsoft.com/office/powerpoint/2010/main" xmlns=""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建筑形象美。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中国古代建筑还用多种艺术进行加工装饰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与绘画、雕刻、书法、色彩、工艺美术、园艺等相互结合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以创造丰富多彩的建筑形象。我国古代建筑十分重视色彩的装饰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红、黄、绿是主色调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宫殿和庙宇常有绿黄色琉璃瓦顶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朱红色屋身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檐下用白色的台基。彩绘和雕刻也常用在建筑上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雕梁画栋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正是这一特色的写照。中国古代建筑还常用匾额、楹联等进行装饰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有的还点明建筑形象的主题和景观的奥妙之处。另外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建筑组群中还往往用石狮、牌楼和照壁点缀其中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制造某种意境和气氛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使得建筑产生引人入胜的妙趣。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3661295"/>
      </p:ext>
    </p:extLst>
  </p:cSld>
  <p:clrMapOvr>
    <a:masterClrMapping/>
  </p:clrMapOvr>
  <mc:AlternateContent xmlns:mc="http://schemas.openxmlformats.org/markup-compatibility/2006">
    <mc:Choice xmlns:p14="http://schemas.microsoft.com/office/powerpoint/2010/main" xmlns="" Requires="p14">
      <p:transition spd="slow" p14:dur="1600">
        <p:cover dir="ru"/>
      </p:transition>
    </mc:Choice>
    <mc:Fallback>
      <p:transition spd="slow">
        <p:cover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a:hlinkClick r:id="rId2" action="ppaction://hlinksldjump"/>
          </p:cNvPr>
          <p:cNvSpPr txBox="1"/>
          <p:nvPr/>
        </p:nvSpPr>
        <p:spPr>
          <a:xfrm>
            <a:off x="5713698" y="847103"/>
            <a:ext cx="301686" cy="369332"/>
          </a:xfrm>
          <a:prstGeom prst="rect">
            <a:avLst/>
          </a:prstGeom>
          <a:solidFill>
            <a:srgbClr val="C04B05"/>
          </a:solidFill>
        </p:spPr>
        <p:txBody>
          <a:bodyPr wrap="none" rtlCol="0">
            <a:spAutoFit/>
          </a:bodyPr>
          <a:lstStyle/>
          <a:p>
            <a:r>
              <a:rPr lang="en-US" altLang="zh-CN" dirty="0" smtClean="0">
                <a:solidFill>
                  <a:schemeClr val="bg1"/>
                </a:solidFill>
              </a:rPr>
              <a:t>1</a:t>
            </a:r>
            <a:endParaRPr lang="zh-CN" altLang="en-US" dirty="0">
              <a:solidFill>
                <a:schemeClr val="bg1"/>
              </a:solidFill>
            </a:endParaRPr>
          </a:p>
        </p:txBody>
      </p:sp>
      <p:sp>
        <p:nvSpPr>
          <p:cNvPr id="19" name="文本框 18">
            <a:hlinkClick r:id="rId3" action="ppaction://hlinksldjump"/>
          </p:cNvPr>
          <p:cNvSpPr txBox="1"/>
          <p:nvPr/>
        </p:nvSpPr>
        <p:spPr>
          <a:xfrm>
            <a:off x="6076233"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0" name="文本框 19">
            <a:hlinkClick r:id="rId4" action="ppaction://hlinksldjump"/>
          </p:cNvPr>
          <p:cNvSpPr txBox="1"/>
          <p:nvPr/>
        </p:nvSpPr>
        <p:spPr>
          <a:xfrm>
            <a:off x="6436273" y="847103"/>
            <a:ext cx="301686" cy="369332"/>
          </a:xfrm>
          <a:prstGeom prst="rect">
            <a:avLst/>
          </a:prstGeom>
          <a:noFill/>
        </p:spPr>
        <p:txBody>
          <a:bodyPr wrap="none" rtlCol="0">
            <a:spAutoFit/>
          </a:bodyPr>
          <a:lstStyle/>
          <a:p>
            <a:r>
              <a:rPr lang="en-US" altLang="zh-CN" dirty="0"/>
              <a:t>3</a:t>
            </a:r>
            <a:endParaRPr lang="zh-CN" altLang="en-US" dirty="0"/>
          </a:p>
        </p:txBody>
      </p:sp>
      <p:sp>
        <p:nvSpPr>
          <p:cNvPr id="21" name="文本框 20">
            <a:hlinkClick r:id="rId5" action="ppaction://hlinksldjump"/>
          </p:cNvPr>
          <p:cNvSpPr txBox="1"/>
          <p:nvPr/>
        </p:nvSpPr>
        <p:spPr>
          <a:xfrm>
            <a:off x="6789914"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23" name="文本框 22">
            <a:hlinkClick r:id="rId6" action="ppaction://hlinksldjump"/>
          </p:cNvPr>
          <p:cNvSpPr txBox="1"/>
          <p:nvPr/>
        </p:nvSpPr>
        <p:spPr>
          <a:xfrm>
            <a:off x="7345876"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24" name="文本框 23">
            <a:hlinkClick r:id="rId7" action="ppaction://hlinksldjump"/>
          </p:cNvPr>
          <p:cNvSpPr txBox="1"/>
          <p:nvPr/>
        </p:nvSpPr>
        <p:spPr>
          <a:xfrm>
            <a:off x="7705916"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 name="矩形 1"/>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下列叙述正确的是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色彩美是自然景观美的核心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在自然景观中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生物景观尤为重要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泰山是高大的断块山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黄山是典型的高山玄武岩地貌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自然景观分为地貌景观、气象景观、水文地理景观、生物景观等类型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其中地貌景观尤为重要。自然景观包括形象美、色彩美、动态美、朦胧美等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其中形象美是自然景观最显著的特征。黄山是高山花岗岩地貌。泰山所处的地质构造是断层中的地垒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是岩块整体上升形成的断块山。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713698"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5" name="文本框 14">
            <a:hlinkClick r:id="rId3" action="ppaction://hlinksldjump"/>
          </p:cNvPr>
          <p:cNvSpPr txBox="1"/>
          <p:nvPr/>
        </p:nvSpPr>
        <p:spPr>
          <a:xfrm>
            <a:off x="6076233"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2</a:t>
            </a:r>
            <a:endParaRPr lang="zh-CN" altLang="en-US" dirty="0"/>
          </a:p>
        </p:txBody>
      </p:sp>
      <p:sp>
        <p:nvSpPr>
          <p:cNvPr id="16" name="文本框 15">
            <a:hlinkClick r:id="rId4" action="ppaction://hlinksldjump"/>
          </p:cNvPr>
          <p:cNvSpPr txBox="1"/>
          <p:nvPr/>
        </p:nvSpPr>
        <p:spPr>
          <a:xfrm>
            <a:off x="6436273" y="847103"/>
            <a:ext cx="301686" cy="369332"/>
          </a:xfrm>
          <a:prstGeom prst="rect">
            <a:avLst/>
          </a:prstGeom>
          <a:noFill/>
        </p:spPr>
        <p:txBody>
          <a:bodyPr wrap="none" rtlCol="0">
            <a:spAutoFit/>
          </a:bodyPr>
          <a:lstStyle/>
          <a:p>
            <a:r>
              <a:rPr lang="en-US" altLang="zh-CN" dirty="0"/>
              <a:t>3</a:t>
            </a:r>
            <a:endParaRPr lang="zh-CN" altLang="en-US" dirty="0"/>
          </a:p>
        </p:txBody>
      </p:sp>
      <p:sp>
        <p:nvSpPr>
          <p:cNvPr id="17" name="文本框 16">
            <a:hlinkClick r:id="rId5" action="ppaction://hlinksldjump"/>
          </p:cNvPr>
          <p:cNvSpPr txBox="1"/>
          <p:nvPr/>
        </p:nvSpPr>
        <p:spPr>
          <a:xfrm>
            <a:off x="6789914"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18" name="文本框 17">
            <a:hlinkClick r:id="rId6" action="ppaction://hlinksldjump"/>
          </p:cNvPr>
          <p:cNvSpPr txBox="1"/>
          <p:nvPr/>
        </p:nvSpPr>
        <p:spPr>
          <a:xfrm>
            <a:off x="7345876"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7" action="ppaction://hlinksldjump"/>
          </p:cNvPr>
          <p:cNvSpPr txBox="1"/>
          <p:nvPr/>
        </p:nvSpPr>
        <p:spPr>
          <a:xfrm>
            <a:off x="7705916"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3" name="矩形 2"/>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两个黄鹂鸣翠柳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一行白鹭上青天。窗含西岭千秋雪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门泊东吴万里船。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这首诗反映了大自然的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色彩美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动态美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朦胧美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形象美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两个黄鹂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一行白鹭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千秋雪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为形象美</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为色彩美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为动态美。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86476"/>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ipe(down)">
                                      <p:cBhvr>
                                        <p:cTn id="10" dur="500"/>
                                        <p:tgtEl>
                                          <p:spTgt spid="3">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知道旅游景观的两大类审美形态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并理解二者概念的区别。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掌握自然景观美的主要表现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理解这些审美特征的含义。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了解古典园林、古建筑等的美学特征及自然景观中的人造景物的作用。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713698"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5" name="文本框 14">
            <a:hlinkClick r:id="rId3" action="ppaction://hlinksldjump"/>
          </p:cNvPr>
          <p:cNvSpPr txBox="1"/>
          <p:nvPr/>
        </p:nvSpPr>
        <p:spPr>
          <a:xfrm>
            <a:off x="6076233"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6" name="文本框 15">
            <a:hlinkClick r:id="rId4" action="ppaction://hlinksldjump"/>
          </p:cNvPr>
          <p:cNvSpPr txBox="1"/>
          <p:nvPr/>
        </p:nvSpPr>
        <p:spPr>
          <a:xfrm>
            <a:off x="6436273"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3</a:t>
            </a:r>
            <a:endParaRPr lang="zh-CN" altLang="en-US" dirty="0"/>
          </a:p>
        </p:txBody>
      </p:sp>
      <p:sp>
        <p:nvSpPr>
          <p:cNvPr id="17" name="文本框 16">
            <a:hlinkClick r:id="rId5" action="ppaction://hlinksldjump"/>
          </p:cNvPr>
          <p:cNvSpPr txBox="1"/>
          <p:nvPr/>
        </p:nvSpPr>
        <p:spPr>
          <a:xfrm>
            <a:off x="6789914"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18" name="文本框 17">
            <a:hlinkClick r:id="rId6" action="ppaction://hlinksldjump"/>
          </p:cNvPr>
          <p:cNvSpPr txBox="1"/>
          <p:nvPr/>
        </p:nvSpPr>
        <p:spPr>
          <a:xfrm>
            <a:off x="7345876"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7" action="ppaction://hlinksldjump"/>
          </p:cNvPr>
          <p:cNvSpPr txBox="1"/>
          <p:nvPr/>
        </p:nvSpPr>
        <p:spPr>
          <a:xfrm>
            <a:off x="7705916"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黄山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反映出自然景观的美感类型是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形象美</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色彩美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声音美</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朦胧美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黄山云海缥缈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若隐若现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瑰丽壮观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气象万千。黄山多云雾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十日九云烟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山色去来云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而这些云雾随山势而变幻莫测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虚实相生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体现的是一种整体的朦胧之美。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3744507"/>
      </p:ext>
    </p:extLst>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713698"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5" name="文本框 14">
            <a:hlinkClick r:id="rId3" action="ppaction://hlinksldjump"/>
          </p:cNvPr>
          <p:cNvSpPr txBox="1"/>
          <p:nvPr/>
        </p:nvSpPr>
        <p:spPr>
          <a:xfrm>
            <a:off x="6076233"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6" name="文本框 15">
            <a:hlinkClick r:id="rId4" action="ppaction://hlinksldjump"/>
          </p:cNvPr>
          <p:cNvSpPr txBox="1"/>
          <p:nvPr/>
        </p:nvSpPr>
        <p:spPr>
          <a:xfrm>
            <a:off x="6436273" y="847103"/>
            <a:ext cx="301686" cy="369332"/>
          </a:xfrm>
          <a:prstGeom prst="rect">
            <a:avLst/>
          </a:prstGeom>
          <a:noFill/>
        </p:spPr>
        <p:txBody>
          <a:bodyPr wrap="none" rtlCol="0">
            <a:spAutoFit/>
          </a:bodyPr>
          <a:lstStyle/>
          <a:p>
            <a:r>
              <a:rPr lang="en-US" altLang="zh-CN" dirty="0"/>
              <a:t>3</a:t>
            </a:r>
            <a:endParaRPr lang="zh-CN" altLang="en-US" dirty="0"/>
          </a:p>
        </p:txBody>
      </p:sp>
      <p:sp>
        <p:nvSpPr>
          <p:cNvPr id="17" name="文本框 16">
            <a:hlinkClick r:id="rId5" action="ppaction://hlinksldjump"/>
          </p:cNvPr>
          <p:cNvSpPr txBox="1"/>
          <p:nvPr/>
        </p:nvSpPr>
        <p:spPr>
          <a:xfrm>
            <a:off x="6789914"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4-5</a:t>
            </a:r>
            <a:endParaRPr lang="zh-CN" altLang="en-US" dirty="0"/>
          </a:p>
        </p:txBody>
      </p:sp>
      <p:sp>
        <p:nvSpPr>
          <p:cNvPr id="18" name="文本框 17">
            <a:hlinkClick r:id="rId6" action="ppaction://hlinksldjump"/>
          </p:cNvPr>
          <p:cNvSpPr txBox="1"/>
          <p:nvPr/>
        </p:nvSpPr>
        <p:spPr>
          <a:xfrm>
            <a:off x="7345876"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7" action="ppaction://hlinksldjump"/>
          </p:cNvPr>
          <p:cNvSpPr txBox="1"/>
          <p:nvPr/>
        </p:nvSpPr>
        <p:spPr>
          <a:xfrm>
            <a:off x="7705916"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 name="矩形 1"/>
          <p:cNvSpPr>
            <a:spLocks noChangeAspect="1"/>
          </p:cNvSpPr>
          <p:nvPr/>
        </p:nvSpPr>
        <p:spPr>
          <a:xfrm>
            <a:off x="508000" y="121620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现代城市应具有两个属性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生态化和特色化。生态化的中心是人与自然协调融合。城市特色是城市本质的表现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是城市景观艺术和居民精神气质的统一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城市特色主要受自然背景、社会传统、科学技术三个要素的制约。据此完成第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北京属于特色化城市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有传统文化和古老的宫殿建筑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钢铁工业在我国占有重要地位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特色农业发展迅速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交通运输业在全国处于领先地位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桂林成为旅游特色城市是因为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桂林交通发达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利于旅游业的发展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桂林工业发达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促进了旅游业的发展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桂林的田园、村舍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与山水融为一体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构成天人合一的胜境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桂林的农业发展较快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为旅游业的发展提供了物质基础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0393326"/>
      </p:ext>
    </p:extLst>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713698"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5" name="文本框 14">
            <a:hlinkClick r:id="rId3" action="ppaction://hlinksldjump"/>
          </p:cNvPr>
          <p:cNvSpPr txBox="1"/>
          <p:nvPr/>
        </p:nvSpPr>
        <p:spPr>
          <a:xfrm>
            <a:off x="6076233"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6" name="文本框 15">
            <a:hlinkClick r:id="rId4" action="ppaction://hlinksldjump"/>
          </p:cNvPr>
          <p:cNvSpPr txBox="1"/>
          <p:nvPr/>
        </p:nvSpPr>
        <p:spPr>
          <a:xfrm>
            <a:off x="6436273" y="847103"/>
            <a:ext cx="301686" cy="369332"/>
          </a:xfrm>
          <a:prstGeom prst="rect">
            <a:avLst/>
          </a:prstGeom>
          <a:noFill/>
        </p:spPr>
        <p:txBody>
          <a:bodyPr wrap="none" rtlCol="0">
            <a:spAutoFit/>
          </a:bodyPr>
          <a:lstStyle/>
          <a:p>
            <a:r>
              <a:rPr lang="en-US" altLang="zh-CN" dirty="0"/>
              <a:t>3</a:t>
            </a:r>
            <a:endParaRPr lang="zh-CN" altLang="en-US" dirty="0"/>
          </a:p>
        </p:txBody>
      </p:sp>
      <p:sp>
        <p:nvSpPr>
          <p:cNvPr id="17" name="文本框 16">
            <a:hlinkClick r:id="rId5" action="ppaction://hlinksldjump"/>
          </p:cNvPr>
          <p:cNvSpPr txBox="1"/>
          <p:nvPr/>
        </p:nvSpPr>
        <p:spPr>
          <a:xfrm>
            <a:off x="6789914"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4-5</a:t>
            </a:r>
            <a:endParaRPr lang="zh-CN" altLang="en-US" dirty="0"/>
          </a:p>
        </p:txBody>
      </p:sp>
      <p:sp>
        <p:nvSpPr>
          <p:cNvPr id="18" name="文本框 17">
            <a:hlinkClick r:id="rId6" action="ppaction://hlinksldjump"/>
          </p:cNvPr>
          <p:cNvSpPr txBox="1"/>
          <p:nvPr/>
        </p:nvSpPr>
        <p:spPr>
          <a:xfrm>
            <a:off x="7345876"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7" action="ppaction://hlinksldjump"/>
          </p:cNvPr>
          <p:cNvSpPr txBox="1"/>
          <p:nvPr/>
        </p:nvSpPr>
        <p:spPr>
          <a:xfrm>
            <a:off x="7705916"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北京的特色在于传统文化和古典建筑。第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桂林的旅游特色在于山水与人文景观融为一体。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6839425"/>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713698"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5" name="文本框 14">
            <a:hlinkClick r:id="rId3" action="ppaction://hlinksldjump"/>
          </p:cNvPr>
          <p:cNvSpPr txBox="1"/>
          <p:nvPr/>
        </p:nvSpPr>
        <p:spPr>
          <a:xfrm>
            <a:off x="6076233"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6" name="文本框 15">
            <a:hlinkClick r:id="rId4" action="ppaction://hlinksldjump"/>
          </p:cNvPr>
          <p:cNvSpPr txBox="1"/>
          <p:nvPr/>
        </p:nvSpPr>
        <p:spPr>
          <a:xfrm>
            <a:off x="6436273" y="847103"/>
            <a:ext cx="301686" cy="369332"/>
          </a:xfrm>
          <a:prstGeom prst="rect">
            <a:avLst/>
          </a:prstGeom>
          <a:noFill/>
        </p:spPr>
        <p:txBody>
          <a:bodyPr wrap="none" rtlCol="0">
            <a:spAutoFit/>
          </a:bodyPr>
          <a:lstStyle/>
          <a:p>
            <a:r>
              <a:rPr lang="en-US" altLang="zh-CN" dirty="0"/>
              <a:t>3</a:t>
            </a:r>
            <a:endParaRPr lang="zh-CN" altLang="en-US" dirty="0"/>
          </a:p>
        </p:txBody>
      </p:sp>
      <p:sp>
        <p:nvSpPr>
          <p:cNvPr id="17" name="文本框 16">
            <a:hlinkClick r:id="rId5" action="ppaction://hlinksldjump"/>
          </p:cNvPr>
          <p:cNvSpPr txBox="1"/>
          <p:nvPr/>
        </p:nvSpPr>
        <p:spPr>
          <a:xfrm>
            <a:off x="6789914"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18" name="文本框 17">
            <a:hlinkClick r:id="rId6" action="ppaction://hlinksldjump"/>
          </p:cNvPr>
          <p:cNvSpPr txBox="1"/>
          <p:nvPr/>
        </p:nvSpPr>
        <p:spPr>
          <a:xfrm>
            <a:off x="7345876"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6</a:t>
            </a:r>
            <a:endParaRPr lang="zh-CN" altLang="en-US" dirty="0"/>
          </a:p>
        </p:txBody>
      </p:sp>
      <p:sp>
        <p:nvSpPr>
          <p:cNvPr id="19" name="文本框 18">
            <a:hlinkClick r:id="rId7" action="ppaction://hlinksldjump"/>
          </p:cNvPr>
          <p:cNvSpPr txBox="1"/>
          <p:nvPr/>
        </p:nvSpPr>
        <p:spPr>
          <a:xfrm>
            <a:off x="7705916"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 name="矩形 1"/>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北京故宫对旅游者吸引力大的原因是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具有多样性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是自然景观、人文景观和城市游憩景观的最佳结合点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给人以情观景的享受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具有非凡性和历史文化价值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能给人以较大的</a:t>
            </a:r>
            <a:r>
              <a:rPr lang="zh-CN" altLang="zh-CN" sz="2200">
                <a:solidFill>
                  <a:srgbClr val="000000"/>
                </a:solidFill>
                <a:latin typeface="Times New Roman" panose="02020603050405020304" pitchFamily="18" charset="0"/>
                <a:cs typeface="Times New Roman" panose="02020603050405020304" pitchFamily="18" charset="0"/>
              </a:rPr>
              <a:t>人工</a:t>
            </a:r>
            <a:r>
              <a:rPr lang="zh-CN" altLang="zh-CN" sz="2200" smtClean="0">
                <a:solidFill>
                  <a:srgbClr val="000000"/>
                </a:solidFill>
                <a:latin typeface="Times New Roman" panose="02020603050405020304" pitchFamily="18" charset="0"/>
                <a:cs typeface="Times New Roman" panose="02020603050405020304" pitchFamily="18" charset="0"/>
              </a:rPr>
              <a:t>美</a:t>
            </a:r>
            <a:r>
              <a:rPr lang="zh-CN" altLang="en-US" sz="2200" smtClean="0">
                <a:solidFill>
                  <a:srgbClr val="000000"/>
                </a:solidFill>
                <a:latin typeface="Times New Roman" panose="02020603050405020304" pitchFamily="18" charset="0"/>
                <a:cs typeface="Times New Roman" panose="02020603050405020304" pitchFamily="18" charset="0"/>
              </a:rPr>
              <a:t>体验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较高的经济价值和科学价值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34169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文本框 24">
            <a:hlinkClick r:id="rId2" action="ppaction://hlinksldjump"/>
          </p:cNvPr>
          <p:cNvSpPr txBox="1"/>
          <p:nvPr/>
        </p:nvSpPr>
        <p:spPr>
          <a:xfrm>
            <a:off x="5713698"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6" name="文本框 25">
            <a:hlinkClick r:id="rId3" action="ppaction://hlinksldjump"/>
          </p:cNvPr>
          <p:cNvSpPr txBox="1"/>
          <p:nvPr/>
        </p:nvSpPr>
        <p:spPr>
          <a:xfrm>
            <a:off x="6076233"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7" name="文本框 26">
            <a:hlinkClick r:id="rId4" action="ppaction://hlinksldjump"/>
          </p:cNvPr>
          <p:cNvSpPr txBox="1"/>
          <p:nvPr/>
        </p:nvSpPr>
        <p:spPr>
          <a:xfrm>
            <a:off x="6436273" y="847103"/>
            <a:ext cx="301686" cy="369332"/>
          </a:xfrm>
          <a:prstGeom prst="rect">
            <a:avLst/>
          </a:prstGeom>
          <a:noFill/>
        </p:spPr>
        <p:txBody>
          <a:bodyPr wrap="none" rtlCol="0">
            <a:spAutoFit/>
          </a:bodyPr>
          <a:lstStyle/>
          <a:p>
            <a:r>
              <a:rPr lang="en-US" altLang="zh-CN" dirty="0"/>
              <a:t>3</a:t>
            </a:r>
            <a:endParaRPr lang="zh-CN" altLang="en-US" dirty="0"/>
          </a:p>
        </p:txBody>
      </p:sp>
      <p:sp>
        <p:nvSpPr>
          <p:cNvPr id="28" name="文本框 27">
            <a:hlinkClick r:id="rId5" action="ppaction://hlinksldjump"/>
          </p:cNvPr>
          <p:cNvSpPr txBox="1"/>
          <p:nvPr/>
        </p:nvSpPr>
        <p:spPr>
          <a:xfrm>
            <a:off x="6789914"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29" name="文本框 28">
            <a:hlinkClick r:id="rId6" action="ppaction://hlinksldjump"/>
          </p:cNvPr>
          <p:cNvSpPr txBox="1"/>
          <p:nvPr/>
        </p:nvSpPr>
        <p:spPr>
          <a:xfrm>
            <a:off x="7345876"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30" name="文本框 29">
            <a:hlinkClick r:id="rId7" action="ppaction://hlinksldjump"/>
          </p:cNvPr>
          <p:cNvSpPr txBox="1"/>
          <p:nvPr/>
        </p:nvSpPr>
        <p:spPr>
          <a:xfrm>
            <a:off x="7705916" y="847802"/>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7</a:t>
            </a:r>
            <a:endParaRPr lang="zh-CN" altLang="en-US" dirty="0"/>
          </a:p>
        </p:txBody>
      </p:sp>
      <p:sp>
        <p:nvSpPr>
          <p:cNvPr id="2" name="矩形 1"/>
          <p:cNvSpPr>
            <a:spLocks noChangeAspect="1"/>
          </p:cNvSpPr>
          <p:nvPr/>
        </p:nvSpPr>
        <p:spPr>
          <a:xfrm>
            <a:off x="508000" y="121052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读图并完成下题。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黄山著名的风景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猴子观海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此景观中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地貌的酷似造型构成了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蓝天、白云、阳光、灰石构成了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流云飘烟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似浩海浪涛的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美。其中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是自然景观的构景基础。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观赏自然景观要抓住其美的本质特征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观赏时还要以情观景、移情于景、情景交融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并发挥想象。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　色彩　动态　形象美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2" name="Z10.eps" descr="id:2147495161;FounderCES"/>
          <p:cNvPicPr/>
          <p:nvPr/>
        </p:nvPicPr>
        <p:blipFill>
          <a:blip r:embed="rId8"/>
          <a:stretch>
            <a:fillRect/>
          </a:stretch>
        </p:blipFill>
        <p:spPr>
          <a:xfrm>
            <a:off x="2915816" y="1700808"/>
            <a:ext cx="3168352" cy="2390842"/>
          </a:xfrm>
          <a:prstGeom prst="rect">
            <a:avLst/>
          </a:prstGeom>
        </p:spPr>
      </p:pic>
    </p:spTree>
    <p:extLst>
      <p:ext uri="{BB962C8B-B14F-4D97-AF65-F5344CB8AC3E}">
        <p14:creationId xmlns:p14="http://schemas.microsoft.com/office/powerpoint/2010/main" xmlns="" val="1890274465"/>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animEffect transition="in" filter="wipe(down)">
                                      <p:cBhvr>
                                        <p:cTn id="7" dur="500"/>
                                        <p:tgtEl>
                                          <p:spTgt spid="2">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0" end="10"/>
                                            </p:txEl>
                                          </p:spTgt>
                                        </p:tgtEl>
                                        <p:attrNameLst>
                                          <p:attrName>style.visibility</p:attrName>
                                        </p:attrNameLst>
                                      </p:cBhvr>
                                      <p:to>
                                        <p:strVal val="visible"/>
                                      </p:to>
                                    </p:set>
                                    <p:animEffect transition="in" filter="wipe(down)">
                                      <p:cBhvr>
                                        <p:cTn id="12"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一、自然美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自然美是指大自然中的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自然物</a:t>
            </a:r>
            <a:r>
              <a:rPr lang="zh-CN" altLang="zh-CN" sz="2200" dirty="0">
                <a:solidFill>
                  <a:srgbClr val="000000"/>
                </a:solidFill>
                <a:latin typeface="Times New Roman" panose="02020603050405020304" pitchFamily="18" charset="0"/>
                <a:cs typeface="Times New Roman" panose="02020603050405020304" pitchFamily="18" charset="0"/>
              </a:rPr>
              <a:t>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自然现象</a:t>
            </a:r>
            <a:r>
              <a:rPr lang="zh-CN" altLang="zh-CN" sz="2200" dirty="0">
                <a:solidFill>
                  <a:srgbClr val="000000"/>
                </a:solidFill>
                <a:latin typeface="Times New Roman" panose="02020603050405020304" pitchFamily="18" charset="0"/>
                <a:cs typeface="Times New Roman" panose="02020603050405020304" pitchFamily="18" charset="0"/>
              </a:rPr>
              <a:t>在不同的条件下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呈现出的审美状态。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形象</a:t>
            </a:r>
            <a:r>
              <a:rPr lang="zh-CN" altLang="zh-CN" sz="2200" dirty="0">
                <a:solidFill>
                  <a:srgbClr val="000000"/>
                </a:solidFill>
                <a:latin typeface="Times New Roman" panose="02020603050405020304" pitchFamily="18" charset="0"/>
                <a:cs typeface="Times New Roman" panose="02020603050405020304" pitchFamily="18" charset="0"/>
              </a:rPr>
              <a:t>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色彩</a:t>
            </a:r>
            <a:r>
              <a:rPr lang="zh-CN" altLang="zh-CN" sz="2200" dirty="0">
                <a:solidFill>
                  <a:srgbClr val="000000"/>
                </a:solidFill>
                <a:latin typeface="Times New Roman" panose="02020603050405020304" pitchFamily="18" charset="0"/>
                <a:cs typeface="Times New Roman" panose="02020603050405020304" pitchFamily="18" charset="0"/>
              </a:rPr>
              <a:t>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动态</a:t>
            </a:r>
            <a:r>
              <a:rPr lang="zh-CN" altLang="zh-CN" sz="2200" dirty="0">
                <a:solidFill>
                  <a:srgbClr val="000000"/>
                </a:solidFill>
                <a:latin typeface="Times New Roman" panose="02020603050405020304" pitchFamily="18" charset="0"/>
                <a:cs typeface="Times New Roman" panose="02020603050405020304" pitchFamily="18" charset="0"/>
              </a:rPr>
              <a:t>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朦胧</a:t>
            </a:r>
            <a:r>
              <a:rPr lang="zh-CN" altLang="zh-CN" sz="2200" dirty="0">
                <a:solidFill>
                  <a:srgbClr val="000000"/>
                </a:solidFill>
                <a:latin typeface="Times New Roman" panose="02020603050405020304" pitchFamily="18" charset="0"/>
                <a:cs typeface="Times New Roman" panose="02020603050405020304" pitchFamily="18" charset="0"/>
              </a:rPr>
              <a:t>美等是自然景观美的主要表现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是广大旅游者所欣赏的审美特征。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形象美是指名山大川等自然景观的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总体形态</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空间形式</a:t>
            </a:r>
            <a:r>
              <a:rPr lang="zh-CN" altLang="zh-CN" sz="2200" dirty="0">
                <a:solidFill>
                  <a:srgbClr val="000000"/>
                </a:solidFill>
                <a:latin typeface="Times New Roman" panose="02020603050405020304" pitchFamily="18" charset="0"/>
                <a:cs typeface="Times New Roman" panose="02020603050405020304" pitchFamily="18" charset="0"/>
              </a:rPr>
              <a:t>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是旅游景观最显著的特征。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地貌</a:t>
            </a:r>
            <a:r>
              <a:rPr lang="zh-CN" altLang="zh-CN" sz="2200" dirty="0">
                <a:solidFill>
                  <a:srgbClr val="000000"/>
                </a:solidFill>
                <a:latin typeface="Times New Roman" panose="02020603050405020304" pitchFamily="18" charset="0"/>
                <a:cs typeface="Times New Roman" panose="02020603050405020304" pitchFamily="18" charset="0"/>
              </a:rPr>
              <a:t>是自然景观的构景基础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不同的地貌形态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展示出的形象美感有所不同。我国人民在数千年山水审美的历史中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将自然景观的形象美分为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雄</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奇</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险</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秀</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幽</a:t>
            </a:r>
            <a:r>
              <a:rPr lang="zh-CN" altLang="zh-CN" sz="2200" dirty="0">
                <a:solidFill>
                  <a:srgbClr val="000000"/>
                </a:solidFill>
                <a:latin typeface="Times New Roman" panose="02020603050405020304" pitchFamily="18" charset="0"/>
                <a:cs typeface="Times New Roman" panose="02020603050405020304" pitchFamily="18" charset="0"/>
              </a:rPr>
              <a:t>等特征。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自然景观中的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色彩</a:t>
            </a:r>
            <a:r>
              <a:rPr lang="zh-CN" altLang="zh-CN" sz="2200" dirty="0">
                <a:solidFill>
                  <a:srgbClr val="000000"/>
                </a:solidFill>
                <a:latin typeface="Times New Roman" panose="02020603050405020304" pitchFamily="18" charset="0"/>
                <a:cs typeface="Times New Roman" panose="02020603050405020304" pitchFamily="18" charset="0"/>
              </a:rPr>
              <a:t>美是极其丰富且富于变化的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使得许多自然景观对人们具有无穷的吸引力。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684496" y="208163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88024" y="208163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51499" y="249376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70804" y="249376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79930" y="249376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15859" y="249376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71298" y="329624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670623" y="330204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39704" y="370120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70751" y="449959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426762" y="449959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82773" y="449959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538784" y="449959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094795" y="449959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761409" y="490047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02319192"/>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动与静是相对而言的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静中有动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动中有静。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飞流直下三千尺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疑是银河落九天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说的是自然景观的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动态</a:t>
            </a:r>
            <a:r>
              <a:rPr lang="zh-CN" altLang="zh-CN" sz="2200" dirty="0">
                <a:solidFill>
                  <a:srgbClr val="000000"/>
                </a:solidFill>
                <a:latin typeface="Times New Roman" panose="02020603050405020304" pitchFamily="18" charset="0"/>
                <a:cs typeface="Times New Roman" panose="02020603050405020304" pitchFamily="18" charset="0"/>
              </a:rPr>
              <a:t>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烟、雨、云、雾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以及晨曦、暮霭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都使自然景观呈现出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朦胧</a:t>
            </a:r>
            <a:r>
              <a:rPr lang="zh-CN" altLang="zh-CN" sz="2200" dirty="0">
                <a:solidFill>
                  <a:srgbClr val="000000"/>
                </a:solidFill>
                <a:latin typeface="Times New Roman" panose="02020603050405020304" pitchFamily="18" charset="0"/>
                <a:cs typeface="Times New Roman" panose="02020603050405020304" pitchFamily="18" charset="0"/>
              </a:rPr>
              <a:t>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色彩美在我国北方一年四季有什么变化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在四季变化分明的我国北方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色彩美有春翡、夏翠、秋金、冬银的变化。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932040" y="257529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43285" y="297703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9233030"/>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二、人工美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人工美是指能够吸引人们旅游活动、反映古今人类创造</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物质文明</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精神文明</a:t>
            </a:r>
            <a:r>
              <a:rPr lang="zh-CN" altLang="zh-CN" sz="2200" dirty="0">
                <a:solidFill>
                  <a:srgbClr val="000000"/>
                </a:solidFill>
                <a:latin typeface="Times New Roman" panose="02020603050405020304" pitchFamily="18" charset="0"/>
                <a:cs typeface="Times New Roman" panose="02020603050405020304" pitchFamily="18" charset="0"/>
              </a:rPr>
              <a:t>的事物所呈现出的审美状态。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古典园林主要是由山、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花木</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建筑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桥、亭、廊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四种基本要素组合而成的综合艺术品。造园艺术家把大自然的美景浓缩到有限的空间内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成为大自然的缩影。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古建筑的形式美主要表现在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序列组合</a:t>
            </a:r>
            <a:r>
              <a:rPr lang="zh-CN" altLang="zh-CN" sz="2200" dirty="0">
                <a:solidFill>
                  <a:srgbClr val="000000"/>
                </a:solidFill>
                <a:latin typeface="Times New Roman" panose="02020603050405020304" pitchFamily="18" charset="0"/>
                <a:cs typeface="Times New Roman" panose="02020603050405020304" pitchFamily="18" charset="0"/>
              </a:rPr>
              <a:t>、空间安排、</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比例尺度</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造型式样</a:t>
            </a:r>
            <a:r>
              <a:rPr lang="zh-CN" altLang="zh-CN" sz="2200" dirty="0">
                <a:solidFill>
                  <a:srgbClr val="000000"/>
                </a:solidFill>
                <a:latin typeface="Times New Roman" panose="02020603050405020304" pitchFamily="18" charset="0"/>
                <a:cs typeface="Times New Roman" panose="02020603050405020304" pitchFamily="18" charset="0"/>
              </a:rPr>
              <a:t>、色彩装饰等方面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这些形式美的因素决定了古建筑的审美特征。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在自然景观中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增加一些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人造景物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不仅具有实用性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而且具有审美意义。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83906" y="234974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79712" y="234974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72702" y="275062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33369" y="27542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87402" y="2750765"/>
            <a:ext cx="21063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44635" y="395804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236296" y="395804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04541" y="435558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46888" y="516187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8876198"/>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91986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三、其他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除了自然美和人工美之外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许多风景区往往流传着一些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名人轶事</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民间传说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这给风景区增添了传奇情趣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丰富了审美内涵。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380312" y="337777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69148" y="37825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7247923"/>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概念和类型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自然美是指大自然中的自然物或自然现象在不同的条件下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呈现出的审美状态。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形象美、色彩美、动态美、朦胧美等。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plit dir="in"/>
      </p:transition>
    </mc:Choice>
    <mc:Fallback>
      <p:transition spd="slow">
        <p:split dir="in"/>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34746"/>
            <a:ext cx="8128000" cy="450732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形象美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旅游景观最显著的特征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指名山大川等自然景观的总体形态和空间形式的美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是旅游景观最显著的特征。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地貌的形象美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地貌是自然景观的构景基础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不同的地貌形态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展示出的形象美感有所不同。我国人民在数千年山水审美的历史中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将自然景观的形象美分为雄、奇、险、秀、幽等特征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并有泰山天下雄、黄山天下奇、华山天下险、峨眉天下秀、青城天下幽之说。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其他形象美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茫茫大漠、浩淼烟波之旷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如渊深壑、迷离秘洞之奥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原始丛林、广袤荒原之野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也成为自然景观形象美的重要方面。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4242655"/>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32856"/>
            <a:ext cx="4695196"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色彩美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极其丰富且富于</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变化</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08.eps" descr="id:2147495069;FounderCES"/>
          <p:cNvPicPr/>
          <p:nvPr/>
        </p:nvPicPr>
        <p:blipFill>
          <a:blip r:embed="rId4"/>
          <a:stretch>
            <a:fillRect/>
          </a:stretch>
        </p:blipFill>
        <p:spPr>
          <a:xfrm>
            <a:off x="755576" y="2670281"/>
            <a:ext cx="7704856" cy="1982855"/>
          </a:xfrm>
          <a:prstGeom prst="rect">
            <a:avLst/>
          </a:prstGeom>
        </p:spPr>
      </p:pic>
    </p:spTree>
    <p:extLst>
      <p:ext uri="{BB962C8B-B14F-4D97-AF65-F5344CB8AC3E}">
        <p14:creationId xmlns:p14="http://schemas.microsoft.com/office/powerpoint/2010/main" xmlns="" val="3648134766"/>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360</TotalTime>
  <Words>1997</Words>
  <Application>Microsoft Office PowerPoint</Application>
  <PresentationFormat>全屏显示(4:3)</PresentationFormat>
  <Paragraphs>185</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测控设计模板14新</vt:lpstr>
      <vt:lpstr>第一节　旅游景观的审美特征</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Administrator</cp:lastModifiedBy>
  <cp:revision>22</cp:revision>
  <dcterms:created xsi:type="dcterms:W3CDTF">2016-05-26T03:10:41Z</dcterms:created>
  <dcterms:modified xsi:type="dcterms:W3CDTF">2017-08-21T01:28:22Z</dcterms:modified>
</cp:coreProperties>
</file>