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74" r:id="rId2"/>
    <p:sldId id="263" r:id="rId3"/>
    <p:sldId id="264" r:id="rId4"/>
    <p:sldId id="305" r:id="rId5"/>
    <p:sldId id="267" r:id="rId6"/>
    <p:sldId id="304" r:id="rId7"/>
    <p:sldId id="317" r:id="rId8"/>
    <p:sldId id="265" r:id="rId9"/>
    <p:sldId id="279" r:id="rId10"/>
    <p:sldId id="280" r:id="rId11"/>
    <p:sldId id="281" r:id="rId12"/>
    <p:sldId id="293" r:id="rId13"/>
    <p:sldId id="294" r:id="rId14"/>
    <p:sldId id="310" r:id="rId15"/>
    <p:sldId id="266" r:id="rId16"/>
    <p:sldId id="282" r:id="rId17"/>
    <p:sldId id="283" r:id="rId18"/>
    <p:sldId id="295" r:id="rId19"/>
    <p:sldId id="296" r:id="rId20"/>
    <p:sldId id="318" r:id="rId21"/>
    <p:sldId id="319" r:id="rId22"/>
    <p:sldId id="270" r:id="rId23"/>
    <p:sldId id="300" r:id="rId24"/>
    <p:sldId id="284" r:id="rId25"/>
    <p:sldId id="285" r:id="rId26"/>
    <p:sldId id="286" r:id="rId27"/>
    <p:sldId id="287" r:id="rId28"/>
    <p:sldId id="320" r:id="rId29"/>
    <p:sldId id="321" r:id="rId30"/>
    <p:sldId id="322" r:id="rId31"/>
    <p:sldId id="323" r:id="rId32"/>
    <p:sldId id="324" r:id="rId33"/>
    <p:sldId id="325" r:id="rId34"/>
    <p:sldId id="326" r:id="rId3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015" autoAdjust="0"/>
    <p:restoredTop sz="94660"/>
  </p:normalViewPr>
  <p:slideViewPr>
    <p:cSldViewPr showGuides="1">
      <p:cViewPr varScale="1">
        <p:scale>
          <a:sx n="60" d="100"/>
          <a:sy n="60" d="100"/>
        </p:scale>
        <p:origin x="-90" y="-31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2017-8-21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2.xml"/><Relationship Id="rId5" Type="http://schemas.openxmlformats.org/officeDocument/2006/relationships/slide" Target="../slides/slide8.xml"/><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2.xml"/><Relationship Id="rId5" Type="http://schemas.openxmlformats.org/officeDocument/2006/relationships/slide" Target="../slides/slide8.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2.xml"/><Relationship Id="rId5" Type="http://schemas.openxmlformats.org/officeDocument/2006/relationships/slide" Target="../slides/slide8.xml"/><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2.xml"/><Relationship Id="rId5" Type="http://schemas.openxmlformats.org/officeDocument/2006/relationships/slide" Target="../slides/slide8.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248184" y="1100843"/>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5" name="TextBox 24">
            <a:hlinkClick r:id="rId4"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5"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1" name="TextBox 30">
            <a:hlinkClick r:id="rId6" action="ppaction://hlinksldjump"/>
          </p:cNvPr>
          <p:cNvSpPr txBox="1"/>
          <p:nvPr userDrawn="1"/>
        </p:nvSpPr>
        <p:spPr>
          <a:xfrm>
            <a:off x="7680594"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栏目二">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4852164" y="-27384"/>
            <a:ext cx="1443037" cy="880109"/>
          </a:xfrm>
          <a:prstGeom prst="rect">
            <a:avLst/>
          </a:prstGeom>
        </p:spPr>
      </p:pic>
      <p:sp>
        <p:nvSpPr>
          <p:cNvPr id="15" name="TextBox 7">
            <a:hlinkClick r:id="rId3" action="ppaction://hlinksldjump"/>
          </p:cNvPr>
          <p:cNvSpPr txBox="1"/>
          <p:nvPr userDrawn="1"/>
        </p:nvSpPr>
        <p:spPr>
          <a:xfrm>
            <a:off x="3728452" y="188640"/>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sp>
        <p:nvSpPr>
          <p:cNvPr id="16" name="TextBox 24">
            <a:hlinkClick r:id="rId4"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TextBox 27">
            <a:hlinkClick r:id="rId5"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8" name="TextBox 30">
            <a:hlinkClick r:id="rId6" action="ppaction://hlinksldjump"/>
          </p:cNvPr>
          <p:cNvSpPr txBox="1"/>
          <p:nvPr userDrawn="1"/>
        </p:nvSpPr>
        <p:spPr>
          <a:xfrm>
            <a:off x="7680594"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栏目三">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16" name="TextBox 7">
            <a:hlinkClick r:id="rId3" action="ppaction://hlinksldjump"/>
          </p:cNvPr>
          <p:cNvSpPr txBox="1"/>
          <p:nvPr userDrawn="1"/>
        </p:nvSpPr>
        <p:spPr>
          <a:xfrm>
            <a:off x="3728452" y="188640"/>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sp>
        <p:nvSpPr>
          <p:cNvPr id="17" name="TextBox 24">
            <a:hlinkClick r:id="rId4"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8" name="TextBox 27">
            <a:hlinkClick r:id="rId5"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9" name="TextBox 30">
            <a:hlinkClick r:id="rId6" action="ppaction://hlinksldjump"/>
          </p:cNvPr>
          <p:cNvSpPr txBox="1"/>
          <p:nvPr userDrawn="1"/>
        </p:nvSpPr>
        <p:spPr>
          <a:xfrm>
            <a:off x="7680594"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栏目四">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15" name="TextBox 7">
            <a:hlinkClick r:id="rId3" action="ppaction://hlinksldjump"/>
          </p:cNvPr>
          <p:cNvSpPr txBox="1"/>
          <p:nvPr userDrawn="1"/>
        </p:nvSpPr>
        <p:spPr>
          <a:xfrm>
            <a:off x="3728452" y="188640"/>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sp>
        <p:nvSpPr>
          <p:cNvPr id="19" name="TextBox 24">
            <a:hlinkClick r:id="rId4"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0" name="TextBox 27">
            <a:hlinkClick r:id="rId5"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1" name="TextBox 30">
            <a:hlinkClick r:id="rId6" action="ppaction://hlinksldjump"/>
          </p:cNvPr>
          <p:cNvSpPr txBox="1"/>
          <p:nvPr userDrawn="1"/>
        </p:nvSpPr>
        <p:spPr>
          <a:xfrm>
            <a:off x="7680594" y="188640"/>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随堂演练</a:t>
            </a:r>
            <a:endParaRPr lang="zh-CN" altLang="en-US" sz="1400" dirty="0">
              <a:solidFill>
                <a:schemeClr val="bg1"/>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dirty="0" smtClean="0"/>
              <a:t>第一节　旅游资源的分类</a:t>
            </a:r>
            <a:endParaRPr lang="en-US" altLang="zh-CN" sz="1600" dirty="0" smtClean="0"/>
          </a:p>
          <a:p>
            <a:pPr algn="l"/>
            <a:r>
              <a:rPr lang="en-US" altLang="zh-CN" sz="1600" dirty="0" smtClean="0"/>
              <a:t>        </a:t>
            </a:r>
            <a:r>
              <a:rPr lang="zh-CN" altLang="zh-CN" sz="1600" dirty="0" smtClean="0"/>
              <a:t>与特性</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6.xml"/><Relationship Id="rId1" Type="http://schemas.openxmlformats.org/officeDocument/2006/relationships/vmlDrawing" Target="../drawings/vmlDrawing4.vml"/><Relationship Id="rId5" Type="http://schemas.openxmlformats.org/officeDocument/2006/relationships/package" Target="../embeddings/Microsoft_Office_Word_2007___4.docx"/><Relationship Id="rId4" Type="http://schemas.openxmlformats.org/officeDocument/2006/relationships/slide" Target="slide15.xml"/></Relationships>
</file>

<file path=ppt/slides/_rels/slide1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6.xml"/><Relationship Id="rId1" Type="http://schemas.openxmlformats.org/officeDocument/2006/relationships/vmlDrawing" Target="../drawings/vmlDrawing5.vml"/><Relationship Id="rId5" Type="http://schemas.openxmlformats.org/officeDocument/2006/relationships/package" Target="../embeddings/Microsoft_Office_Word_2007___5.docx"/><Relationship Id="rId4" Type="http://schemas.openxmlformats.org/officeDocument/2006/relationships/slide" Target="slide15.xml"/></Relationships>
</file>

<file path=ppt/slides/_rels/slide1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6.xml"/><Relationship Id="rId1" Type="http://schemas.openxmlformats.org/officeDocument/2006/relationships/vmlDrawing" Target="../drawings/vmlDrawing6.vml"/><Relationship Id="rId5" Type="http://schemas.openxmlformats.org/officeDocument/2006/relationships/package" Target="../embeddings/Microsoft_Office_Word_2007___6.docx"/><Relationship Id="rId4" Type="http://schemas.openxmlformats.org/officeDocument/2006/relationships/slide" Target="slide15.xml"/></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8" Type="http://schemas.openxmlformats.org/officeDocument/2006/relationships/slide" Target="slide28.xml"/><Relationship Id="rId3" Type="http://schemas.openxmlformats.org/officeDocument/2006/relationships/slide" Target="slide23.xml"/><Relationship Id="rId7" Type="http://schemas.openxmlformats.org/officeDocument/2006/relationships/slide" Target="slide27.xml"/><Relationship Id="rId12" Type="http://schemas.openxmlformats.org/officeDocument/2006/relationships/slide" Target="slide32.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26.xml"/><Relationship Id="rId11" Type="http://schemas.openxmlformats.org/officeDocument/2006/relationships/slide" Target="slide31.xml"/><Relationship Id="rId5" Type="http://schemas.openxmlformats.org/officeDocument/2006/relationships/slide" Target="slide25.xml"/><Relationship Id="rId10" Type="http://schemas.openxmlformats.org/officeDocument/2006/relationships/slide" Target="slide30.xml"/><Relationship Id="rId4" Type="http://schemas.openxmlformats.org/officeDocument/2006/relationships/slide" Target="slide24.xml"/><Relationship Id="rId9" Type="http://schemas.openxmlformats.org/officeDocument/2006/relationships/slide" Target="slide29.xml"/></Relationships>
</file>

<file path=ppt/slides/_rels/slide23.xml.rels><?xml version="1.0" encoding="UTF-8" standalone="yes"?>
<Relationships xmlns="http://schemas.openxmlformats.org/package/2006/relationships"><Relationship Id="rId8" Type="http://schemas.openxmlformats.org/officeDocument/2006/relationships/slide" Target="slide28.xml"/><Relationship Id="rId3" Type="http://schemas.openxmlformats.org/officeDocument/2006/relationships/slide" Target="slide23.xml"/><Relationship Id="rId7" Type="http://schemas.openxmlformats.org/officeDocument/2006/relationships/slide" Target="slide27.xml"/><Relationship Id="rId12" Type="http://schemas.openxmlformats.org/officeDocument/2006/relationships/slide" Target="slide32.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26.xml"/><Relationship Id="rId11" Type="http://schemas.openxmlformats.org/officeDocument/2006/relationships/slide" Target="slide31.xml"/><Relationship Id="rId5" Type="http://schemas.openxmlformats.org/officeDocument/2006/relationships/slide" Target="slide25.xml"/><Relationship Id="rId10" Type="http://schemas.openxmlformats.org/officeDocument/2006/relationships/slide" Target="slide30.xml"/><Relationship Id="rId4" Type="http://schemas.openxmlformats.org/officeDocument/2006/relationships/slide" Target="slide24.xml"/><Relationship Id="rId9" Type="http://schemas.openxmlformats.org/officeDocument/2006/relationships/slide" Target="slide29.xml"/></Relationships>
</file>

<file path=ppt/slides/_rels/slide24.xml.rels><?xml version="1.0" encoding="UTF-8" standalone="yes"?>
<Relationships xmlns="http://schemas.openxmlformats.org/package/2006/relationships"><Relationship Id="rId8" Type="http://schemas.openxmlformats.org/officeDocument/2006/relationships/slide" Target="slide28.xml"/><Relationship Id="rId3" Type="http://schemas.openxmlformats.org/officeDocument/2006/relationships/slide" Target="slide23.xml"/><Relationship Id="rId7" Type="http://schemas.openxmlformats.org/officeDocument/2006/relationships/slide" Target="slide27.xml"/><Relationship Id="rId12" Type="http://schemas.openxmlformats.org/officeDocument/2006/relationships/slide" Target="slide32.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26.xml"/><Relationship Id="rId11" Type="http://schemas.openxmlformats.org/officeDocument/2006/relationships/slide" Target="slide31.xml"/><Relationship Id="rId5" Type="http://schemas.openxmlformats.org/officeDocument/2006/relationships/slide" Target="slide25.xml"/><Relationship Id="rId10" Type="http://schemas.openxmlformats.org/officeDocument/2006/relationships/slide" Target="slide30.xml"/><Relationship Id="rId4" Type="http://schemas.openxmlformats.org/officeDocument/2006/relationships/slide" Target="slide24.xml"/><Relationship Id="rId9" Type="http://schemas.openxmlformats.org/officeDocument/2006/relationships/slide" Target="slide29.xml"/></Relationships>
</file>

<file path=ppt/slides/_rels/slide25.xml.rels><?xml version="1.0" encoding="UTF-8" standalone="yes"?>
<Relationships xmlns="http://schemas.openxmlformats.org/package/2006/relationships"><Relationship Id="rId8" Type="http://schemas.openxmlformats.org/officeDocument/2006/relationships/slide" Target="slide28.xml"/><Relationship Id="rId3" Type="http://schemas.openxmlformats.org/officeDocument/2006/relationships/slide" Target="slide23.xml"/><Relationship Id="rId7" Type="http://schemas.openxmlformats.org/officeDocument/2006/relationships/slide" Target="slide27.xml"/><Relationship Id="rId12" Type="http://schemas.openxmlformats.org/officeDocument/2006/relationships/slide" Target="slide32.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26.xml"/><Relationship Id="rId11" Type="http://schemas.openxmlformats.org/officeDocument/2006/relationships/slide" Target="slide31.xml"/><Relationship Id="rId5" Type="http://schemas.openxmlformats.org/officeDocument/2006/relationships/slide" Target="slide25.xml"/><Relationship Id="rId10" Type="http://schemas.openxmlformats.org/officeDocument/2006/relationships/slide" Target="slide30.xml"/><Relationship Id="rId4" Type="http://schemas.openxmlformats.org/officeDocument/2006/relationships/slide" Target="slide24.xml"/><Relationship Id="rId9" Type="http://schemas.openxmlformats.org/officeDocument/2006/relationships/slide" Target="slide29.xml"/></Relationships>
</file>

<file path=ppt/slides/_rels/slide26.xml.rels><?xml version="1.0" encoding="UTF-8" standalone="yes"?>
<Relationships xmlns="http://schemas.openxmlformats.org/package/2006/relationships"><Relationship Id="rId8" Type="http://schemas.openxmlformats.org/officeDocument/2006/relationships/slide" Target="slide28.xml"/><Relationship Id="rId3" Type="http://schemas.openxmlformats.org/officeDocument/2006/relationships/slide" Target="slide23.xml"/><Relationship Id="rId7" Type="http://schemas.openxmlformats.org/officeDocument/2006/relationships/slide" Target="slide27.xml"/><Relationship Id="rId12" Type="http://schemas.openxmlformats.org/officeDocument/2006/relationships/slide" Target="slide32.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26.xml"/><Relationship Id="rId11" Type="http://schemas.openxmlformats.org/officeDocument/2006/relationships/slide" Target="slide31.xml"/><Relationship Id="rId5" Type="http://schemas.openxmlformats.org/officeDocument/2006/relationships/slide" Target="slide25.xml"/><Relationship Id="rId10" Type="http://schemas.openxmlformats.org/officeDocument/2006/relationships/slide" Target="slide30.xml"/><Relationship Id="rId4" Type="http://schemas.openxmlformats.org/officeDocument/2006/relationships/slide" Target="slide24.xml"/><Relationship Id="rId9" Type="http://schemas.openxmlformats.org/officeDocument/2006/relationships/slide" Target="slide29.xml"/></Relationships>
</file>

<file path=ppt/slides/_rels/slide27.xml.rels><?xml version="1.0" encoding="UTF-8" standalone="yes"?>
<Relationships xmlns="http://schemas.openxmlformats.org/package/2006/relationships"><Relationship Id="rId8" Type="http://schemas.openxmlformats.org/officeDocument/2006/relationships/slide" Target="slide28.xml"/><Relationship Id="rId3" Type="http://schemas.openxmlformats.org/officeDocument/2006/relationships/slide" Target="slide23.xml"/><Relationship Id="rId7" Type="http://schemas.openxmlformats.org/officeDocument/2006/relationships/slide" Target="slide27.xml"/><Relationship Id="rId12" Type="http://schemas.openxmlformats.org/officeDocument/2006/relationships/slide" Target="slide32.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26.xml"/><Relationship Id="rId11" Type="http://schemas.openxmlformats.org/officeDocument/2006/relationships/slide" Target="slide31.xml"/><Relationship Id="rId5" Type="http://schemas.openxmlformats.org/officeDocument/2006/relationships/slide" Target="slide25.xml"/><Relationship Id="rId10" Type="http://schemas.openxmlformats.org/officeDocument/2006/relationships/slide" Target="slide30.xml"/><Relationship Id="rId4" Type="http://schemas.openxmlformats.org/officeDocument/2006/relationships/slide" Target="slide24.xml"/><Relationship Id="rId9" Type="http://schemas.openxmlformats.org/officeDocument/2006/relationships/slide" Target="slide29.xml"/></Relationships>
</file>

<file path=ppt/slides/_rels/slide28.xml.rels><?xml version="1.0" encoding="UTF-8" standalone="yes"?>
<Relationships xmlns="http://schemas.openxmlformats.org/package/2006/relationships"><Relationship Id="rId8" Type="http://schemas.openxmlformats.org/officeDocument/2006/relationships/slide" Target="slide28.xml"/><Relationship Id="rId3" Type="http://schemas.openxmlformats.org/officeDocument/2006/relationships/slide" Target="slide23.xml"/><Relationship Id="rId7" Type="http://schemas.openxmlformats.org/officeDocument/2006/relationships/slide" Target="slide27.xml"/><Relationship Id="rId12" Type="http://schemas.openxmlformats.org/officeDocument/2006/relationships/slide" Target="slide32.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26.xml"/><Relationship Id="rId11" Type="http://schemas.openxmlformats.org/officeDocument/2006/relationships/slide" Target="slide31.xml"/><Relationship Id="rId5" Type="http://schemas.openxmlformats.org/officeDocument/2006/relationships/slide" Target="slide25.xml"/><Relationship Id="rId10" Type="http://schemas.openxmlformats.org/officeDocument/2006/relationships/slide" Target="slide30.xml"/><Relationship Id="rId4" Type="http://schemas.openxmlformats.org/officeDocument/2006/relationships/slide" Target="slide24.xml"/><Relationship Id="rId9" Type="http://schemas.openxmlformats.org/officeDocument/2006/relationships/slide" Target="slide29.xml"/></Relationships>
</file>

<file path=ppt/slides/_rels/slide29.xml.rels><?xml version="1.0" encoding="UTF-8" standalone="yes"?>
<Relationships xmlns="http://schemas.openxmlformats.org/package/2006/relationships"><Relationship Id="rId8" Type="http://schemas.openxmlformats.org/officeDocument/2006/relationships/slide" Target="slide28.xml"/><Relationship Id="rId3" Type="http://schemas.openxmlformats.org/officeDocument/2006/relationships/slide" Target="slide23.xml"/><Relationship Id="rId7" Type="http://schemas.openxmlformats.org/officeDocument/2006/relationships/slide" Target="slide27.xml"/><Relationship Id="rId12" Type="http://schemas.openxmlformats.org/officeDocument/2006/relationships/slide" Target="slide32.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26.xml"/><Relationship Id="rId11" Type="http://schemas.openxmlformats.org/officeDocument/2006/relationships/slide" Target="slide31.xml"/><Relationship Id="rId5" Type="http://schemas.openxmlformats.org/officeDocument/2006/relationships/slide" Target="slide25.xml"/><Relationship Id="rId10" Type="http://schemas.openxmlformats.org/officeDocument/2006/relationships/slide" Target="slide30.xml"/><Relationship Id="rId4" Type="http://schemas.openxmlformats.org/officeDocument/2006/relationships/slide" Target="slide24.xml"/><Relationship Id="rId9" Type="http://schemas.openxmlformats.org/officeDocument/2006/relationships/slide" Target="slide29.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30.xml.rels><?xml version="1.0" encoding="UTF-8" standalone="yes"?>
<Relationships xmlns="http://schemas.openxmlformats.org/package/2006/relationships"><Relationship Id="rId8" Type="http://schemas.openxmlformats.org/officeDocument/2006/relationships/slide" Target="slide28.xml"/><Relationship Id="rId3" Type="http://schemas.openxmlformats.org/officeDocument/2006/relationships/slide" Target="slide23.xml"/><Relationship Id="rId7" Type="http://schemas.openxmlformats.org/officeDocument/2006/relationships/slide" Target="slide27.xml"/><Relationship Id="rId12" Type="http://schemas.openxmlformats.org/officeDocument/2006/relationships/slide" Target="slide32.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26.xml"/><Relationship Id="rId11" Type="http://schemas.openxmlformats.org/officeDocument/2006/relationships/slide" Target="slide31.xml"/><Relationship Id="rId5" Type="http://schemas.openxmlformats.org/officeDocument/2006/relationships/slide" Target="slide25.xml"/><Relationship Id="rId10" Type="http://schemas.openxmlformats.org/officeDocument/2006/relationships/slide" Target="slide30.xml"/><Relationship Id="rId4" Type="http://schemas.openxmlformats.org/officeDocument/2006/relationships/slide" Target="slide24.xml"/><Relationship Id="rId9" Type="http://schemas.openxmlformats.org/officeDocument/2006/relationships/slide" Target="slide29.xml"/></Relationships>
</file>

<file path=ppt/slides/_rels/slide31.xml.rels><?xml version="1.0" encoding="UTF-8" standalone="yes"?>
<Relationships xmlns="http://schemas.openxmlformats.org/package/2006/relationships"><Relationship Id="rId8" Type="http://schemas.openxmlformats.org/officeDocument/2006/relationships/slide" Target="slide28.xml"/><Relationship Id="rId3" Type="http://schemas.openxmlformats.org/officeDocument/2006/relationships/slide" Target="slide23.xml"/><Relationship Id="rId7" Type="http://schemas.openxmlformats.org/officeDocument/2006/relationships/slide" Target="slide27.xml"/><Relationship Id="rId12" Type="http://schemas.openxmlformats.org/officeDocument/2006/relationships/slide" Target="slide32.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26.xml"/><Relationship Id="rId11" Type="http://schemas.openxmlformats.org/officeDocument/2006/relationships/slide" Target="slide31.xml"/><Relationship Id="rId5" Type="http://schemas.openxmlformats.org/officeDocument/2006/relationships/slide" Target="slide25.xml"/><Relationship Id="rId10" Type="http://schemas.openxmlformats.org/officeDocument/2006/relationships/slide" Target="slide30.xml"/><Relationship Id="rId4" Type="http://schemas.openxmlformats.org/officeDocument/2006/relationships/slide" Target="slide24.xml"/><Relationship Id="rId9" Type="http://schemas.openxmlformats.org/officeDocument/2006/relationships/slide" Target="slide29.xml"/></Relationships>
</file>

<file path=ppt/slides/_rels/slide32.xml.rels><?xml version="1.0" encoding="UTF-8" standalone="yes"?>
<Relationships xmlns="http://schemas.openxmlformats.org/package/2006/relationships"><Relationship Id="rId8" Type="http://schemas.openxmlformats.org/officeDocument/2006/relationships/slide" Target="slide28.xml"/><Relationship Id="rId13" Type="http://schemas.openxmlformats.org/officeDocument/2006/relationships/image" Target="../media/image11.jpeg"/><Relationship Id="rId3" Type="http://schemas.openxmlformats.org/officeDocument/2006/relationships/slide" Target="slide23.xml"/><Relationship Id="rId7" Type="http://schemas.openxmlformats.org/officeDocument/2006/relationships/slide" Target="slide27.xml"/><Relationship Id="rId12" Type="http://schemas.openxmlformats.org/officeDocument/2006/relationships/slide" Target="slide32.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26.xml"/><Relationship Id="rId11" Type="http://schemas.openxmlformats.org/officeDocument/2006/relationships/slide" Target="slide31.xml"/><Relationship Id="rId5" Type="http://schemas.openxmlformats.org/officeDocument/2006/relationships/slide" Target="slide25.xml"/><Relationship Id="rId10" Type="http://schemas.openxmlformats.org/officeDocument/2006/relationships/slide" Target="slide30.xml"/><Relationship Id="rId4" Type="http://schemas.openxmlformats.org/officeDocument/2006/relationships/slide" Target="slide24.xml"/><Relationship Id="rId9" Type="http://schemas.openxmlformats.org/officeDocument/2006/relationships/slide" Target="slide29.xml"/></Relationships>
</file>

<file path=ppt/slides/_rels/slide33.xml.rels><?xml version="1.0" encoding="UTF-8" standalone="yes"?>
<Relationships xmlns="http://schemas.openxmlformats.org/package/2006/relationships"><Relationship Id="rId8" Type="http://schemas.openxmlformats.org/officeDocument/2006/relationships/slide" Target="slide27.xml"/><Relationship Id="rId13" Type="http://schemas.openxmlformats.org/officeDocument/2006/relationships/slide" Target="slide32.xml"/><Relationship Id="rId3" Type="http://schemas.openxmlformats.org/officeDocument/2006/relationships/slide" Target="slide22.xml"/><Relationship Id="rId7" Type="http://schemas.openxmlformats.org/officeDocument/2006/relationships/slide" Target="slide26.xml"/><Relationship Id="rId12" Type="http://schemas.openxmlformats.org/officeDocument/2006/relationships/slide" Target="slide31.xml"/><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slide" Target="slide25.xml"/><Relationship Id="rId11" Type="http://schemas.openxmlformats.org/officeDocument/2006/relationships/slide" Target="slide30.xml"/><Relationship Id="rId5" Type="http://schemas.openxmlformats.org/officeDocument/2006/relationships/slide" Target="slide24.xml"/><Relationship Id="rId10" Type="http://schemas.openxmlformats.org/officeDocument/2006/relationships/slide" Target="slide29.xml"/><Relationship Id="rId4" Type="http://schemas.openxmlformats.org/officeDocument/2006/relationships/slide" Target="slide23.xml"/><Relationship Id="rId9" Type="http://schemas.openxmlformats.org/officeDocument/2006/relationships/slide" Target="slide28.xml"/><Relationship Id="rId14" Type="http://schemas.openxmlformats.org/officeDocument/2006/relationships/package" Target="../embeddings/Microsoft_Office_Word_2007___7.docx"/></Relationships>
</file>

<file path=ppt/slides/_rels/slide34.xml.rels><?xml version="1.0" encoding="UTF-8" standalone="yes"?>
<Relationships xmlns="http://schemas.openxmlformats.org/package/2006/relationships"><Relationship Id="rId8" Type="http://schemas.openxmlformats.org/officeDocument/2006/relationships/slide" Target="slide28.xml"/><Relationship Id="rId3" Type="http://schemas.openxmlformats.org/officeDocument/2006/relationships/slide" Target="slide23.xml"/><Relationship Id="rId7" Type="http://schemas.openxmlformats.org/officeDocument/2006/relationships/slide" Target="slide27.xml"/><Relationship Id="rId12" Type="http://schemas.openxmlformats.org/officeDocument/2006/relationships/slide" Target="slide32.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26.xml"/><Relationship Id="rId11" Type="http://schemas.openxmlformats.org/officeDocument/2006/relationships/slide" Target="slide31.xml"/><Relationship Id="rId5" Type="http://schemas.openxmlformats.org/officeDocument/2006/relationships/slide" Target="slide25.xml"/><Relationship Id="rId10" Type="http://schemas.openxmlformats.org/officeDocument/2006/relationships/slide" Target="slide30.xml"/><Relationship Id="rId4" Type="http://schemas.openxmlformats.org/officeDocument/2006/relationships/slide" Target="slide24.xml"/><Relationship Id="rId9" Type="http://schemas.openxmlformats.org/officeDocument/2006/relationships/slide" Target="slide29.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package" Target="../embeddings/Microsoft_Office_Word_2007___1.docx"/><Relationship Id="rId5" Type="http://schemas.openxmlformats.org/officeDocument/2006/relationships/slide" Target="slide6.xml"/><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Office_Word_2007___2.docx"/><Relationship Id="rId5" Type="http://schemas.openxmlformats.org/officeDocument/2006/relationships/slide" Target="slide6.xml"/><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6.xml"/><Relationship Id="rId1" Type="http://schemas.openxmlformats.org/officeDocument/2006/relationships/vmlDrawing" Target="../drawings/vmlDrawing3.vml"/><Relationship Id="rId5" Type="http://schemas.openxmlformats.org/officeDocument/2006/relationships/package" Target="../embeddings/Microsoft_Office_Word_2007___3.docx"/><Relationship Id="rId4" Type="http://schemas.openxmlformats.org/officeDocument/2006/relationships/slide" Target="slide1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第一节　旅游资源的分类与特性</a:t>
            </a:r>
          </a:p>
        </p:txBody>
      </p:sp>
    </p:spTree>
    <p:extLst>
      <p:ext uri="{BB962C8B-B14F-4D97-AF65-F5344CB8AC3E}">
        <p14:creationId xmlns:p14="http://schemas.microsoft.com/office/powerpoint/2010/main" xmlns="" val="591445002"/>
      </p:ext>
    </p:extLst>
  </p:cSld>
  <p:clrMapOvr>
    <a:masterClrMapping/>
  </p:clrMapOvr>
  <p:transition spd="slow">
    <p:wipe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39115"/>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自然旅游资源与人文旅游资源的区别和联系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自然旅游资源是天然形成的自然事物和现象。自然旅游资源的形成历史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往往可以追溯到地质历史时期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以千百万年计算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一经形成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相对比较稳定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变化比较缓慢。自然旅游资源往往以构景地貌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如花岗岩构景地貌、喀斯特构景地貌、丹霞构景地貌等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作为构架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一般分布在野外。自然旅游资源的开发利用功能主要集中在生态、探险、度假、体育等旅游领域。人文旅游资源是人类文化创造的人文事物和现象。人文旅游资源的形成历史相对自然旅游资源较短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容易发生变化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也容易遭受天灾人祸的破坏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因此应重视濒危人文旅游资源的抢救和保护。人文旅游资源规模一般较小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要延长游客滞留时间比较困难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多集中在城市和其他居民点。人文旅游资源的开发利用主要集中在游览、探秘、修学、休闲、度假、商务、会展等旅游领域。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48134766"/>
      </p:ext>
    </p:extLst>
  </p:cSld>
  <p:clrMapOvr>
    <a:masterClrMapping/>
  </p:clrMapOvr>
  <mc:AlternateContent xmlns:mc="http://schemas.openxmlformats.org/markup-compatibility/2006">
    <mc:Choice xmlns:p14="http://schemas.microsoft.com/office/powerpoint/2010/main" xmlns="" Requires="p14">
      <p:transition spd="slow" p14:dur="2000">
        <p:zoom dir="in"/>
      </p:transition>
    </mc:Choice>
    <mc:Fallback>
      <p:transition spd="slow">
        <p:zoom dir="in"/>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很多旅游资源是自然景观和人文景观的综合。在自然景观中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为便于游人观赏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要修建交通、住宿、餐饮、观赏等建筑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前人的观赏要留下文化艺术景观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碑刻、字画等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我国的泰山就是人文景观丰富的自然风景区。人文景观多与当地的自然环境有着不可分割的联系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并且很多人文景观所处的自然环境本身就有游览价值。例如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园林多是在自然景观的基础上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因山就势、因地制宜而建成的。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72674327"/>
      </p:ext>
    </p:extLst>
  </p:cSld>
  <p:clrMapOvr>
    <a:masterClrMapping/>
  </p:clrMapOvr>
  <mc:AlternateContent xmlns:mc="http://schemas.openxmlformats.org/markup-compatibility/2006">
    <mc:Choice xmlns:p14="http://schemas.microsoft.com/office/powerpoint/2010/main" xmlns="" Requires="p14">
      <p:transition spd="slow" p14:dur="2000">
        <p:pull dir="ru"/>
      </p:transition>
    </mc:Choice>
    <mc:Fallback>
      <p:transition spd="slow">
        <p:pull dir="ru"/>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21364"/>
            <a:ext cx="8128000" cy="5607689"/>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祖国的宝岛台湾是一个狭长形的海岛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面积约</a:t>
            </a:r>
            <a:r>
              <a:rPr lang="en-US" altLang="zh-CN" sz="2200" dirty="0">
                <a:solidFill>
                  <a:srgbClr val="000000"/>
                </a:solidFill>
                <a:latin typeface="Times New Roman" panose="02020603050405020304" pitchFamily="18" charset="0"/>
                <a:cs typeface="Times New Roman" panose="02020603050405020304" pitchFamily="18" charset="0"/>
              </a:rPr>
              <a:t>3.6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万平方千米。虽不大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岛内却拥有高山、丘陵、平原、盆地、海岸等丰富的地形地貌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加上中国传统文化的沉淀和经济的发展作为支撑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造就了台湾多元化的旅游资源。有驰名中外的阿里山云海、双潭秋月、玉山积云、清水断崖、澎湖渔火、明延平郡王祠、指南宫凌霄宝殿和云林北港妈祖庙等。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以下有关台湾的自然现象或事物中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不可能成为旅游资源的是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温泉</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台风</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Times New Roman" panose="02020603050405020304" pitchFamily="18" charset="0"/>
                <a:cs typeface="Times New Roman" panose="02020603050405020304" pitchFamily="18" charset="0"/>
              </a:rPr>
              <a:t>溶洞</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云海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根据旅游资源的本质属性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通常将旅游资源划分为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旅游资源和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旅游资源。阿里山云海属于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旅游资源。</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材料中介绍的自然风光中没有提及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地文景观</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天象与气候</a:t>
            </a:r>
            <a:r>
              <a:rPr lang="zh-CN" altLang="zh-CN" sz="2200" dirty="0" smtClean="0">
                <a:solidFill>
                  <a:srgbClr val="000000"/>
                </a:solidFill>
                <a:latin typeface="Times New Roman" panose="02020603050405020304" pitchFamily="18" charset="0"/>
                <a:cs typeface="Times New Roman" panose="02020603050405020304" pitchFamily="18" charset="0"/>
              </a:rPr>
              <a:t>景观</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水域风光</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生物景观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46600106"/>
      </p:ext>
    </p:extLst>
  </p:cSld>
  <p:clrMapOvr>
    <a:masterClrMapping/>
  </p:clrMapOvr>
  <mc:AlternateContent xmlns:mc="http://schemas.openxmlformats.org/markup-compatibility/2006">
    <mc:Choice xmlns:p14="http://schemas.microsoft.com/office/powerpoint/2010/main" xmlns="" Requires="p14">
      <p:transition spd="slow" p14:dur="2000">
        <p:strips/>
      </p:transition>
    </mc:Choice>
    <mc:Fallback>
      <p:transition spd="slow">
        <p:strip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台风是一种气象灾害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台风能带来强风、特大暴雨、风暴潮等危害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造成人员伤亡和经济损失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不可能吸引旅游者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也不可能被旅游业开发利用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并为之带来经济效益和社会效益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因而台风不可能成为旅游资源。第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阿里山云海为天象与气候景观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属于自然旅游资源。第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材料中的阿里山云海、玉山积云为天象与气候景观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双潭秋月、澎湖渔火为水域风光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清水断崖为地文景观。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(1)B</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自然　人文　自然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14121570"/>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wipe(down)">
                                      <p:cBhvr>
                                        <p:cTn id="10" dur="500"/>
                                        <p:tgtEl>
                                          <p:spTgt spid="4">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animEffect transition="in" filter="wipe(down)">
                                      <p:cBhvr>
                                        <p:cTn id="13"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方法技巧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自然旅游资源又称自然景观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自然景观是由自然地理要素形成或组成的景观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它很少或未受到人类活动的影响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如山石、流水、云雾、飞瀑等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其中地貌景观是自然景观的核心。人文旅游资源又称人文景观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人文景观是人类利用自然物质创造并建立在一定的自然背景之上的景观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如北京故宫、苏州园林、烈士陵园等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其中建筑景观是人文景观的核心。人文景观除了以具体的形式存在外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同样还以一种精神文化的形式出现在旅游区内。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63062834"/>
      </p:ext>
    </p:extLst>
  </p:cSld>
  <p:clrMapOvr>
    <a:masterClrMapping/>
  </p:clrMapOvr>
  <mc:AlternateContent xmlns:mc="http://schemas.openxmlformats.org/markup-compatibility/2006">
    <mc:Choice xmlns:p14="http://schemas.microsoft.com/office/powerpoint/2010/main" xmlns="" Requires="p14">
      <p:transition spd="slow" p14:dur="2000">
        <p:checker dir="vert"/>
      </p:transition>
    </mc:Choice>
    <mc:Fallback>
      <p:transition spd="slow">
        <p:checker dir="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556792"/>
            <a:ext cx="2238113" cy="498598"/>
          </a:xfrm>
          <a:prstGeom prst="rect">
            <a:avLst/>
          </a:prstGeom>
        </p:spPr>
        <p:txBody>
          <a:bodyPr wrap="none">
            <a:spAutoFit/>
          </a:bodyPr>
          <a:lstStyle/>
          <a:p>
            <a:pPr>
              <a:lnSpc>
                <a:spcPct val="120000"/>
              </a:lnSpc>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旅游资源的</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特性</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6" name="对象 5"/>
          <p:cNvGraphicFramePr>
            <a:graphicFrameLocks noChangeAspect="1"/>
          </p:cNvGraphicFramePr>
          <p:nvPr>
            <p:extLst>
              <p:ext uri="{D42A27DB-BD31-4B8C-83A1-F6EECF244321}">
                <p14:modId xmlns:p14="http://schemas.microsoft.com/office/powerpoint/2010/main" xmlns="" val="1734006267"/>
              </p:ext>
            </p:extLst>
          </p:nvPr>
        </p:nvGraphicFramePr>
        <p:xfrm>
          <a:off x="508000" y="2113548"/>
          <a:ext cx="8128000" cy="4267780"/>
        </p:xfrm>
        <a:graphic>
          <a:graphicData uri="http://schemas.openxmlformats.org/presentationml/2006/ole">
            <p:oleObj spid="_x0000_s14341" name="文档" r:id="rId5" imgW="3893528" imgH="2044008" progId="Word.Document.12">
              <p:embed/>
            </p:oleObj>
          </a:graphicData>
        </a:graphic>
      </p:graphicFrame>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strips/>
      </p:transition>
    </mc:Choice>
    <mc:Fallback>
      <p:transition spd="slow">
        <p:strip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268540095"/>
              </p:ext>
            </p:extLst>
          </p:nvPr>
        </p:nvGraphicFramePr>
        <p:xfrm>
          <a:off x="508000" y="1561730"/>
          <a:ext cx="8128000" cy="4963614"/>
        </p:xfrm>
        <a:graphic>
          <a:graphicData uri="http://schemas.openxmlformats.org/presentationml/2006/ole">
            <p:oleObj spid="_x0000_s15365" name="文档" r:id="rId5" imgW="3893528" imgH="2377356" progId="Word.Document.12">
              <p:embed/>
            </p:oleObj>
          </a:graphicData>
        </a:graphic>
      </p:graphicFrame>
    </p:spTree>
    <p:extLst>
      <p:ext uri="{BB962C8B-B14F-4D97-AF65-F5344CB8AC3E}">
        <p14:creationId xmlns:p14="http://schemas.microsoft.com/office/powerpoint/2010/main" xmlns="" val="2114811736"/>
      </p:ext>
    </p:extLst>
  </p:cSld>
  <p:clrMapOvr>
    <a:masterClrMapping/>
  </p:clrMapOvr>
  <mc:AlternateContent xmlns:mc="http://schemas.openxmlformats.org/markup-compatibility/2006">
    <mc:Choice xmlns:p14="http://schemas.microsoft.com/office/powerpoint/2010/main" xmlns=""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469605902"/>
              </p:ext>
            </p:extLst>
          </p:nvPr>
        </p:nvGraphicFramePr>
        <p:xfrm>
          <a:off x="508000" y="1628800"/>
          <a:ext cx="8128000" cy="2435419"/>
        </p:xfrm>
        <a:graphic>
          <a:graphicData uri="http://schemas.openxmlformats.org/presentationml/2006/ole">
            <p:oleObj spid="_x0000_s16389" name="文档" r:id="rId5" imgW="3893887" imgH="1166719" progId="Word.Document.12">
              <p:embed/>
            </p:oleObj>
          </a:graphicData>
        </a:graphic>
      </p:graphicFrame>
      <p:sp>
        <p:nvSpPr>
          <p:cNvPr id="6" name="矩形 5"/>
          <p:cNvSpPr>
            <a:spLocks noChangeAspect="1"/>
          </p:cNvSpPr>
          <p:nvPr/>
        </p:nvSpPr>
        <p:spPr>
          <a:xfrm>
            <a:off x="508000" y="3602229"/>
            <a:ext cx="8128000" cy="252992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旅游资源除了以上我们了解的四个特性之外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还有其他的一些特性。例如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许多自然景观具有季节性、地域性。如东北地区吉林的雾凇多出现在气温较低的季节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北京的香山红叶秋季欣赏最佳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喀斯特地貌景观多分布于我国的南方石灰岩地区。而部分人文景观具有可变异性、可移动性。如蒙古族的那达慕大会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其举办地点可能会</a:t>
            </a:r>
            <a:r>
              <a:rPr lang="zh-CN" altLang="zh-CN" sz="2200" dirty="0" smtClean="0">
                <a:solidFill>
                  <a:srgbClr val="000000"/>
                </a:solidFill>
                <a:latin typeface="Times New Roman" panose="02020603050405020304" pitchFamily="18" charset="0"/>
                <a:cs typeface="Times New Roman" panose="02020603050405020304" pitchFamily="18" charset="0"/>
              </a:rPr>
              <a:t>改变。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35253131"/>
      </p:ext>
    </p:extLst>
  </p:cSld>
  <p:clrMapOvr>
    <a:masterClrMapping/>
  </p:clrMapOvr>
  <mc:AlternateContent xmlns:mc="http://schemas.openxmlformats.org/markup-compatibility/2006">
    <mc:Choice xmlns:p14="http://schemas.microsoft.com/office/powerpoint/2010/main" xmlns="" Requires="p14">
      <p:transition spd="slow" p14:dur="1600">
        <p:cut/>
      </p:transition>
    </mc:Choice>
    <mc:Fallback>
      <p:transition spd="slow">
        <p:cu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旅游者是通过对旅游资源特性的了解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从中达到旅游的目的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旅游业之所以兴起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一个重要的原因是旅游资源的特性。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旅游资源的核心是对旅游者的吸引力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这种吸引力可能是自然因素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也可能是文化因素、社会因素及其他任何因素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或是多种因素综合影响。所以首先要了解旅游资源有哪些特性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学会分析旅游资源特性是个比较难的问题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尤其是对于具体旅游景点的分析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对于每个特性的灵活应用。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6655473"/>
      </p:ext>
    </p:extLst>
  </p:cSld>
  <p:clrMapOvr>
    <a:masterClrMapping/>
  </p:clrMapOvr>
  <mc:AlternateContent xmlns:mc="http://schemas.openxmlformats.org/markup-compatibility/2006">
    <mc:Choice xmlns:p14="http://schemas.microsoft.com/office/powerpoint/2010/main" xmlns="" Requires="p14">
      <p:transition spd="slow" p14:dur="1600">
        <p:cover dir="r"/>
      </p:transition>
    </mc:Choice>
    <mc:Fallback>
      <p:transition spd="slow">
        <p:cover dir="r"/>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下列有关旅游资源特性的叙述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我国旅游资源有地表类、水体类、生物类、气象和气候类、历史类、游乐类、体育类等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这说明旅游资源具有非凡性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深圳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锦绣中华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景观说明旅游资源具有可创造性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埃及金字塔每年吸引大量游客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这说明旅游资源具有多样性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我国北方海滨浴场夏季游客比冬季多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这说明旅游资源具有永续性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93661295"/>
      </p:ext>
    </p:extLst>
  </p:cSld>
  <p:clrMapOvr>
    <a:masterClrMapping/>
  </p:clrMapOvr>
  <mc:AlternateContent xmlns:mc="http://schemas.openxmlformats.org/markup-compatibility/2006">
    <mc:Choice xmlns:p14="http://schemas.microsoft.com/office/powerpoint/2010/main" xmlns="" Requires="p14">
      <p:transition spd="slow" p14:dur="1600">
        <p:cover dir="ld"/>
      </p:transition>
    </mc:Choice>
    <mc:Fallback>
      <p:transition spd="slow">
        <p:cover dir="l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71673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理解旅游资源的内涵及其形成所必须具备的条件。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了解旅游资源的分类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掌握自然旅游资源和人文旅游资源的区别。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结合实例掌握旅游资源的特性。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cut thruBlk="1"/>
      </p:transition>
    </mc:Choice>
    <mc:Fallback>
      <p:transition spd="slow">
        <p:cut thruBlk="1"/>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807370"/>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本题主要考查对旅游资源的特性的掌握情况。旅游资源的多样性是指旅游资源丰富多彩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非凡性是指旅游景观在同类中具有非凡的特点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可创造性是指旅游资源可以人工建设和创造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永续性是指旅游资源具有长久的生命力。从所给选项的案例看</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项反映的是多样性</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项反映的是非凡性</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项反映的是季节性。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我们如果只是了解旅游资源的几个特性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而对每个特性的具体含义和内容掌握不牢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或者概念模糊的话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对此类试题的答案会模棱两可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极易出错。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55119548"/>
      </p:ext>
    </p:extLst>
  </p:cSld>
  <p:clrMapOvr>
    <a:masterClrMapping/>
  </p:clrMapOvr>
  <mc:AlternateContent xmlns:mc="http://schemas.openxmlformats.org/markup-compatibility/2006">
    <mc:Choice xmlns:p14="http://schemas.microsoft.com/office/powerpoint/2010/main" xmlns="" Requires="p14">
      <p:transition spd="slow" p14:dur="1600">
        <p:cover dir="u"/>
      </p:transition>
    </mc:Choice>
    <mc:Fallback>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wipe(down)">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308995"/>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拓展延伸</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旅游资源的多样性体现在哪些方面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多种多样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既有自然的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又有人文的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既有景观性的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又有文化性的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既有古代遗存的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又有现代兴建的。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地域上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由于地理环境和社会文化在地域上的差异而形成旅游资源的地域性。也就是说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不同地域的旅游资源有不同的地方特色。例如地中海地区的阳光、沙滩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与地中海气候有关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阿尔卑斯山的滑雪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与其山地条件和气候条件相关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东南亚的热带海滨风光等。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季节上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同一资源在不同季节表现出不同的景观。例如黄山不同季节有不同特色。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组成上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一般好的旅游资源都由多个要素组成。例如加勒比海的热带风情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有海水、阳光、沙滩、印第安文化和玛雅文化等。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价值上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旅游资源具有多种多样的价值。包括艺术欣赏价值、历史文化价值、科学价值、经济价值、美学价值等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对于某一旅游资源而言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这些价值大多数是同时存在的。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38218193"/>
      </p:ext>
    </p:extLst>
  </p:cSld>
  <p:clrMapOvr>
    <a:masterClrMapping/>
  </p:clrMapOvr>
  <mc:AlternateContent xmlns:mc="http://schemas.openxmlformats.org/markup-compatibility/2006">
    <mc:Choice xmlns:p14="http://schemas.microsoft.com/office/powerpoint/2010/main" xmlns="" Requires="p14">
      <p:transition spd="slow" p14:dur="1600">
        <p:strips dir="ru"/>
      </p:transition>
    </mc:Choice>
    <mc:Fallback>
      <p:transition spd="slow">
        <p:strips dir="ru"/>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文本框 17">
            <a:hlinkClick r:id="rId2" action="ppaction://hlinksldjump"/>
          </p:cNvPr>
          <p:cNvSpPr txBox="1"/>
          <p:nvPr/>
        </p:nvSpPr>
        <p:spPr>
          <a:xfrm>
            <a:off x="4647232" y="847103"/>
            <a:ext cx="301686" cy="369332"/>
          </a:xfrm>
          <a:prstGeom prst="rect">
            <a:avLst/>
          </a:prstGeom>
          <a:solidFill>
            <a:srgbClr val="C04B05"/>
          </a:solidFill>
        </p:spPr>
        <p:txBody>
          <a:bodyPr wrap="none" rtlCol="0">
            <a:spAutoFit/>
          </a:bodyPr>
          <a:lstStyle/>
          <a:p>
            <a:r>
              <a:rPr lang="en-US" altLang="zh-CN" dirty="0" smtClean="0">
                <a:solidFill>
                  <a:schemeClr val="bg1"/>
                </a:solidFill>
              </a:rPr>
              <a:t>1</a:t>
            </a:r>
            <a:endParaRPr lang="zh-CN" altLang="en-US" dirty="0">
              <a:solidFill>
                <a:schemeClr val="bg1"/>
              </a:solidFill>
            </a:endParaRPr>
          </a:p>
        </p:txBody>
      </p:sp>
      <p:sp>
        <p:nvSpPr>
          <p:cNvPr id="19" name="文本框 18">
            <a:hlinkClick r:id="rId3" action="ppaction://hlinksldjump"/>
          </p:cNvPr>
          <p:cNvSpPr txBox="1"/>
          <p:nvPr/>
        </p:nvSpPr>
        <p:spPr>
          <a:xfrm>
            <a:off x="5009767"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20" name="文本框 19">
            <a:hlinkClick r:id="rId4" action="ppaction://hlinksldjump"/>
          </p:cNvPr>
          <p:cNvSpPr txBox="1"/>
          <p:nvPr/>
        </p:nvSpPr>
        <p:spPr>
          <a:xfrm>
            <a:off x="5369807" y="847103"/>
            <a:ext cx="301686" cy="369332"/>
          </a:xfrm>
          <a:prstGeom prst="rect">
            <a:avLst/>
          </a:prstGeom>
          <a:noFill/>
        </p:spPr>
        <p:txBody>
          <a:bodyPr wrap="none" rtlCol="0">
            <a:spAutoFit/>
          </a:bodyPr>
          <a:lstStyle/>
          <a:p>
            <a:r>
              <a:rPr lang="en-US" altLang="zh-CN" dirty="0"/>
              <a:t>3</a:t>
            </a:r>
            <a:endParaRPr lang="zh-CN" altLang="en-US" dirty="0"/>
          </a:p>
        </p:txBody>
      </p:sp>
      <p:sp>
        <p:nvSpPr>
          <p:cNvPr id="21" name="文本框 20">
            <a:hlinkClick r:id="rId5" action="ppaction://hlinksldjump"/>
          </p:cNvPr>
          <p:cNvSpPr txBox="1"/>
          <p:nvPr/>
        </p:nvSpPr>
        <p:spPr>
          <a:xfrm>
            <a:off x="5723448"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22" name="文本框 21">
            <a:hlinkClick r:id="rId6" action="ppaction://hlinksldjump"/>
          </p:cNvPr>
          <p:cNvSpPr txBox="1"/>
          <p:nvPr/>
        </p:nvSpPr>
        <p:spPr>
          <a:xfrm>
            <a:off x="6077730" y="847103"/>
            <a:ext cx="301686" cy="369332"/>
          </a:xfrm>
          <a:prstGeom prst="rect">
            <a:avLst/>
          </a:prstGeom>
          <a:noFill/>
        </p:spPr>
        <p:txBody>
          <a:bodyPr wrap="none" rtlCol="0">
            <a:spAutoFit/>
          </a:bodyPr>
          <a:lstStyle/>
          <a:p>
            <a:r>
              <a:rPr lang="en-US" altLang="zh-CN" dirty="0" smtClean="0"/>
              <a:t>5</a:t>
            </a:r>
            <a:endParaRPr lang="zh-CN" altLang="en-US" dirty="0"/>
          </a:p>
        </p:txBody>
      </p:sp>
      <p:sp>
        <p:nvSpPr>
          <p:cNvPr id="23" name="文本框 22">
            <a:hlinkClick r:id="rId7" action="ppaction://hlinksldjump"/>
          </p:cNvPr>
          <p:cNvSpPr txBox="1"/>
          <p:nvPr/>
        </p:nvSpPr>
        <p:spPr>
          <a:xfrm>
            <a:off x="6441674" y="847103"/>
            <a:ext cx="301686" cy="369332"/>
          </a:xfrm>
          <a:prstGeom prst="rect">
            <a:avLst/>
          </a:prstGeom>
          <a:noFill/>
        </p:spPr>
        <p:txBody>
          <a:bodyPr wrap="none" rtlCol="0">
            <a:spAutoFit/>
          </a:bodyPr>
          <a:lstStyle/>
          <a:p>
            <a:r>
              <a:rPr lang="en-US" altLang="zh-CN" dirty="0" smtClean="0"/>
              <a:t>6</a:t>
            </a:r>
            <a:endParaRPr lang="zh-CN" altLang="en-US" dirty="0"/>
          </a:p>
        </p:txBody>
      </p:sp>
      <p:sp>
        <p:nvSpPr>
          <p:cNvPr id="24" name="文本框 23">
            <a:hlinkClick r:id="rId8" action="ppaction://hlinksldjump"/>
          </p:cNvPr>
          <p:cNvSpPr txBox="1"/>
          <p:nvPr/>
        </p:nvSpPr>
        <p:spPr>
          <a:xfrm>
            <a:off x="6806093" y="847802"/>
            <a:ext cx="301686" cy="369332"/>
          </a:xfrm>
          <a:prstGeom prst="rect">
            <a:avLst/>
          </a:prstGeom>
          <a:noFill/>
        </p:spPr>
        <p:txBody>
          <a:bodyPr wrap="none" rtlCol="0">
            <a:spAutoFit/>
          </a:bodyPr>
          <a:lstStyle/>
          <a:p>
            <a:r>
              <a:rPr lang="en-US" altLang="zh-CN" dirty="0" smtClean="0"/>
              <a:t>7</a:t>
            </a:r>
            <a:endParaRPr lang="zh-CN" altLang="en-US" dirty="0"/>
          </a:p>
        </p:txBody>
      </p:sp>
      <p:sp>
        <p:nvSpPr>
          <p:cNvPr id="25" name="文本框 24">
            <a:hlinkClick r:id="rId9" action="ppaction://hlinksldjump"/>
          </p:cNvPr>
          <p:cNvSpPr txBox="1"/>
          <p:nvPr/>
        </p:nvSpPr>
        <p:spPr>
          <a:xfrm>
            <a:off x="7166133" y="847802"/>
            <a:ext cx="301686" cy="369332"/>
          </a:xfrm>
          <a:prstGeom prst="rect">
            <a:avLst/>
          </a:prstGeom>
          <a:noFill/>
        </p:spPr>
        <p:txBody>
          <a:bodyPr wrap="none" rtlCol="0">
            <a:spAutoFit/>
          </a:bodyPr>
          <a:lstStyle/>
          <a:p>
            <a:r>
              <a:rPr lang="en-US" altLang="zh-CN" dirty="0" smtClean="0"/>
              <a:t>8</a:t>
            </a:r>
            <a:endParaRPr lang="zh-CN" altLang="en-US" dirty="0"/>
          </a:p>
        </p:txBody>
      </p:sp>
      <p:sp>
        <p:nvSpPr>
          <p:cNvPr id="26" name="文本框 25">
            <a:hlinkClick r:id="rId10" action="ppaction://hlinksldjump"/>
          </p:cNvPr>
          <p:cNvSpPr txBox="1"/>
          <p:nvPr/>
        </p:nvSpPr>
        <p:spPr>
          <a:xfrm>
            <a:off x="7530165" y="847802"/>
            <a:ext cx="301686" cy="369332"/>
          </a:xfrm>
          <a:prstGeom prst="rect">
            <a:avLst/>
          </a:prstGeom>
          <a:noFill/>
        </p:spPr>
        <p:txBody>
          <a:bodyPr wrap="none" rtlCol="0">
            <a:spAutoFit/>
          </a:bodyPr>
          <a:lstStyle/>
          <a:p>
            <a:r>
              <a:rPr lang="en-US" altLang="zh-CN" dirty="0" smtClean="0"/>
              <a:t>9</a:t>
            </a:r>
            <a:endParaRPr lang="zh-CN" altLang="en-US" dirty="0"/>
          </a:p>
        </p:txBody>
      </p:sp>
      <p:sp>
        <p:nvSpPr>
          <p:cNvPr id="27" name="文本框 26">
            <a:hlinkClick r:id="rId11" action="ppaction://hlinksldjump"/>
          </p:cNvPr>
          <p:cNvSpPr txBox="1"/>
          <p:nvPr/>
        </p:nvSpPr>
        <p:spPr>
          <a:xfrm>
            <a:off x="7884447" y="847802"/>
            <a:ext cx="418704" cy="369332"/>
          </a:xfrm>
          <a:prstGeom prst="rect">
            <a:avLst/>
          </a:prstGeom>
          <a:noFill/>
        </p:spPr>
        <p:txBody>
          <a:bodyPr wrap="none" rtlCol="0">
            <a:spAutoFit/>
          </a:bodyPr>
          <a:lstStyle/>
          <a:p>
            <a:r>
              <a:rPr lang="en-US" altLang="zh-CN" dirty="0" smtClean="0"/>
              <a:t>10</a:t>
            </a:r>
            <a:endParaRPr lang="zh-CN" altLang="en-US" dirty="0"/>
          </a:p>
        </p:txBody>
      </p:sp>
      <p:sp>
        <p:nvSpPr>
          <p:cNvPr id="28" name="文本框 27">
            <a:hlinkClick r:id="rId12" action="ppaction://hlinksldjump"/>
          </p:cNvPr>
          <p:cNvSpPr txBox="1"/>
          <p:nvPr/>
        </p:nvSpPr>
        <p:spPr>
          <a:xfrm>
            <a:off x="8373511" y="847802"/>
            <a:ext cx="418704" cy="369332"/>
          </a:xfrm>
          <a:prstGeom prst="rect">
            <a:avLst/>
          </a:prstGeom>
          <a:noFill/>
        </p:spPr>
        <p:txBody>
          <a:bodyPr wrap="none" rtlCol="0">
            <a:spAutoFit/>
          </a:bodyPr>
          <a:lstStyle/>
          <a:p>
            <a:r>
              <a:rPr lang="en-US" altLang="zh-CN" dirty="0" smtClean="0"/>
              <a:t>11</a:t>
            </a:r>
            <a:endParaRPr lang="zh-CN" altLang="en-US" dirty="0"/>
          </a:p>
        </p:txBody>
      </p:sp>
      <p:sp>
        <p:nvSpPr>
          <p:cNvPr id="4" name="矩形 3"/>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按旅游资源的本质属性分类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下列旅游资源中与众不同的是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清真寺</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埃及金字塔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黄山云海</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傣族泼水节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清真寺、埃及金字塔、傣族泼水节都属于人文旅游资源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黄山云海属于自然旅游资源。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文本框 25">
            <a:hlinkClick r:id="rId2" action="ppaction://hlinksldjump"/>
          </p:cNvPr>
          <p:cNvSpPr txBox="1"/>
          <p:nvPr/>
        </p:nvSpPr>
        <p:spPr>
          <a:xfrm>
            <a:off x="4647232"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27" name="文本框 26">
            <a:hlinkClick r:id="rId3" action="ppaction://hlinksldjump"/>
          </p:cNvPr>
          <p:cNvSpPr txBox="1"/>
          <p:nvPr/>
        </p:nvSpPr>
        <p:spPr>
          <a:xfrm>
            <a:off x="5009767" y="847103"/>
            <a:ext cx="30168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2</a:t>
            </a:r>
            <a:endParaRPr lang="zh-CN" altLang="en-US" dirty="0"/>
          </a:p>
        </p:txBody>
      </p:sp>
      <p:sp>
        <p:nvSpPr>
          <p:cNvPr id="28" name="文本框 27">
            <a:hlinkClick r:id="rId4" action="ppaction://hlinksldjump"/>
          </p:cNvPr>
          <p:cNvSpPr txBox="1"/>
          <p:nvPr/>
        </p:nvSpPr>
        <p:spPr>
          <a:xfrm>
            <a:off x="5369807" y="847103"/>
            <a:ext cx="301686" cy="369332"/>
          </a:xfrm>
          <a:prstGeom prst="rect">
            <a:avLst/>
          </a:prstGeom>
          <a:noFill/>
        </p:spPr>
        <p:txBody>
          <a:bodyPr wrap="none" rtlCol="0">
            <a:spAutoFit/>
          </a:bodyPr>
          <a:lstStyle/>
          <a:p>
            <a:r>
              <a:rPr lang="en-US" altLang="zh-CN" dirty="0"/>
              <a:t>3</a:t>
            </a:r>
            <a:endParaRPr lang="zh-CN" altLang="en-US" dirty="0"/>
          </a:p>
        </p:txBody>
      </p:sp>
      <p:sp>
        <p:nvSpPr>
          <p:cNvPr id="29" name="文本框 28">
            <a:hlinkClick r:id="rId5" action="ppaction://hlinksldjump"/>
          </p:cNvPr>
          <p:cNvSpPr txBox="1"/>
          <p:nvPr/>
        </p:nvSpPr>
        <p:spPr>
          <a:xfrm>
            <a:off x="5723448"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30" name="文本框 29">
            <a:hlinkClick r:id="rId6" action="ppaction://hlinksldjump"/>
          </p:cNvPr>
          <p:cNvSpPr txBox="1"/>
          <p:nvPr/>
        </p:nvSpPr>
        <p:spPr>
          <a:xfrm>
            <a:off x="6077730" y="847103"/>
            <a:ext cx="301686" cy="369332"/>
          </a:xfrm>
          <a:prstGeom prst="rect">
            <a:avLst/>
          </a:prstGeom>
          <a:noFill/>
        </p:spPr>
        <p:txBody>
          <a:bodyPr wrap="none" rtlCol="0">
            <a:spAutoFit/>
          </a:bodyPr>
          <a:lstStyle/>
          <a:p>
            <a:r>
              <a:rPr lang="en-US" altLang="zh-CN" dirty="0" smtClean="0"/>
              <a:t>5</a:t>
            </a:r>
            <a:endParaRPr lang="zh-CN" altLang="en-US" dirty="0"/>
          </a:p>
        </p:txBody>
      </p:sp>
      <p:sp>
        <p:nvSpPr>
          <p:cNvPr id="31" name="文本框 30">
            <a:hlinkClick r:id="rId7" action="ppaction://hlinksldjump"/>
          </p:cNvPr>
          <p:cNvSpPr txBox="1"/>
          <p:nvPr/>
        </p:nvSpPr>
        <p:spPr>
          <a:xfrm>
            <a:off x="6441674" y="847103"/>
            <a:ext cx="301686" cy="369332"/>
          </a:xfrm>
          <a:prstGeom prst="rect">
            <a:avLst/>
          </a:prstGeom>
          <a:noFill/>
        </p:spPr>
        <p:txBody>
          <a:bodyPr wrap="none" rtlCol="0">
            <a:spAutoFit/>
          </a:bodyPr>
          <a:lstStyle/>
          <a:p>
            <a:r>
              <a:rPr lang="en-US" altLang="zh-CN" dirty="0" smtClean="0"/>
              <a:t>6</a:t>
            </a:r>
            <a:endParaRPr lang="zh-CN" altLang="en-US" dirty="0"/>
          </a:p>
        </p:txBody>
      </p:sp>
      <p:sp>
        <p:nvSpPr>
          <p:cNvPr id="32" name="文本框 31">
            <a:hlinkClick r:id="rId8" action="ppaction://hlinksldjump"/>
          </p:cNvPr>
          <p:cNvSpPr txBox="1"/>
          <p:nvPr/>
        </p:nvSpPr>
        <p:spPr>
          <a:xfrm>
            <a:off x="6806093" y="847802"/>
            <a:ext cx="301686" cy="369332"/>
          </a:xfrm>
          <a:prstGeom prst="rect">
            <a:avLst/>
          </a:prstGeom>
          <a:noFill/>
        </p:spPr>
        <p:txBody>
          <a:bodyPr wrap="none" rtlCol="0">
            <a:spAutoFit/>
          </a:bodyPr>
          <a:lstStyle/>
          <a:p>
            <a:r>
              <a:rPr lang="en-US" altLang="zh-CN" dirty="0" smtClean="0"/>
              <a:t>7</a:t>
            </a:r>
            <a:endParaRPr lang="zh-CN" altLang="en-US" dirty="0"/>
          </a:p>
        </p:txBody>
      </p:sp>
      <p:sp>
        <p:nvSpPr>
          <p:cNvPr id="33" name="文本框 32">
            <a:hlinkClick r:id="rId9" action="ppaction://hlinksldjump"/>
          </p:cNvPr>
          <p:cNvSpPr txBox="1"/>
          <p:nvPr/>
        </p:nvSpPr>
        <p:spPr>
          <a:xfrm>
            <a:off x="7166133" y="847802"/>
            <a:ext cx="301686" cy="369332"/>
          </a:xfrm>
          <a:prstGeom prst="rect">
            <a:avLst/>
          </a:prstGeom>
          <a:noFill/>
        </p:spPr>
        <p:txBody>
          <a:bodyPr wrap="none" rtlCol="0">
            <a:spAutoFit/>
          </a:bodyPr>
          <a:lstStyle/>
          <a:p>
            <a:r>
              <a:rPr lang="en-US" altLang="zh-CN" dirty="0" smtClean="0"/>
              <a:t>8</a:t>
            </a:r>
            <a:endParaRPr lang="zh-CN" altLang="en-US" dirty="0"/>
          </a:p>
        </p:txBody>
      </p:sp>
      <p:sp>
        <p:nvSpPr>
          <p:cNvPr id="34" name="文本框 33">
            <a:hlinkClick r:id="rId10" action="ppaction://hlinksldjump"/>
          </p:cNvPr>
          <p:cNvSpPr txBox="1"/>
          <p:nvPr/>
        </p:nvSpPr>
        <p:spPr>
          <a:xfrm>
            <a:off x="7530165" y="847802"/>
            <a:ext cx="301686" cy="369332"/>
          </a:xfrm>
          <a:prstGeom prst="rect">
            <a:avLst/>
          </a:prstGeom>
          <a:noFill/>
        </p:spPr>
        <p:txBody>
          <a:bodyPr wrap="none" rtlCol="0">
            <a:spAutoFit/>
          </a:bodyPr>
          <a:lstStyle/>
          <a:p>
            <a:r>
              <a:rPr lang="en-US" altLang="zh-CN" dirty="0" smtClean="0"/>
              <a:t>9</a:t>
            </a:r>
            <a:endParaRPr lang="zh-CN" altLang="en-US" dirty="0"/>
          </a:p>
        </p:txBody>
      </p:sp>
      <p:sp>
        <p:nvSpPr>
          <p:cNvPr id="35" name="文本框 34">
            <a:hlinkClick r:id="rId11" action="ppaction://hlinksldjump"/>
          </p:cNvPr>
          <p:cNvSpPr txBox="1"/>
          <p:nvPr/>
        </p:nvSpPr>
        <p:spPr>
          <a:xfrm>
            <a:off x="7884447" y="847802"/>
            <a:ext cx="418704" cy="369332"/>
          </a:xfrm>
          <a:prstGeom prst="rect">
            <a:avLst/>
          </a:prstGeom>
          <a:noFill/>
        </p:spPr>
        <p:txBody>
          <a:bodyPr wrap="none" rtlCol="0">
            <a:spAutoFit/>
          </a:bodyPr>
          <a:lstStyle/>
          <a:p>
            <a:r>
              <a:rPr lang="en-US" altLang="zh-CN" dirty="0" smtClean="0"/>
              <a:t>10</a:t>
            </a:r>
            <a:endParaRPr lang="zh-CN" altLang="en-US" dirty="0"/>
          </a:p>
        </p:txBody>
      </p:sp>
      <p:sp>
        <p:nvSpPr>
          <p:cNvPr id="36" name="文本框 35">
            <a:hlinkClick r:id="rId12" action="ppaction://hlinksldjump"/>
          </p:cNvPr>
          <p:cNvSpPr txBox="1"/>
          <p:nvPr/>
        </p:nvSpPr>
        <p:spPr>
          <a:xfrm>
            <a:off x="8373511" y="847802"/>
            <a:ext cx="418704" cy="369332"/>
          </a:xfrm>
          <a:prstGeom prst="rect">
            <a:avLst/>
          </a:prstGeom>
          <a:noFill/>
        </p:spPr>
        <p:txBody>
          <a:bodyPr wrap="none" rtlCol="0">
            <a:spAutoFit/>
          </a:bodyPr>
          <a:lstStyle/>
          <a:p>
            <a:r>
              <a:rPr lang="en-US" altLang="zh-CN" dirty="0" smtClean="0"/>
              <a:t>11</a:t>
            </a:r>
            <a:endParaRPr lang="zh-CN" altLang="en-US" dirty="0"/>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旅游者共同的心愿是求知、求新、求乐、求得美好的回忆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因此旅游资源必须具有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多样性</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非凡性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永续性</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可创造性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与其他资源相比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旅游资源具有多样性、非凡性、可创造性、永续性等特性。</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旅游者 </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求知、求新、求乐、求得美好的回忆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说明旅游资源必须具有吸引旅游者的功能。只有那些在同类中具有非凡特点的事物或者现象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才能成为旅游资源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旅游资源的非凡性越突出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对旅游者的吸引力越大。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086476"/>
      </p:ext>
    </p:extLst>
  </p:cSld>
  <p:clrMapOvr>
    <a:masterClrMapping/>
  </p:clrMapOvr>
  <p:transition spd="slow">
    <p:cove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文本框 25">
            <a:hlinkClick r:id="rId2" action="ppaction://hlinksldjump"/>
          </p:cNvPr>
          <p:cNvSpPr txBox="1"/>
          <p:nvPr/>
        </p:nvSpPr>
        <p:spPr>
          <a:xfrm>
            <a:off x="4647232"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27" name="文本框 26">
            <a:hlinkClick r:id="rId3" action="ppaction://hlinksldjump"/>
          </p:cNvPr>
          <p:cNvSpPr txBox="1"/>
          <p:nvPr/>
        </p:nvSpPr>
        <p:spPr>
          <a:xfrm>
            <a:off x="5009767"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28" name="文本框 27">
            <a:hlinkClick r:id="rId4" action="ppaction://hlinksldjump"/>
          </p:cNvPr>
          <p:cNvSpPr txBox="1"/>
          <p:nvPr/>
        </p:nvSpPr>
        <p:spPr>
          <a:xfrm>
            <a:off x="5369807" y="847103"/>
            <a:ext cx="30168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3</a:t>
            </a:r>
            <a:endParaRPr lang="zh-CN" altLang="en-US" dirty="0"/>
          </a:p>
        </p:txBody>
      </p:sp>
      <p:sp>
        <p:nvSpPr>
          <p:cNvPr id="29" name="文本框 28">
            <a:hlinkClick r:id="rId5" action="ppaction://hlinksldjump"/>
          </p:cNvPr>
          <p:cNvSpPr txBox="1"/>
          <p:nvPr/>
        </p:nvSpPr>
        <p:spPr>
          <a:xfrm>
            <a:off x="5723448"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30" name="文本框 29">
            <a:hlinkClick r:id="rId6" action="ppaction://hlinksldjump"/>
          </p:cNvPr>
          <p:cNvSpPr txBox="1"/>
          <p:nvPr/>
        </p:nvSpPr>
        <p:spPr>
          <a:xfrm>
            <a:off x="6077730" y="847103"/>
            <a:ext cx="301686" cy="369332"/>
          </a:xfrm>
          <a:prstGeom prst="rect">
            <a:avLst/>
          </a:prstGeom>
          <a:noFill/>
        </p:spPr>
        <p:txBody>
          <a:bodyPr wrap="none" rtlCol="0">
            <a:spAutoFit/>
          </a:bodyPr>
          <a:lstStyle/>
          <a:p>
            <a:r>
              <a:rPr lang="en-US" altLang="zh-CN" dirty="0" smtClean="0"/>
              <a:t>5</a:t>
            </a:r>
            <a:endParaRPr lang="zh-CN" altLang="en-US" dirty="0"/>
          </a:p>
        </p:txBody>
      </p:sp>
      <p:sp>
        <p:nvSpPr>
          <p:cNvPr id="31" name="文本框 30">
            <a:hlinkClick r:id="rId7" action="ppaction://hlinksldjump"/>
          </p:cNvPr>
          <p:cNvSpPr txBox="1"/>
          <p:nvPr/>
        </p:nvSpPr>
        <p:spPr>
          <a:xfrm>
            <a:off x="6441674" y="847103"/>
            <a:ext cx="301686" cy="369332"/>
          </a:xfrm>
          <a:prstGeom prst="rect">
            <a:avLst/>
          </a:prstGeom>
          <a:noFill/>
        </p:spPr>
        <p:txBody>
          <a:bodyPr wrap="none" rtlCol="0">
            <a:spAutoFit/>
          </a:bodyPr>
          <a:lstStyle/>
          <a:p>
            <a:r>
              <a:rPr lang="en-US" altLang="zh-CN" dirty="0" smtClean="0"/>
              <a:t>6</a:t>
            </a:r>
            <a:endParaRPr lang="zh-CN" altLang="en-US" dirty="0"/>
          </a:p>
        </p:txBody>
      </p:sp>
      <p:sp>
        <p:nvSpPr>
          <p:cNvPr id="32" name="文本框 31">
            <a:hlinkClick r:id="rId8" action="ppaction://hlinksldjump"/>
          </p:cNvPr>
          <p:cNvSpPr txBox="1"/>
          <p:nvPr/>
        </p:nvSpPr>
        <p:spPr>
          <a:xfrm>
            <a:off x="6806093" y="847802"/>
            <a:ext cx="301686" cy="369332"/>
          </a:xfrm>
          <a:prstGeom prst="rect">
            <a:avLst/>
          </a:prstGeom>
          <a:noFill/>
        </p:spPr>
        <p:txBody>
          <a:bodyPr wrap="none" rtlCol="0">
            <a:spAutoFit/>
          </a:bodyPr>
          <a:lstStyle/>
          <a:p>
            <a:r>
              <a:rPr lang="en-US" altLang="zh-CN" dirty="0" smtClean="0"/>
              <a:t>7</a:t>
            </a:r>
            <a:endParaRPr lang="zh-CN" altLang="en-US" dirty="0"/>
          </a:p>
        </p:txBody>
      </p:sp>
      <p:sp>
        <p:nvSpPr>
          <p:cNvPr id="33" name="文本框 32">
            <a:hlinkClick r:id="rId9" action="ppaction://hlinksldjump"/>
          </p:cNvPr>
          <p:cNvSpPr txBox="1"/>
          <p:nvPr/>
        </p:nvSpPr>
        <p:spPr>
          <a:xfrm>
            <a:off x="7166133" y="847802"/>
            <a:ext cx="301686" cy="369332"/>
          </a:xfrm>
          <a:prstGeom prst="rect">
            <a:avLst/>
          </a:prstGeom>
          <a:noFill/>
        </p:spPr>
        <p:txBody>
          <a:bodyPr wrap="none" rtlCol="0">
            <a:spAutoFit/>
          </a:bodyPr>
          <a:lstStyle/>
          <a:p>
            <a:r>
              <a:rPr lang="en-US" altLang="zh-CN" dirty="0" smtClean="0"/>
              <a:t>8</a:t>
            </a:r>
            <a:endParaRPr lang="zh-CN" altLang="en-US" dirty="0"/>
          </a:p>
        </p:txBody>
      </p:sp>
      <p:sp>
        <p:nvSpPr>
          <p:cNvPr id="34" name="文本框 33">
            <a:hlinkClick r:id="rId10" action="ppaction://hlinksldjump"/>
          </p:cNvPr>
          <p:cNvSpPr txBox="1"/>
          <p:nvPr/>
        </p:nvSpPr>
        <p:spPr>
          <a:xfrm>
            <a:off x="7530165" y="847802"/>
            <a:ext cx="301686" cy="369332"/>
          </a:xfrm>
          <a:prstGeom prst="rect">
            <a:avLst/>
          </a:prstGeom>
          <a:noFill/>
        </p:spPr>
        <p:txBody>
          <a:bodyPr wrap="none" rtlCol="0">
            <a:spAutoFit/>
          </a:bodyPr>
          <a:lstStyle/>
          <a:p>
            <a:r>
              <a:rPr lang="en-US" altLang="zh-CN" dirty="0" smtClean="0"/>
              <a:t>9</a:t>
            </a:r>
            <a:endParaRPr lang="zh-CN" altLang="en-US" dirty="0"/>
          </a:p>
        </p:txBody>
      </p:sp>
      <p:sp>
        <p:nvSpPr>
          <p:cNvPr id="35" name="文本框 34">
            <a:hlinkClick r:id="rId11" action="ppaction://hlinksldjump"/>
          </p:cNvPr>
          <p:cNvSpPr txBox="1"/>
          <p:nvPr/>
        </p:nvSpPr>
        <p:spPr>
          <a:xfrm>
            <a:off x="7884447" y="847802"/>
            <a:ext cx="418704" cy="369332"/>
          </a:xfrm>
          <a:prstGeom prst="rect">
            <a:avLst/>
          </a:prstGeom>
          <a:noFill/>
        </p:spPr>
        <p:txBody>
          <a:bodyPr wrap="none" rtlCol="0">
            <a:spAutoFit/>
          </a:bodyPr>
          <a:lstStyle/>
          <a:p>
            <a:r>
              <a:rPr lang="en-US" altLang="zh-CN" dirty="0" smtClean="0"/>
              <a:t>10</a:t>
            </a:r>
            <a:endParaRPr lang="zh-CN" altLang="en-US" dirty="0"/>
          </a:p>
        </p:txBody>
      </p:sp>
      <p:sp>
        <p:nvSpPr>
          <p:cNvPr id="36" name="文本框 35">
            <a:hlinkClick r:id="rId12" action="ppaction://hlinksldjump"/>
          </p:cNvPr>
          <p:cNvSpPr txBox="1"/>
          <p:nvPr/>
        </p:nvSpPr>
        <p:spPr>
          <a:xfrm>
            <a:off x="8373511" y="847802"/>
            <a:ext cx="418704" cy="369332"/>
          </a:xfrm>
          <a:prstGeom prst="rect">
            <a:avLst/>
          </a:prstGeom>
          <a:noFill/>
        </p:spPr>
        <p:txBody>
          <a:bodyPr wrap="none" rtlCol="0">
            <a:spAutoFit/>
          </a:bodyPr>
          <a:lstStyle/>
          <a:p>
            <a:r>
              <a:rPr lang="en-US" altLang="zh-CN" dirty="0" smtClean="0"/>
              <a:t>11</a:t>
            </a:r>
            <a:endParaRPr lang="zh-CN" altLang="en-US" dirty="0"/>
          </a:p>
        </p:txBody>
      </p:sp>
      <p:sp>
        <p:nvSpPr>
          <p:cNvPr id="2" name="矩形 1"/>
          <p:cNvSpPr>
            <a:spLocks noChangeAspect="1"/>
          </p:cNvSpPr>
          <p:nvPr/>
        </p:nvSpPr>
        <p:spPr>
          <a:xfrm>
            <a:off x="508000" y="1426888"/>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下列自然界、人类社会中的事物和因素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属于旅游资源的有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海市蜃楼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龙舟竞渡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雾凇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渔民出海捕鱼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①②③</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②③④</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①③④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①②④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要想成为旅游资源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必须具备以下条件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一是对旅游者具有一定的吸引力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能使旅游者得到一定的物质享受和精神满足。二是具有一定的经济、社会、文化价值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能给旅游业带来一定的经济效益和社会效益。海市蜃楼、民俗活动、雾凇都可以吸引</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旅游者实施</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属于旅游资源。出海捕鱼是渔民维持生活的一种方式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属于正常的经济活动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不是旅游资源。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83744507"/>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文本框 25">
            <a:hlinkClick r:id="rId2" action="ppaction://hlinksldjump"/>
          </p:cNvPr>
          <p:cNvSpPr txBox="1"/>
          <p:nvPr/>
        </p:nvSpPr>
        <p:spPr>
          <a:xfrm>
            <a:off x="4647232"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27" name="文本框 26">
            <a:hlinkClick r:id="rId3" action="ppaction://hlinksldjump"/>
          </p:cNvPr>
          <p:cNvSpPr txBox="1"/>
          <p:nvPr/>
        </p:nvSpPr>
        <p:spPr>
          <a:xfrm>
            <a:off x="5009767"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28" name="文本框 27">
            <a:hlinkClick r:id="rId4" action="ppaction://hlinksldjump"/>
          </p:cNvPr>
          <p:cNvSpPr txBox="1"/>
          <p:nvPr/>
        </p:nvSpPr>
        <p:spPr>
          <a:xfrm>
            <a:off x="5369807" y="847103"/>
            <a:ext cx="301686" cy="369332"/>
          </a:xfrm>
          <a:prstGeom prst="rect">
            <a:avLst/>
          </a:prstGeom>
          <a:noFill/>
        </p:spPr>
        <p:txBody>
          <a:bodyPr wrap="none" rtlCol="0">
            <a:spAutoFit/>
          </a:bodyPr>
          <a:lstStyle/>
          <a:p>
            <a:r>
              <a:rPr lang="en-US" altLang="zh-CN" dirty="0"/>
              <a:t>3</a:t>
            </a:r>
            <a:endParaRPr lang="zh-CN" altLang="en-US" dirty="0"/>
          </a:p>
        </p:txBody>
      </p:sp>
      <p:sp>
        <p:nvSpPr>
          <p:cNvPr id="29" name="文本框 28">
            <a:hlinkClick r:id="rId5" action="ppaction://hlinksldjump"/>
          </p:cNvPr>
          <p:cNvSpPr txBox="1"/>
          <p:nvPr/>
        </p:nvSpPr>
        <p:spPr>
          <a:xfrm>
            <a:off x="5723448" y="847103"/>
            <a:ext cx="30168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4</a:t>
            </a:r>
            <a:endParaRPr lang="zh-CN" altLang="en-US" dirty="0"/>
          </a:p>
        </p:txBody>
      </p:sp>
      <p:sp>
        <p:nvSpPr>
          <p:cNvPr id="30" name="文本框 29">
            <a:hlinkClick r:id="rId6" action="ppaction://hlinksldjump"/>
          </p:cNvPr>
          <p:cNvSpPr txBox="1"/>
          <p:nvPr/>
        </p:nvSpPr>
        <p:spPr>
          <a:xfrm>
            <a:off x="6077730" y="847103"/>
            <a:ext cx="301686" cy="369332"/>
          </a:xfrm>
          <a:prstGeom prst="rect">
            <a:avLst/>
          </a:prstGeom>
          <a:noFill/>
        </p:spPr>
        <p:txBody>
          <a:bodyPr wrap="none" rtlCol="0">
            <a:spAutoFit/>
          </a:bodyPr>
          <a:lstStyle/>
          <a:p>
            <a:r>
              <a:rPr lang="en-US" altLang="zh-CN" dirty="0" smtClean="0"/>
              <a:t>5</a:t>
            </a:r>
            <a:endParaRPr lang="zh-CN" altLang="en-US" dirty="0"/>
          </a:p>
        </p:txBody>
      </p:sp>
      <p:sp>
        <p:nvSpPr>
          <p:cNvPr id="31" name="文本框 30">
            <a:hlinkClick r:id="rId7" action="ppaction://hlinksldjump"/>
          </p:cNvPr>
          <p:cNvSpPr txBox="1"/>
          <p:nvPr/>
        </p:nvSpPr>
        <p:spPr>
          <a:xfrm>
            <a:off x="6441674" y="847103"/>
            <a:ext cx="301686" cy="369332"/>
          </a:xfrm>
          <a:prstGeom prst="rect">
            <a:avLst/>
          </a:prstGeom>
          <a:noFill/>
        </p:spPr>
        <p:txBody>
          <a:bodyPr wrap="none" rtlCol="0">
            <a:spAutoFit/>
          </a:bodyPr>
          <a:lstStyle/>
          <a:p>
            <a:r>
              <a:rPr lang="en-US" altLang="zh-CN" dirty="0" smtClean="0"/>
              <a:t>6</a:t>
            </a:r>
            <a:endParaRPr lang="zh-CN" altLang="en-US" dirty="0"/>
          </a:p>
        </p:txBody>
      </p:sp>
      <p:sp>
        <p:nvSpPr>
          <p:cNvPr id="32" name="文本框 31">
            <a:hlinkClick r:id="rId8" action="ppaction://hlinksldjump"/>
          </p:cNvPr>
          <p:cNvSpPr txBox="1"/>
          <p:nvPr/>
        </p:nvSpPr>
        <p:spPr>
          <a:xfrm>
            <a:off x="6806093" y="847802"/>
            <a:ext cx="301686" cy="369332"/>
          </a:xfrm>
          <a:prstGeom prst="rect">
            <a:avLst/>
          </a:prstGeom>
          <a:noFill/>
        </p:spPr>
        <p:txBody>
          <a:bodyPr wrap="none" rtlCol="0">
            <a:spAutoFit/>
          </a:bodyPr>
          <a:lstStyle/>
          <a:p>
            <a:r>
              <a:rPr lang="en-US" altLang="zh-CN" dirty="0" smtClean="0"/>
              <a:t>7</a:t>
            </a:r>
            <a:endParaRPr lang="zh-CN" altLang="en-US" dirty="0"/>
          </a:p>
        </p:txBody>
      </p:sp>
      <p:sp>
        <p:nvSpPr>
          <p:cNvPr id="33" name="文本框 32">
            <a:hlinkClick r:id="rId9" action="ppaction://hlinksldjump"/>
          </p:cNvPr>
          <p:cNvSpPr txBox="1"/>
          <p:nvPr/>
        </p:nvSpPr>
        <p:spPr>
          <a:xfrm>
            <a:off x="7166133" y="847802"/>
            <a:ext cx="301686" cy="369332"/>
          </a:xfrm>
          <a:prstGeom prst="rect">
            <a:avLst/>
          </a:prstGeom>
          <a:noFill/>
        </p:spPr>
        <p:txBody>
          <a:bodyPr wrap="none" rtlCol="0">
            <a:spAutoFit/>
          </a:bodyPr>
          <a:lstStyle/>
          <a:p>
            <a:r>
              <a:rPr lang="en-US" altLang="zh-CN" dirty="0" smtClean="0"/>
              <a:t>8</a:t>
            </a:r>
            <a:endParaRPr lang="zh-CN" altLang="en-US" dirty="0"/>
          </a:p>
        </p:txBody>
      </p:sp>
      <p:sp>
        <p:nvSpPr>
          <p:cNvPr id="34" name="文本框 33">
            <a:hlinkClick r:id="rId10" action="ppaction://hlinksldjump"/>
          </p:cNvPr>
          <p:cNvSpPr txBox="1"/>
          <p:nvPr/>
        </p:nvSpPr>
        <p:spPr>
          <a:xfrm>
            <a:off x="7530165" y="847802"/>
            <a:ext cx="301686" cy="369332"/>
          </a:xfrm>
          <a:prstGeom prst="rect">
            <a:avLst/>
          </a:prstGeom>
          <a:noFill/>
        </p:spPr>
        <p:txBody>
          <a:bodyPr wrap="none" rtlCol="0">
            <a:spAutoFit/>
          </a:bodyPr>
          <a:lstStyle/>
          <a:p>
            <a:r>
              <a:rPr lang="en-US" altLang="zh-CN" dirty="0" smtClean="0"/>
              <a:t>9</a:t>
            </a:r>
            <a:endParaRPr lang="zh-CN" altLang="en-US" dirty="0"/>
          </a:p>
        </p:txBody>
      </p:sp>
      <p:sp>
        <p:nvSpPr>
          <p:cNvPr id="35" name="文本框 34">
            <a:hlinkClick r:id="rId11" action="ppaction://hlinksldjump"/>
          </p:cNvPr>
          <p:cNvSpPr txBox="1"/>
          <p:nvPr/>
        </p:nvSpPr>
        <p:spPr>
          <a:xfrm>
            <a:off x="7884447" y="847802"/>
            <a:ext cx="418704" cy="369332"/>
          </a:xfrm>
          <a:prstGeom prst="rect">
            <a:avLst/>
          </a:prstGeom>
          <a:noFill/>
        </p:spPr>
        <p:txBody>
          <a:bodyPr wrap="none" rtlCol="0">
            <a:spAutoFit/>
          </a:bodyPr>
          <a:lstStyle/>
          <a:p>
            <a:r>
              <a:rPr lang="en-US" altLang="zh-CN" dirty="0" smtClean="0"/>
              <a:t>10</a:t>
            </a:r>
            <a:endParaRPr lang="zh-CN" altLang="en-US" dirty="0"/>
          </a:p>
        </p:txBody>
      </p:sp>
      <p:sp>
        <p:nvSpPr>
          <p:cNvPr id="36" name="文本框 35">
            <a:hlinkClick r:id="rId12" action="ppaction://hlinksldjump"/>
          </p:cNvPr>
          <p:cNvSpPr txBox="1"/>
          <p:nvPr/>
        </p:nvSpPr>
        <p:spPr>
          <a:xfrm>
            <a:off x="8373511" y="847802"/>
            <a:ext cx="418704" cy="369332"/>
          </a:xfrm>
          <a:prstGeom prst="rect">
            <a:avLst/>
          </a:prstGeom>
          <a:noFill/>
        </p:spPr>
        <p:txBody>
          <a:bodyPr wrap="none" rtlCol="0">
            <a:spAutoFit/>
          </a:bodyPr>
          <a:lstStyle/>
          <a:p>
            <a:r>
              <a:rPr lang="en-US" altLang="zh-CN" dirty="0" smtClean="0"/>
              <a:t>11</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将旅游资源分为自然旅游资源和人文旅游资源两种类型的依据是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旅游资源的分布规律</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旅游资源的本质属性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旅游资源的规模大小</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旅游资源的历史价值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按照旅游资源的本质属性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把旅游资源分为自然旅游资源和人文旅游资源两种类型。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20393326"/>
      </p:ext>
    </p:extLst>
  </p:cSld>
  <p:clrMapOvr>
    <a:masterClrMapping/>
  </p:clrMapOvr>
  <p:transition spd="slow">
    <p:randomBa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文本框 25">
            <a:hlinkClick r:id="rId2" action="ppaction://hlinksldjump"/>
          </p:cNvPr>
          <p:cNvSpPr txBox="1"/>
          <p:nvPr/>
        </p:nvSpPr>
        <p:spPr>
          <a:xfrm>
            <a:off x="4647232"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27" name="文本框 26">
            <a:hlinkClick r:id="rId3" action="ppaction://hlinksldjump"/>
          </p:cNvPr>
          <p:cNvSpPr txBox="1"/>
          <p:nvPr/>
        </p:nvSpPr>
        <p:spPr>
          <a:xfrm>
            <a:off x="5009767"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28" name="文本框 27">
            <a:hlinkClick r:id="rId4" action="ppaction://hlinksldjump"/>
          </p:cNvPr>
          <p:cNvSpPr txBox="1"/>
          <p:nvPr/>
        </p:nvSpPr>
        <p:spPr>
          <a:xfrm>
            <a:off x="5369807" y="847103"/>
            <a:ext cx="301686" cy="369332"/>
          </a:xfrm>
          <a:prstGeom prst="rect">
            <a:avLst/>
          </a:prstGeom>
          <a:noFill/>
        </p:spPr>
        <p:txBody>
          <a:bodyPr wrap="none" rtlCol="0">
            <a:spAutoFit/>
          </a:bodyPr>
          <a:lstStyle/>
          <a:p>
            <a:r>
              <a:rPr lang="en-US" altLang="zh-CN" dirty="0"/>
              <a:t>3</a:t>
            </a:r>
            <a:endParaRPr lang="zh-CN" altLang="en-US" dirty="0"/>
          </a:p>
        </p:txBody>
      </p:sp>
      <p:sp>
        <p:nvSpPr>
          <p:cNvPr id="29" name="文本框 28">
            <a:hlinkClick r:id="rId5" action="ppaction://hlinksldjump"/>
          </p:cNvPr>
          <p:cNvSpPr txBox="1"/>
          <p:nvPr/>
        </p:nvSpPr>
        <p:spPr>
          <a:xfrm>
            <a:off x="5723448"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30" name="文本框 29">
            <a:hlinkClick r:id="rId6" action="ppaction://hlinksldjump"/>
          </p:cNvPr>
          <p:cNvSpPr txBox="1"/>
          <p:nvPr/>
        </p:nvSpPr>
        <p:spPr>
          <a:xfrm>
            <a:off x="6077730" y="847103"/>
            <a:ext cx="30168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5</a:t>
            </a:r>
            <a:endParaRPr lang="zh-CN" altLang="en-US" dirty="0"/>
          </a:p>
        </p:txBody>
      </p:sp>
      <p:sp>
        <p:nvSpPr>
          <p:cNvPr id="31" name="文本框 30">
            <a:hlinkClick r:id="rId7" action="ppaction://hlinksldjump"/>
          </p:cNvPr>
          <p:cNvSpPr txBox="1"/>
          <p:nvPr/>
        </p:nvSpPr>
        <p:spPr>
          <a:xfrm>
            <a:off x="6441674" y="847103"/>
            <a:ext cx="301686" cy="369332"/>
          </a:xfrm>
          <a:prstGeom prst="rect">
            <a:avLst/>
          </a:prstGeom>
          <a:noFill/>
        </p:spPr>
        <p:txBody>
          <a:bodyPr wrap="none" rtlCol="0">
            <a:spAutoFit/>
          </a:bodyPr>
          <a:lstStyle/>
          <a:p>
            <a:r>
              <a:rPr lang="en-US" altLang="zh-CN" dirty="0" smtClean="0"/>
              <a:t>6</a:t>
            </a:r>
            <a:endParaRPr lang="zh-CN" altLang="en-US" dirty="0"/>
          </a:p>
        </p:txBody>
      </p:sp>
      <p:sp>
        <p:nvSpPr>
          <p:cNvPr id="32" name="文本框 31">
            <a:hlinkClick r:id="rId8" action="ppaction://hlinksldjump"/>
          </p:cNvPr>
          <p:cNvSpPr txBox="1"/>
          <p:nvPr/>
        </p:nvSpPr>
        <p:spPr>
          <a:xfrm>
            <a:off x="6806093" y="847802"/>
            <a:ext cx="301686" cy="369332"/>
          </a:xfrm>
          <a:prstGeom prst="rect">
            <a:avLst/>
          </a:prstGeom>
          <a:noFill/>
        </p:spPr>
        <p:txBody>
          <a:bodyPr wrap="none" rtlCol="0">
            <a:spAutoFit/>
          </a:bodyPr>
          <a:lstStyle/>
          <a:p>
            <a:r>
              <a:rPr lang="en-US" altLang="zh-CN" dirty="0" smtClean="0"/>
              <a:t>7</a:t>
            </a:r>
            <a:endParaRPr lang="zh-CN" altLang="en-US" dirty="0"/>
          </a:p>
        </p:txBody>
      </p:sp>
      <p:sp>
        <p:nvSpPr>
          <p:cNvPr id="33" name="文本框 32">
            <a:hlinkClick r:id="rId9" action="ppaction://hlinksldjump"/>
          </p:cNvPr>
          <p:cNvSpPr txBox="1"/>
          <p:nvPr/>
        </p:nvSpPr>
        <p:spPr>
          <a:xfrm>
            <a:off x="7166133" y="847802"/>
            <a:ext cx="301686" cy="369332"/>
          </a:xfrm>
          <a:prstGeom prst="rect">
            <a:avLst/>
          </a:prstGeom>
          <a:noFill/>
        </p:spPr>
        <p:txBody>
          <a:bodyPr wrap="none" rtlCol="0">
            <a:spAutoFit/>
          </a:bodyPr>
          <a:lstStyle/>
          <a:p>
            <a:r>
              <a:rPr lang="en-US" altLang="zh-CN" dirty="0" smtClean="0"/>
              <a:t>8</a:t>
            </a:r>
            <a:endParaRPr lang="zh-CN" altLang="en-US" dirty="0"/>
          </a:p>
        </p:txBody>
      </p:sp>
      <p:sp>
        <p:nvSpPr>
          <p:cNvPr id="34" name="文本框 33">
            <a:hlinkClick r:id="rId10" action="ppaction://hlinksldjump"/>
          </p:cNvPr>
          <p:cNvSpPr txBox="1"/>
          <p:nvPr/>
        </p:nvSpPr>
        <p:spPr>
          <a:xfrm>
            <a:off x="7530165" y="847802"/>
            <a:ext cx="301686" cy="369332"/>
          </a:xfrm>
          <a:prstGeom prst="rect">
            <a:avLst/>
          </a:prstGeom>
          <a:noFill/>
        </p:spPr>
        <p:txBody>
          <a:bodyPr wrap="none" rtlCol="0">
            <a:spAutoFit/>
          </a:bodyPr>
          <a:lstStyle/>
          <a:p>
            <a:r>
              <a:rPr lang="en-US" altLang="zh-CN" dirty="0" smtClean="0"/>
              <a:t>9</a:t>
            </a:r>
            <a:endParaRPr lang="zh-CN" altLang="en-US" dirty="0"/>
          </a:p>
        </p:txBody>
      </p:sp>
      <p:sp>
        <p:nvSpPr>
          <p:cNvPr id="35" name="文本框 34">
            <a:hlinkClick r:id="rId11" action="ppaction://hlinksldjump"/>
          </p:cNvPr>
          <p:cNvSpPr txBox="1"/>
          <p:nvPr/>
        </p:nvSpPr>
        <p:spPr>
          <a:xfrm>
            <a:off x="7884447" y="847802"/>
            <a:ext cx="418704" cy="369332"/>
          </a:xfrm>
          <a:prstGeom prst="rect">
            <a:avLst/>
          </a:prstGeom>
          <a:noFill/>
        </p:spPr>
        <p:txBody>
          <a:bodyPr wrap="none" rtlCol="0">
            <a:spAutoFit/>
          </a:bodyPr>
          <a:lstStyle/>
          <a:p>
            <a:r>
              <a:rPr lang="en-US" altLang="zh-CN" dirty="0" smtClean="0"/>
              <a:t>10</a:t>
            </a:r>
            <a:endParaRPr lang="zh-CN" altLang="en-US" dirty="0"/>
          </a:p>
        </p:txBody>
      </p:sp>
      <p:sp>
        <p:nvSpPr>
          <p:cNvPr id="36" name="文本框 35">
            <a:hlinkClick r:id="rId12" action="ppaction://hlinksldjump"/>
          </p:cNvPr>
          <p:cNvSpPr txBox="1"/>
          <p:nvPr/>
        </p:nvSpPr>
        <p:spPr>
          <a:xfrm>
            <a:off x="8373511" y="847802"/>
            <a:ext cx="418704" cy="369332"/>
          </a:xfrm>
          <a:prstGeom prst="rect">
            <a:avLst/>
          </a:prstGeom>
          <a:noFill/>
        </p:spPr>
        <p:txBody>
          <a:bodyPr wrap="none" rtlCol="0">
            <a:spAutoFit/>
          </a:bodyPr>
          <a:lstStyle/>
          <a:p>
            <a:r>
              <a:rPr lang="en-US" altLang="zh-CN" dirty="0" smtClean="0"/>
              <a:t>11</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一般说来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在自然旅游资源中处于相对重要地位的是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生物景观</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水域风光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天象与气候景观</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地文景观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地文景观在自然旅游资源中处于相对重要地位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因为大多数风景区都离不开地貌构景的作用。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71073552"/>
      </p:ext>
    </p:extLst>
  </p:cSld>
  <p:clrMapOvr>
    <a:masterClrMapping/>
  </p:clrMapOvr>
  <p:transition spd="slow">
    <p:cover dir="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文本框 20">
            <a:hlinkClick r:id="rId2" action="ppaction://hlinksldjump"/>
          </p:cNvPr>
          <p:cNvSpPr txBox="1"/>
          <p:nvPr/>
        </p:nvSpPr>
        <p:spPr>
          <a:xfrm>
            <a:off x="4647232"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22" name="文本框 21">
            <a:hlinkClick r:id="rId3" action="ppaction://hlinksldjump"/>
          </p:cNvPr>
          <p:cNvSpPr txBox="1"/>
          <p:nvPr/>
        </p:nvSpPr>
        <p:spPr>
          <a:xfrm>
            <a:off x="5009767"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30" name="文本框 29">
            <a:hlinkClick r:id="rId4" action="ppaction://hlinksldjump"/>
          </p:cNvPr>
          <p:cNvSpPr txBox="1"/>
          <p:nvPr/>
        </p:nvSpPr>
        <p:spPr>
          <a:xfrm>
            <a:off x="5369807" y="847103"/>
            <a:ext cx="301686" cy="369332"/>
          </a:xfrm>
          <a:prstGeom prst="rect">
            <a:avLst/>
          </a:prstGeom>
          <a:noFill/>
        </p:spPr>
        <p:txBody>
          <a:bodyPr wrap="none" rtlCol="0">
            <a:spAutoFit/>
          </a:bodyPr>
          <a:lstStyle/>
          <a:p>
            <a:r>
              <a:rPr lang="en-US" altLang="zh-CN" dirty="0"/>
              <a:t>3</a:t>
            </a:r>
            <a:endParaRPr lang="zh-CN" altLang="en-US" dirty="0"/>
          </a:p>
        </p:txBody>
      </p:sp>
      <p:sp>
        <p:nvSpPr>
          <p:cNvPr id="31" name="文本框 30">
            <a:hlinkClick r:id="rId5" action="ppaction://hlinksldjump"/>
          </p:cNvPr>
          <p:cNvSpPr txBox="1"/>
          <p:nvPr/>
        </p:nvSpPr>
        <p:spPr>
          <a:xfrm>
            <a:off x="5723448"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32" name="文本框 31">
            <a:hlinkClick r:id="rId6" action="ppaction://hlinksldjump"/>
          </p:cNvPr>
          <p:cNvSpPr txBox="1"/>
          <p:nvPr/>
        </p:nvSpPr>
        <p:spPr>
          <a:xfrm>
            <a:off x="6077730" y="847103"/>
            <a:ext cx="301686" cy="369332"/>
          </a:xfrm>
          <a:prstGeom prst="rect">
            <a:avLst/>
          </a:prstGeom>
          <a:noFill/>
        </p:spPr>
        <p:txBody>
          <a:bodyPr wrap="none" rtlCol="0">
            <a:spAutoFit/>
          </a:bodyPr>
          <a:lstStyle/>
          <a:p>
            <a:r>
              <a:rPr lang="en-US" altLang="zh-CN" dirty="0" smtClean="0"/>
              <a:t>5</a:t>
            </a:r>
            <a:endParaRPr lang="zh-CN" altLang="en-US" dirty="0"/>
          </a:p>
        </p:txBody>
      </p:sp>
      <p:sp>
        <p:nvSpPr>
          <p:cNvPr id="33" name="文本框 32">
            <a:hlinkClick r:id="rId7" action="ppaction://hlinksldjump"/>
          </p:cNvPr>
          <p:cNvSpPr txBox="1"/>
          <p:nvPr/>
        </p:nvSpPr>
        <p:spPr>
          <a:xfrm>
            <a:off x="6441674" y="847103"/>
            <a:ext cx="30168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6</a:t>
            </a:r>
            <a:endParaRPr lang="zh-CN" altLang="en-US" dirty="0"/>
          </a:p>
        </p:txBody>
      </p:sp>
      <p:sp>
        <p:nvSpPr>
          <p:cNvPr id="34" name="文本框 33">
            <a:hlinkClick r:id="rId8" action="ppaction://hlinksldjump"/>
          </p:cNvPr>
          <p:cNvSpPr txBox="1"/>
          <p:nvPr/>
        </p:nvSpPr>
        <p:spPr>
          <a:xfrm>
            <a:off x="6806093" y="847802"/>
            <a:ext cx="301686" cy="369332"/>
          </a:xfrm>
          <a:prstGeom prst="rect">
            <a:avLst/>
          </a:prstGeom>
          <a:noFill/>
        </p:spPr>
        <p:txBody>
          <a:bodyPr wrap="none" rtlCol="0">
            <a:spAutoFit/>
          </a:bodyPr>
          <a:lstStyle/>
          <a:p>
            <a:r>
              <a:rPr lang="en-US" altLang="zh-CN" dirty="0" smtClean="0"/>
              <a:t>7</a:t>
            </a:r>
            <a:endParaRPr lang="zh-CN" altLang="en-US" dirty="0"/>
          </a:p>
        </p:txBody>
      </p:sp>
      <p:sp>
        <p:nvSpPr>
          <p:cNvPr id="35" name="文本框 34">
            <a:hlinkClick r:id="rId9" action="ppaction://hlinksldjump"/>
          </p:cNvPr>
          <p:cNvSpPr txBox="1"/>
          <p:nvPr/>
        </p:nvSpPr>
        <p:spPr>
          <a:xfrm>
            <a:off x="7166133" y="847802"/>
            <a:ext cx="301686" cy="369332"/>
          </a:xfrm>
          <a:prstGeom prst="rect">
            <a:avLst/>
          </a:prstGeom>
          <a:noFill/>
        </p:spPr>
        <p:txBody>
          <a:bodyPr wrap="none" rtlCol="0">
            <a:spAutoFit/>
          </a:bodyPr>
          <a:lstStyle/>
          <a:p>
            <a:r>
              <a:rPr lang="en-US" altLang="zh-CN" dirty="0" smtClean="0"/>
              <a:t>8</a:t>
            </a:r>
            <a:endParaRPr lang="zh-CN" altLang="en-US" dirty="0"/>
          </a:p>
        </p:txBody>
      </p:sp>
      <p:sp>
        <p:nvSpPr>
          <p:cNvPr id="36" name="文本框 35">
            <a:hlinkClick r:id="rId10" action="ppaction://hlinksldjump"/>
          </p:cNvPr>
          <p:cNvSpPr txBox="1"/>
          <p:nvPr/>
        </p:nvSpPr>
        <p:spPr>
          <a:xfrm>
            <a:off x="7530165" y="847802"/>
            <a:ext cx="301686" cy="369332"/>
          </a:xfrm>
          <a:prstGeom prst="rect">
            <a:avLst/>
          </a:prstGeom>
          <a:noFill/>
        </p:spPr>
        <p:txBody>
          <a:bodyPr wrap="none" rtlCol="0">
            <a:spAutoFit/>
          </a:bodyPr>
          <a:lstStyle/>
          <a:p>
            <a:r>
              <a:rPr lang="en-US" altLang="zh-CN" dirty="0" smtClean="0"/>
              <a:t>9</a:t>
            </a:r>
            <a:endParaRPr lang="zh-CN" altLang="en-US" dirty="0"/>
          </a:p>
        </p:txBody>
      </p:sp>
      <p:sp>
        <p:nvSpPr>
          <p:cNvPr id="37" name="文本框 36">
            <a:hlinkClick r:id="rId11" action="ppaction://hlinksldjump"/>
          </p:cNvPr>
          <p:cNvSpPr txBox="1"/>
          <p:nvPr/>
        </p:nvSpPr>
        <p:spPr>
          <a:xfrm>
            <a:off x="7884447" y="847802"/>
            <a:ext cx="418704" cy="369332"/>
          </a:xfrm>
          <a:prstGeom prst="rect">
            <a:avLst/>
          </a:prstGeom>
          <a:noFill/>
        </p:spPr>
        <p:txBody>
          <a:bodyPr wrap="none" rtlCol="0">
            <a:spAutoFit/>
          </a:bodyPr>
          <a:lstStyle/>
          <a:p>
            <a:r>
              <a:rPr lang="en-US" altLang="zh-CN" dirty="0" smtClean="0"/>
              <a:t>10</a:t>
            </a:r>
            <a:endParaRPr lang="zh-CN" altLang="en-US" dirty="0"/>
          </a:p>
        </p:txBody>
      </p:sp>
      <p:sp>
        <p:nvSpPr>
          <p:cNvPr id="38" name="文本框 37">
            <a:hlinkClick r:id="rId12" action="ppaction://hlinksldjump"/>
          </p:cNvPr>
          <p:cNvSpPr txBox="1"/>
          <p:nvPr/>
        </p:nvSpPr>
        <p:spPr>
          <a:xfrm>
            <a:off x="8373511" y="847802"/>
            <a:ext cx="418704" cy="369332"/>
          </a:xfrm>
          <a:prstGeom prst="rect">
            <a:avLst/>
          </a:prstGeom>
          <a:noFill/>
        </p:spPr>
        <p:txBody>
          <a:bodyPr wrap="none" rtlCol="0">
            <a:spAutoFit/>
          </a:bodyPr>
          <a:lstStyle/>
          <a:p>
            <a:r>
              <a:rPr lang="en-US" altLang="zh-CN" dirty="0" smtClean="0"/>
              <a:t>11</a:t>
            </a:r>
            <a:endParaRPr lang="zh-CN" altLang="en-US" dirty="0"/>
          </a:p>
        </p:txBody>
      </p:sp>
      <p:sp>
        <p:nvSpPr>
          <p:cNvPr id="3" name="矩形 2"/>
          <p:cNvSpPr>
            <a:spLocks noChangeAspect="1"/>
          </p:cNvSpPr>
          <p:nvPr/>
        </p:nvSpPr>
        <p:spPr>
          <a:xfrm>
            <a:off x="508000" y="1701069"/>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下列均属于自然旅游资源的是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云冈石窟　阿里山　武陵源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长白山天池　黄果树瀑布　九寨沟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八达岭长城　布达拉宫　青岛海滨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四川都江堰　福建武夷山　深圳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锦绣中华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选项提到</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的旅游资源中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云冈石窟、八达岭长城、布达拉宫、四川都江堰、深圳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锦绣中华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都是人文旅游资源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其他的是自然旅游资源。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2341695"/>
      </p:ext>
    </p:extLst>
  </p:cSld>
  <p:clrMapOvr>
    <a:masterClrMapping/>
  </p:clrMapOvr>
  <p:transition spd="slow">
    <p:pull dir="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文本框 12">
            <a:hlinkClick r:id="rId2" action="ppaction://hlinksldjump"/>
          </p:cNvPr>
          <p:cNvSpPr txBox="1"/>
          <p:nvPr/>
        </p:nvSpPr>
        <p:spPr>
          <a:xfrm>
            <a:off x="4647232"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14" name="文本框 13">
            <a:hlinkClick r:id="rId3" action="ppaction://hlinksldjump"/>
          </p:cNvPr>
          <p:cNvSpPr txBox="1"/>
          <p:nvPr/>
        </p:nvSpPr>
        <p:spPr>
          <a:xfrm>
            <a:off x="5009767"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15" name="文本框 14">
            <a:hlinkClick r:id="rId4" action="ppaction://hlinksldjump"/>
          </p:cNvPr>
          <p:cNvSpPr txBox="1"/>
          <p:nvPr/>
        </p:nvSpPr>
        <p:spPr>
          <a:xfrm>
            <a:off x="5369807" y="847103"/>
            <a:ext cx="301686" cy="369332"/>
          </a:xfrm>
          <a:prstGeom prst="rect">
            <a:avLst/>
          </a:prstGeom>
          <a:noFill/>
        </p:spPr>
        <p:txBody>
          <a:bodyPr wrap="none" rtlCol="0">
            <a:spAutoFit/>
          </a:bodyPr>
          <a:lstStyle/>
          <a:p>
            <a:r>
              <a:rPr lang="en-US" altLang="zh-CN" dirty="0"/>
              <a:t>3</a:t>
            </a:r>
            <a:endParaRPr lang="zh-CN" altLang="en-US" dirty="0"/>
          </a:p>
        </p:txBody>
      </p:sp>
      <p:sp>
        <p:nvSpPr>
          <p:cNvPr id="16" name="文本框 15">
            <a:hlinkClick r:id="rId5" action="ppaction://hlinksldjump"/>
          </p:cNvPr>
          <p:cNvSpPr txBox="1"/>
          <p:nvPr/>
        </p:nvSpPr>
        <p:spPr>
          <a:xfrm>
            <a:off x="5723448"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17" name="文本框 16">
            <a:hlinkClick r:id="rId6" action="ppaction://hlinksldjump"/>
          </p:cNvPr>
          <p:cNvSpPr txBox="1"/>
          <p:nvPr/>
        </p:nvSpPr>
        <p:spPr>
          <a:xfrm>
            <a:off x="6077730" y="847103"/>
            <a:ext cx="301686" cy="369332"/>
          </a:xfrm>
          <a:prstGeom prst="rect">
            <a:avLst/>
          </a:prstGeom>
          <a:noFill/>
        </p:spPr>
        <p:txBody>
          <a:bodyPr wrap="none" rtlCol="0">
            <a:spAutoFit/>
          </a:bodyPr>
          <a:lstStyle/>
          <a:p>
            <a:r>
              <a:rPr lang="en-US" altLang="zh-CN" dirty="0" smtClean="0"/>
              <a:t>5</a:t>
            </a:r>
            <a:endParaRPr lang="zh-CN" altLang="en-US" dirty="0"/>
          </a:p>
        </p:txBody>
      </p:sp>
      <p:sp>
        <p:nvSpPr>
          <p:cNvPr id="18" name="文本框 17">
            <a:hlinkClick r:id="rId7" action="ppaction://hlinksldjump"/>
          </p:cNvPr>
          <p:cNvSpPr txBox="1"/>
          <p:nvPr/>
        </p:nvSpPr>
        <p:spPr>
          <a:xfrm>
            <a:off x="6441674" y="847103"/>
            <a:ext cx="301686" cy="369332"/>
          </a:xfrm>
          <a:prstGeom prst="rect">
            <a:avLst/>
          </a:prstGeom>
          <a:noFill/>
        </p:spPr>
        <p:txBody>
          <a:bodyPr wrap="none" rtlCol="0">
            <a:spAutoFit/>
          </a:bodyPr>
          <a:lstStyle/>
          <a:p>
            <a:r>
              <a:rPr lang="en-US" altLang="zh-CN" dirty="0" smtClean="0"/>
              <a:t>6</a:t>
            </a:r>
            <a:endParaRPr lang="zh-CN" altLang="en-US" dirty="0"/>
          </a:p>
        </p:txBody>
      </p:sp>
      <p:sp>
        <p:nvSpPr>
          <p:cNvPr id="19" name="文本框 18">
            <a:hlinkClick r:id="rId8" action="ppaction://hlinksldjump"/>
          </p:cNvPr>
          <p:cNvSpPr txBox="1"/>
          <p:nvPr/>
        </p:nvSpPr>
        <p:spPr>
          <a:xfrm>
            <a:off x="6806093" y="847802"/>
            <a:ext cx="30168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7</a:t>
            </a:r>
            <a:endParaRPr lang="zh-CN" altLang="en-US" dirty="0"/>
          </a:p>
        </p:txBody>
      </p:sp>
      <p:sp>
        <p:nvSpPr>
          <p:cNvPr id="20" name="文本框 19">
            <a:hlinkClick r:id="rId9" action="ppaction://hlinksldjump"/>
          </p:cNvPr>
          <p:cNvSpPr txBox="1"/>
          <p:nvPr/>
        </p:nvSpPr>
        <p:spPr>
          <a:xfrm>
            <a:off x="7166133" y="847802"/>
            <a:ext cx="301686" cy="369332"/>
          </a:xfrm>
          <a:prstGeom prst="rect">
            <a:avLst/>
          </a:prstGeom>
          <a:noFill/>
        </p:spPr>
        <p:txBody>
          <a:bodyPr wrap="none" rtlCol="0">
            <a:spAutoFit/>
          </a:bodyPr>
          <a:lstStyle/>
          <a:p>
            <a:r>
              <a:rPr lang="en-US" altLang="zh-CN" dirty="0" smtClean="0"/>
              <a:t>8</a:t>
            </a:r>
            <a:endParaRPr lang="zh-CN" altLang="en-US" dirty="0"/>
          </a:p>
        </p:txBody>
      </p:sp>
      <p:sp>
        <p:nvSpPr>
          <p:cNvPr id="21" name="文本框 20">
            <a:hlinkClick r:id="rId10" action="ppaction://hlinksldjump"/>
          </p:cNvPr>
          <p:cNvSpPr txBox="1"/>
          <p:nvPr/>
        </p:nvSpPr>
        <p:spPr>
          <a:xfrm>
            <a:off x="7530165" y="847802"/>
            <a:ext cx="301686" cy="369332"/>
          </a:xfrm>
          <a:prstGeom prst="rect">
            <a:avLst/>
          </a:prstGeom>
          <a:noFill/>
        </p:spPr>
        <p:txBody>
          <a:bodyPr wrap="none" rtlCol="0">
            <a:spAutoFit/>
          </a:bodyPr>
          <a:lstStyle/>
          <a:p>
            <a:r>
              <a:rPr lang="en-US" altLang="zh-CN" dirty="0" smtClean="0"/>
              <a:t>9</a:t>
            </a:r>
            <a:endParaRPr lang="zh-CN" altLang="en-US" dirty="0"/>
          </a:p>
        </p:txBody>
      </p:sp>
      <p:sp>
        <p:nvSpPr>
          <p:cNvPr id="22" name="文本框 21">
            <a:hlinkClick r:id="rId11" action="ppaction://hlinksldjump"/>
          </p:cNvPr>
          <p:cNvSpPr txBox="1"/>
          <p:nvPr/>
        </p:nvSpPr>
        <p:spPr>
          <a:xfrm>
            <a:off x="7884447" y="847802"/>
            <a:ext cx="418704" cy="369332"/>
          </a:xfrm>
          <a:prstGeom prst="rect">
            <a:avLst/>
          </a:prstGeom>
          <a:noFill/>
        </p:spPr>
        <p:txBody>
          <a:bodyPr wrap="none" rtlCol="0">
            <a:spAutoFit/>
          </a:bodyPr>
          <a:lstStyle/>
          <a:p>
            <a:r>
              <a:rPr lang="en-US" altLang="zh-CN" dirty="0" smtClean="0"/>
              <a:t>10</a:t>
            </a:r>
            <a:endParaRPr lang="zh-CN" altLang="en-US" dirty="0"/>
          </a:p>
        </p:txBody>
      </p:sp>
      <p:sp>
        <p:nvSpPr>
          <p:cNvPr id="23" name="文本框 22">
            <a:hlinkClick r:id="rId12" action="ppaction://hlinksldjump"/>
          </p:cNvPr>
          <p:cNvSpPr txBox="1"/>
          <p:nvPr/>
        </p:nvSpPr>
        <p:spPr>
          <a:xfrm>
            <a:off x="8373511" y="847802"/>
            <a:ext cx="418704" cy="369332"/>
          </a:xfrm>
          <a:prstGeom prst="rect">
            <a:avLst/>
          </a:prstGeom>
          <a:noFill/>
        </p:spPr>
        <p:txBody>
          <a:bodyPr wrap="none" rtlCol="0">
            <a:spAutoFit/>
          </a:bodyPr>
          <a:lstStyle/>
          <a:p>
            <a:r>
              <a:rPr lang="en-US" altLang="zh-CN" dirty="0" smtClean="0"/>
              <a:t>11</a:t>
            </a:r>
            <a:endParaRPr lang="zh-CN" altLang="en-US" dirty="0"/>
          </a:p>
        </p:txBody>
      </p:sp>
      <p:sp>
        <p:nvSpPr>
          <p:cNvPr id="24" name="矩形 23"/>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下列著名风景名胜区属于喀斯特地貌的是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峨眉天下秀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桂林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碧莲玉笋世界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长白山天池湖水碧蓝、白色群峰倒映风光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挺拔险峻、登之可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一览众山小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的泰山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峨眉山属于褶皱山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长白山属于火山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泰山属于断块山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桂林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碧莲玉笋世界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属于喀斯特地貌。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90274465"/>
      </p:ext>
    </p:extLst>
  </p:cSld>
  <p:clrMapOvr>
    <a:masterClrMapping/>
  </p:clrMapOvr>
  <p:transition spd="slow">
    <p:randomBar dir="ver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文本框 12">
            <a:hlinkClick r:id="rId2" action="ppaction://hlinksldjump"/>
          </p:cNvPr>
          <p:cNvSpPr txBox="1"/>
          <p:nvPr/>
        </p:nvSpPr>
        <p:spPr>
          <a:xfrm>
            <a:off x="4647232"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14" name="文本框 13">
            <a:hlinkClick r:id="rId3" action="ppaction://hlinksldjump"/>
          </p:cNvPr>
          <p:cNvSpPr txBox="1"/>
          <p:nvPr/>
        </p:nvSpPr>
        <p:spPr>
          <a:xfrm>
            <a:off x="5009767"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15" name="文本框 14">
            <a:hlinkClick r:id="rId4" action="ppaction://hlinksldjump"/>
          </p:cNvPr>
          <p:cNvSpPr txBox="1"/>
          <p:nvPr/>
        </p:nvSpPr>
        <p:spPr>
          <a:xfrm>
            <a:off x="5369807" y="847103"/>
            <a:ext cx="301686" cy="369332"/>
          </a:xfrm>
          <a:prstGeom prst="rect">
            <a:avLst/>
          </a:prstGeom>
          <a:noFill/>
        </p:spPr>
        <p:txBody>
          <a:bodyPr wrap="none" rtlCol="0">
            <a:spAutoFit/>
          </a:bodyPr>
          <a:lstStyle/>
          <a:p>
            <a:r>
              <a:rPr lang="en-US" altLang="zh-CN" dirty="0"/>
              <a:t>3</a:t>
            </a:r>
            <a:endParaRPr lang="zh-CN" altLang="en-US" dirty="0"/>
          </a:p>
        </p:txBody>
      </p:sp>
      <p:sp>
        <p:nvSpPr>
          <p:cNvPr id="16" name="文本框 15">
            <a:hlinkClick r:id="rId5" action="ppaction://hlinksldjump"/>
          </p:cNvPr>
          <p:cNvSpPr txBox="1"/>
          <p:nvPr/>
        </p:nvSpPr>
        <p:spPr>
          <a:xfrm>
            <a:off x="5723448"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17" name="文本框 16">
            <a:hlinkClick r:id="rId6" action="ppaction://hlinksldjump"/>
          </p:cNvPr>
          <p:cNvSpPr txBox="1"/>
          <p:nvPr/>
        </p:nvSpPr>
        <p:spPr>
          <a:xfrm>
            <a:off x="6077730" y="847103"/>
            <a:ext cx="301686" cy="369332"/>
          </a:xfrm>
          <a:prstGeom prst="rect">
            <a:avLst/>
          </a:prstGeom>
          <a:noFill/>
        </p:spPr>
        <p:txBody>
          <a:bodyPr wrap="none" rtlCol="0">
            <a:spAutoFit/>
          </a:bodyPr>
          <a:lstStyle/>
          <a:p>
            <a:r>
              <a:rPr lang="en-US" altLang="zh-CN" dirty="0" smtClean="0"/>
              <a:t>5</a:t>
            </a:r>
            <a:endParaRPr lang="zh-CN" altLang="en-US" dirty="0"/>
          </a:p>
        </p:txBody>
      </p:sp>
      <p:sp>
        <p:nvSpPr>
          <p:cNvPr id="18" name="文本框 17">
            <a:hlinkClick r:id="rId7" action="ppaction://hlinksldjump"/>
          </p:cNvPr>
          <p:cNvSpPr txBox="1"/>
          <p:nvPr/>
        </p:nvSpPr>
        <p:spPr>
          <a:xfrm>
            <a:off x="6441674" y="847103"/>
            <a:ext cx="301686" cy="369332"/>
          </a:xfrm>
          <a:prstGeom prst="rect">
            <a:avLst/>
          </a:prstGeom>
          <a:noFill/>
        </p:spPr>
        <p:txBody>
          <a:bodyPr wrap="none" rtlCol="0">
            <a:spAutoFit/>
          </a:bodyPr>
          <a:lstStyle/>
          <a:p>
            <a:r>
              <a:rPr lang="en-US" altLang="zh-CN" dirty="0" smtClean="0"/>
              <a:t>6</a:t>
            </a:r>
            <a:endParaRPr lang="zh-CN" altLang="en-US" dirty="0"/>
          </a:p>
        </p:txBody>
      </p:sp>
      <p:sp>
        <p:nvSpPr>
          <p:cNvPr id="19" name="文本框 18">
            <a:hlinkClick r:id="rId8" action="ppaction://hlinksldjump"/>
          </p:cNvPr>
          <p:cNvSpPr txBox="1"/>
          <p:nvPr/>
        </p:nvSpPr>
        <p:spPr>
          <a:xfrm>
            <a:off x="6806093" y="847802"/>
            <a:ext cx="301686" cy="369332"/>
          </a:xfrm>
          <a:prstGeom prst="rect">
            <a:avLst/>
          </a:prstGeom>
          <a:noFill/>
        </p:spPr>
        <p:txBody>
          <a:bodyPr wrap="none" rtlCol="0">
            <a:spAutoFit/>
          </a:bodyPr>
          <a:lstStyle/>
          <a:p>
            <a:r>
              <a:rPr lang="en-US" altLang="zh-CN" dirty="0" smtClean="0"/>
              <a:t>7</a:t>
            </a:r>
            <a:endParaRPr lang="zh-CN" altLang="en-US" dirty="0"/>
          </a:p>
        </p:txBody>
      </p:sp>
      <p:sp>
        <p:nvSpPr>
          <p:cNvPr id="20" name="文本框 19">
            <a:hlinkClick r:id="rId9" action="ppaction://hlinksldjump"/>
          </p:cNvPr>
          <p:cNvSpPr txBox="1"/>
          <p:nvPr/>
        </p:nvSpPr>
        <p:spPr>
          <a:xfrm>
            <a:off x="7166133" y="847802"/>
            <a:ext cx="30168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8</a:t>
            </a:r>
            <a:endParaRPr lang="zh-CN" altLang="en-US" dirty="0"/>
          </a:p>
        </p:txBody>
      </p:sp>
      <p:sp>
        <p:nvSpPr>
          <p:cNvPr id="21" name="文本框 20">
            <a:hlinkClick r:id="rId10" action="ppaction://hlinksldjump"/>
          </p:cNvPr>
          <p:cNvSpPr txBox="1"/>
          <p:nvPr/>
        </p:nvSpPr>
        <p:spPr>
          <a:xfrm>
            <a:off x="7530165" y="847802"/>
            <a:ext cx="301686" cy="369332"/>
          </a:xfrm>
          <a:prstGeom prst="rect">
            <a:avLst/>
          </a:prstGeom>
          <a:noFill/>
        </p:spPr>
        <p:txBody>
          <a:bodyPr wrap="none" rtlCol="0">
            <a:spAutoFit/>
          </a:bodyPr>
          <a:lstStyle/>
          <a:p>
            <a:r>
              <a:rPr lang="en-US" altLang="zh-CN" dirty="0" smtClean="0"/>
              <a:t>9</a:t>
            </a:r>
            <a:endParaRPr lang="zh-CN" altLang="en-US" dirty="0"/>
          </a:p>
        </p:txBody>
      </p:sp>
      <p:sp>
        <p:nvSpPr>
          <p:cNvPr id="22" name="文本框 21">
            <a:hlinkClick r:id="rId11" action="ppaction://hlinksldjump"/>
          </p:cNvPr>
          <p:cNvSpPr txBox="1"/>
          <p:nvPr/>
        </p:nvSpPr>
        <p:spPr>
          <a:xfrm>
            <a:off x="7884447" y="847802"/>
            <a:ext cx="418704" cy="369332"/>
          </a:xfrm>
          <a:prstGeom prst="rect">
            <a:avLst/>
          </a:prstGeom>
          <a:noFill/>
        </p:spPr>
        <p:txBody>
          <a:bodyPr wrap="none" rtlCol="0">
            <a:spAutoFit/>
          </a:bodyPr>
          <a:lstStyle/>
          <a:p>
            <a:r>
              <a:rPr lang="en-US" altLang="zh-CN" dirty="0" smtClean="0"/>
              <a:t>10</a:t>
            </a:r>
            <a:endParaRPr lang="zh-CN" altLang="en-US" dirty="0"/>
          </a:p>
        </p:txBody>
      </p:sp>
      <p:sp>
        <p:nvSpPr>
          <p:cNvPr id="23" name="文本框 22">
            <a:hlinkClick r:id="rId12" action="ppaction://hlinksldjump"/>
          </p:cNvPr>
          <p:cNvSpPr txBox="1"/>
          <p:nvPr/>
        </p:nvSpPr>
        <p:spPr>
          <a:xfrm>
            <a:off x="8373511" y="847802"/>
            <a:ext cx="418704" cy="369332"/>
          </a:xfrm>
          <a:prstGeom prst="rect">
            <a:avLst/>
          </a:prstGeom>
          <a:noFill/>
        </p:spPr>
        <p:txBody>
          <a:bodyPr wrap="none" rtlCol="0">
            <a:spAutoFit/>
          </a:bodyPr>
          <a:lstStyle/>
          <a:p>
            <a:r>
              <a:rPr lang="en-US" altLang="zh-CN" dirty="0" smtClean="0"/>
              <a:t>11</a:t>
            </a:r>
            <a:endParaRPr lang="zh-CN" altLang="en-US" dirty="0"/>
          </a:p>
        </p:txBody>
      </p:sp>
      <p:sp>
        <p:nvSpPr>
          <p:cNvPr id="24" name="矩形 23"/>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下列旅游资源中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地域性和季节性最明显的是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北京故宫</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三亚的潜水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哈尔滨的冰灯节</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埃及金字塔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哈尔滨的冰灯节在冬季举行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在南方即使在冬季也不能举办冰灯节。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85137987"/>
      </p:ext>
    </p:extLst>
  </p:cSld>
  <p:clrMapOvr>
    <a:masterClrMapping/>
  </p:clrMapOvr>
  <p:transition spd="slow">
    <p:pull dir="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64826"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1069"/>
            <a:ext cx="8128000" cy="374871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一、旅游资源的内涵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旅游资源的概念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自然界和人类社会中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凡能对旅游者</a:t>
            </a:r>
            <a:r>
              <a:rPr lang="zh-CN" altLang="zh-CN" sz="2200" dirty="0" smtClean="0">
                <a:solidFill>
                  <a:srgbClr val="000000"/>
                </a:solidFill>
                <a:latin typeface="Times New Roman" panose="02020603050405020304" pitchFamily="18" charset="0"/>
                <a:cs typeface="Times New Roman" panose="02020603050405020304" pitchFamily="18" charset="0"/>
              </a:rPr>
              <a:t>产生</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吸引力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可以为旅游业开发利用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并产生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经济</a:t>
            </a:r>
            <a:r>
              <a:rPr lang="zh-CN" altLang="zh-CN" sz="2200" dirty="0">
                <a:solidFill>
                  <a:srgbClr val="000000"/>
                </a:solidFill>
                <a:latin typeface="Times New Roman" panose="02020603050405020304" pitchFamily="18" charset="0"/>
                <a:cs typeface="Times New Roman" panose="02020603050405020304" pitchFamily="18" charset="0"/>
              </a:rPr>
              <a:t>效益、社会效益</a:t>
            </a:r>
            <a:r>
              <a:rPr lang="zh-CN" altLang="zh-CN" sz="2200" dirty="0" smtClean="0">
                <a:solidFill>
                  <a:srgbClr val="000000"/>
                </a:solidFill>
                <a:latin typeface="Times New Roman" panose="02020603050405020304" pitchFamily="18" charset="0"/>
                <a:cs typeface="Times New Roman" panose="02020603050405020304" pitchFamily="18" charset="0"/>
              </a:rPr>
              <a:t>和</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环境</a:t>
            </a:r>
            <a:r>
              <a:rPr lang="zh-CN" altLang="zh-CN" sz="2200" dirty="0">
                <a:solidFill>
                  <a:srgbClr val="000000"/>
                </a:solidFill>
                <a:latin typeface="Times New Roman" panose="02020603050405020304" pitchFamily="18" charset="0"/>
                <a:cs typeface="Times New Roman" panose="02020603050405020304" pitchFamily="18" charset="0"/>
              </a:rPr>
              <a:t>效益的各种事物和因素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都可视为旅游资源。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旅游资源的形成必须具备两个条件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一是对旅游者具有一定的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吸引力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能使旅游者得到一定的物质享受和精神满足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二是具有一定的经济、社会、文化价值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能给旅游业带来一定的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经济</a:t>
            </a:r>
            <a:r>
              <a:rPr lang="zh-CN" altLang="zh-CN" sz="2200" dirty="0">
                <a:solidFill>
                  <a:srgbClr val="000000"/>
                </a:solidFill>
                <a:latin typeface="Times New Roman" panose="02020603050405020304" pitchFamily="18" charset="0"/>
                <a:cs typeface="Times New Roman" panose="02020603050405020304" pitchFamily="18" charset="0"/>
              </a:rPr>
              <a:t>效益</a:t>
            </a:r>
            <a:r>
              <a:rPr lang="zh-CN" altLang="zh-CN" sz="2200" dirty="0" smtClean="0">
                <a:solidFill>
                  <a:srgbClr val="000000"/>
                </a:solidFill>
                <a:latin typeface="Times New Roman" panose="02020603050405020304" pitchFamily="18" charset="0"/>
                <a:cs typeface="Times New Roman" panose="02020603050405020304" pitchFamily="18" charset="0"/>
              </a:rPr>
              <a:t>和</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社会</a:t>
            </a:r>
            <a:r>
              <a:rPr lang="zh-CN" altLang="zh-CN" sz="2200" dirty="0" smtClean="0">
                <a:solidFill>
                  <a:srgbClr val="000000"/>
                </a:solidFill>
                <a:latin typeface="Times New Roman" panose="02020603050405020304" pitchFamily="18" charset="0"/>
                <a:cs typeface="Times New Roman" panose="02020603050405020304" pitchFamily="18" charset="0"/>
              </a:rPr>
              <a:t>效益</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旅游资源的核心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对旅游者的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吸引力</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608934" y="2554513"/>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215066" y="2554513"/>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08934" y="296664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08933" y="3769510"/>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814639" y="4169133"/>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08933" y="4571606"/>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523613" y="4972341"/>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02319192"/>
      </p:ext>
    </p:extLst>
  </p:cSld>
  <p:clrMapOvr>
    <a:masterClrMapping/>
  </p:clrMapOvr>
  <p:transition spd="slow">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文本框 12">
            <a:hlinkClick r:id="rId2" action="ppaction://hlinksldjump"/>
          </p:cNvPr>
          <p:cNvSpPr txBox="1"/>
          <p:nvPr/>
        </p:nvSpPr>
        <p:spPr>
          <a:xfrm>
            <a:off x="4647232"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14" name="文本框 13">
            <a:hlinkClick r:id="rId3" action="ppaction://hlinksldjump"/>
          </p:cNvPr>
          <p:cNvSpPr txBox="1"/>
          <p:nvPr/>
        </p:nvSpPr>
        <p:spPr>
          <a:xfrm>
            <a:off x="5009767"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15" name="文本框 14">
            <a:hlinkClick r:id="rId4" action="ppaction://hlinksldjump"/>
          </p:cNvPr>
          <p:cNvSpPr txBox="1"/>
          <p:nvPr/>
        </p:nvSpPr>
        <p:spPr>
          <a:xfrm>
            <a:off x="5369807" y="847103"/>
            <a:ext cx="301686" cy="369332"/>
          </a:xfrm>
          <a:prstGeom prst="rect">
            <a:avLst/>
          </a:prstGeom>
          <a:noFill/>
        </p:spPr>
        <p:txBody>
          <a:bodyPr wrap="none" rtlCol="0">
            <a:spAutoFit/>
          </a:bodyPr>
          <a:lstStyle/>
          <a:p>
            <a:r>
              <a:rPr lang="en-US" altLang="zh-CN" dirty="0"/>
              <a:t>3</a:t>
            </a:r>
            <a:endParaRPr lang="zh-CN" altLang="en-US" dirty="0"/>
          </a:p>
        </p:txBody>
      </p:sp>
      <p:sp>
        <p:nvSpPr>
          <p:cNvPr id="16" name="文本框 15">
            <a:hlinkClick r:id="rId5" action="ppaction://hlinksldjump"/>
          </p:cNvPr>
          <p:cNvSpPr txBox="1"/>
          <p:nvPr/>
        </p:nvSpPr>
        <p:spPr>
          <a:xfrm>
            <a:off x="5723448"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17" name="文本框 16">
            <a:hlinkClick r:id="rId6" action="ppaction://hlinksldjump"/>
          </p:cNvPr>
          <p:cNvSpPr txBox="1"/>
          <p:nvPr/>
        </p:nvSpPr>
        <p:spPr>
          <a:xfrm>
            <a:off x="6077730" y="847103"/>
            <a:ext cx="301686" cy="369332"/>
          </a:xfrm>
          <a:prstGeom prst="rect">
            <a:avLst/>
          </a:prstGeom>
          <a:noFill/>
        </p:spPr>
        <p:txBody>
          <a:bodyPr wrap="none" rtlCol="0">
            <a:spAutoFit/>
          </a:bodyPr>
          <a:lstStyle/>
          <a:p>
            <a:r>
              <a:rPr lang="en-US" altLang="zh-CN" dirty="0" smtClean="0"/>
              <a:t>5</a:t>
            </a:r>
            <a:endParaRPr lang="zh-CN" altLang="en-US" dirty="0"/>
          </a:p>
        </p:txBody>
      </p:sp>
      <p:sp>
        <p:nvSpPr>
          <p:cNvPr id="18" name="文本框 17">
            <a:hlinkClick r:id="rId7" action="ppaction://hlinksldjump"/>
          </p:cNvPr>
          <p:cNvSpPr txBox="1"/>
          <p:nvPr/>
        </p:nvSpPr>
        <p:spPr>
          <a:xfrm>
            <a:off x="6441674" y="847103"/>
            <a:ext cx="301686" cy="369332"/>
          </a:xfrm>
          <a:prstGeom prst="rect">
            <a:avLst/>
          </a:prstGeom>
          <a:noFill/>
        </p:spPr>
        <p:txBody>
          <a:bodyPr wrap="none" rtlCol="0">
            <a:spAutoFit/>
          </a:bodyPr>
          <a:lstStyle/>
          <a:p>
            <a:r>
              <a:rPr lang="en-US" altLang="zh-CN" dirty="0" smtClean="0"/>
              <a:t>6</a:t>
            </a:r>
            <a:endParaRPr lang="zh-CN" altLang="en-US" dirty="0"/>
          </a:p>
        </p:txBody>
      </p:sp>
      <p:sp>
        <p:nvSpPr>
          <p:cNvPr id="19" name="文本框 18">
            <a:hlinkClick r:id="rId8" action="ppaction://hlinksldjump"/>
          </p:cNvPr>
          <p:cNvSpPr txBox="1"/>
          <p:nvPr/>
        </p:nvSpPr>
        <p:spPr>
          <a:xfrm>
            <a:off x="6806093" y="847802"/>
            <a:ext cx="301686" cy="369332"/>
          </a:xfrm>
          <a:prstGeom prst="rect">
            <a:avLst/>
          </a:prstGeom>
          <a:noFill/>
        </p:spPr>
        <p:txBody>
          <a:bodyPr wrap="none" rtlCol="0">
            <a:spAutoFit/>
          </a:bodyPr>
          <a:lstStyle/>
          <a:p>
            <a:r>
              <a:rPr lang="en-US" altLang="zh-CN" dirty="0" smtClean="0"/>
              <a:t>7</a:t>
            </a:r>
            <a:endParaRPr lang="zh-CN" altLang="en-US" dirty="0"/>
          </a:p>
        </p:txBody>
      </p:sp>
      <p:sp>
        <p:nvSpPr>
          <p:cNvPr id="20" name="文本框 19">
            <a:hlinkClick r:id="rId9" action="ppaction://hlinksldjump"/>
          </p:cNvPr>
          <p:cNvSpPr txBox="1"/>
          <p:nvPr/>
        </p:nvSpPr>
        <p:spPr>
          <a:xfrm>
            <a:off x="7166133" y="847802"/>
            <a:ext cx="301686" cy="369332"/>
          </a:xfrm>
          <a:prstGeom prst="rect">
            <a:avLst/>
          </a:prstGeom>
          <a:noFill/>
        </p:spPr>
        <p:txBody>
          <a:bodyPr wrap="none" rtlCol="0">
            <a:spAutoFit/>
          </a:bodyPr>
          <a:lstStyle/>
          <a:p>
            <a:r>
              <a:rPr lang="en-US" altLang="zh-CN" dirty="0" smtClean="0"/>
              <a:t>8</a:t>
            </a:r>
            <a:endParaRPr lang="zh-CN" altLang="en-US" dirty="0"/>
          </a:p>
        </p:txBody>
      </p:sp>
      <p:sp>
        <p:nvSpPr>
          <p:cNvPr id="21" name="文本框 20">
            <a:hlinkClick r:id="rId10" action="ppaction://hlinksldjump"/>
          </p:cNvPr>
          <p:cNvSpPr txBox="1"/>
          <p:nvPr/>
        </p:nvSpPr>
        <p:spPr>
          <a:xfrm>
            <a:off x="7530165" y="847802"/>
            <a:ext cx="30168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9</a:t>
            </a:r>
            <a:endParaRPr lang="zh-CN" altLang="en-US" dirty="0"/>
          </a:p>
        </p:txBody>
      </p:sp>
      <p:sp>
        <p:nvSpPr>
          <p:cNvPr id="22" name="文本框 21">
            <a:hlinkClick r:id="rId11" action="ppaction://hlinksldjump"/>
          </p:cNvPr>
          <p:cNvSpPr txBox="1"/>
          <p:nvPr/>
        </p:nvSpPr>
        <p:spPr>
          <a:xfrm>
            <a:off x="7884447" y="847802"/>
            <a:ext cx="418704" cy="369332"/>
          </a:xfrm>
          <a:prstGeom prst="rect">
            <a:avLst/>
          </a:prstGeom>
          <a:noFill/>
        </p:spPr>
        <p:txBody>
          <a:bodyPr wrap="none" rtlCol="0">
            <a:spAutoFit/>
          </a:bodyPr>
          <a:lstStyle/>
          <a:p>
            <a:r>
              <a:rPr lang="en-US" altLang="zh-CN" dirty="0" smtClean="0"/>
              <a:t>10</a:t>
            </a:r>
            <a:endParaRPr lang="zh-CN" altLang="en-US" dirty="0"/>
          </a:p>
        </p:txBody>
      </p:sp>
      <p:sp>
        <p:nvSpPr>
          <p:cNvPr id="23" name="文本框 22">
            <a:hlinkClick r:id="rId12" action="ppaction://hlinksldjump"/>
          </p:cNvPr>
          <p:cNvSpPr txBox="1"/>
          <p:nvPr/>
        </p:nvSpPr>
        <p:spPr>
          <a:xfrm>
            <a:off x="8373511" y="847802"/>
            <a:ext cx="418704" cy="369332"/>
          </a:xfrm>
          <a:prstGeom prst="rect">
            <a:avLst/>
          </a:prstGeom>
          <a:noFill/>
        </p:spPr>
        <p:txBody>
          <a:bodyPr wrap="none" rtlCol="0">
            <a:spAutoFit/>
          </a:bodyPr>
          <a:lstStyle/>
          <a:p>
            <a:r>
              <a:rPr lang="en-US" altLang="zh-CN" dirty="0" smtClean="0"/>
              <a:t>11</a:t>
            </a:r>
            <a:endParaRPr lang="zh-CN" altLang="en-US" dirty="0"/>
          </a:p>
        </p:txBody>
      </p:sp>
      <p:sp>
        <p:nvSpPr>
          <p:cNvPr id="24" name="矩形 23"/>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关于旅游资源永续性的叙述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大多数旅游资源具有可以反复使用的特点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本身不会随着旅游者的旅游活动消耗掉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所有旅游资源是与地球、人类社会同始终的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具有长久的生命力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从理论上说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旅游资源的使用是有消耗性的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不可以反复地使用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旅游资源的使用有一定的消耗性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价值越大的旅游资源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其使用的次数应越少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旅游资源可以反复地使用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但并不是价值越大的旅游资源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其使用的次数越少。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03966990"/>
      </p:ext>
    </p:extLst>
  </p:cSld>
  <p:clrMapOvr>
    <a:masterClrMapping/>
  </p:clrMapOvr>
  <p:transition spd="slow">
    <p:cover dir="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文本框 12">
            <a:hlinkClick r:id="rId2" action="ppaction://hlinksldjump"/>
          </p:cNvPr>
          <p:cNvSpPr txBox="1"/>
          <p:nvPr/>
        </p:nvSpPr>
        <p:spPr>
          <a:xfrm>
            <a:off x="4647232"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14" name="文本框 13">
            <a:hlinkClick r:id="rId3" action="ppaction://hlinksldjump"/>
          </p:cNvPr>
          <p:cNvSpPr txBox="1"/>
          <p:nvPr/>
        </p:nvSpPr>
        <p:spPr>
          <a:xfrm>
            <a:off x="5009767"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15" name="文本框 14">
            <a:hlinkClick r:id="rId4" action="ppaction://hlinksldjump"/>
          </p:cNvPr>
          <p:cNvSpPr txBox="1"/>
          <p:nvPr/>
        </p:nvSpPr>
        <p:spPr>
          <a:xfrm>
            <a:off x="5369807" y="847103"/>
            <a:ext cx="301686" cy="369332"/>
          </a:xfrm>
          <a:prstGeom prst="rect">
            <a:avLst/>
          </a:prstGeom>
          <a:noFill/>
        </p:spPr>
        <p:txBody>
          <a:bodyPr wrap="none" rtlCol="0">
            <a:spAutoFit/>
          </a:bodyPr>
          <a:lstStyle/>
          <a:p>
            <a:r>
              <a:rPr lang="en-US" altLang="zh-CN" dirty="0"/>
              <a:t>3</a:t>
            </a:r>
            <a:endParaRPr lang="zh-CN" altLang="en-US" dirty="0"/>
          </a:p>
        </p:txBody>
      </p:sp>
      <p:sp>
        <p:nvSpPr>
          <p:cNvPr id="16" name="文本框 15">
            <a:hlinkClick r:id="rId5" action="ppaction://hlinksldjump"/>
          </p:cNvPr>
          <p:cNvSpPr txBox="1"/>
          <p:nvPr/>
        </p:nvSpPr>
        <p:spPr>
          <a:xfrm>
            <a:off x="5723448"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17" name="文本框 16">
            <a:hlinkClick r:id="rId6" action="ppaction://hlinksldjump"/>
          </p:cNvPr>
          <p:cNvSpPr txBox="1"/>
          <p:nvPr/>
        </p:nvSpPr>
        <p:spPr>
          <a:xfrm>
            <a:off x="6077730" y="847103"/>
            <a:ext cx="301686" cy="369332"/>
          </a:xfrm>
          <a:prstGeom prst="rect">
            <a:avLst/>
          </a:prstGeom>
          <a:noFill/>
        </p:spPr>
        <p:txBody>
          <a:bodyPr wrap="none" rtlCol="0">
            <a:spAutoFit/>
          </a:bodyPr>
          <a:lstStyle/>
          <a:p>
            <a:r>
              <a:rPr lang="en-US" altLang="zh-CN" dirty="0" smtClean="0"/>
              <a:t>5</a:t>
            </a:r>
            <a:endParaRPr lang="zh-CN" altLang="en-US" dirty="0"/>
          </a:p>
        </p:txBody>
      </p:sp>
      <p:sp>
        <p:nvSpPr>
          <p:cNvPr id="18" name="文本框 17">
            <a:hlinkClick r:id="rId7" action="ppaction://hlinksldjump"/>
          </p:cNvPr>
          <p:cNvSpPr txBox="1"/>
          <p:nvPr/>
        </p:nvSpPr>
        <p:spPr>
          <a:xfrm>
            <a:off x="6441674" y="847103"/>
            <a:ext cx="301686" cy="369332"/>
          </a:xfrm>
          <a:prstGeom prst="rect">
            <a:avLst/>
          </a:prstGeom>
          <a:noFill/>
        </p:spPr>
        <p:txBody>
          <a:bodyPr wrap="none" rtlCol="0">
            <a:spAutoFit/>
          </a:bodyPr>
          <a:lstStyle/>
          <a:p>
            <a:r>
              <a:rPr lang="en-US" altLang="zh-CN" dirty="0" smtClean="0"/>
              <a:t>6</a:t>
            </a:r>
            <a:endParaRPr lang="zh-CN" altLang="en-US" dirty="0"/>
          </a:p>
        </p:txBody>
      </p:sp>
      <p:sp>
        <p:nvSpPr>
          <p:cNvPr id="19" name="文本框 18">
            <a:hlinkClick r:id="rId8" action="ppaction://hlinksldjump"/>
          </p:cNvPr>
          <p:cNvSpPr txBox="1"/>
          <p:nvPr/>
        </p:nvSpPr>
        <p:spPr>
          <a:xfrm>
            <a:off x="6806093" y="847802"/>
            <a:ext cx="301686" cy="369332"/>
          </a:xfrm>
          <a:prstGeom prst="rect">
            <a:avLst/>
          </a:prstGeom>
          <a:noFill/>
        </p:spPr>
        <p:txBody>
          <a:bodyPr wrap="none" rtlCol="0">
            <a:spAutoFit/>
          </a:bodyPr>
          <a:lstStyle/>
          <a:p>
            <a:r>
              <a:rPr lang="en-US" altLang="zh-CN" dirty="0" smtClean="0"/>
              <a:t>7</a:t>
            </a:r>
            <a:endParaRPr lang="zh-CN" altLang="en-US" dirty="0"/>
          </a:p>
        </p:txBody>
      </p:sp>
      <p:sp>
        <p:nvSpPr>
          <p:cNvPr id="20" name="文本框 19">
            <a:hlinkClick r:id="rId9" action="ppaction://hlinksldjump"/>
          </p:cNvPr>
          <p:cNvSpPr txBox="1"/>
          <p:nvPr/>
        </p:nvSpPr>
        <p:spPr>
          <a:xfrm>
            <a:off x="7166133" y="847802"/>
            <a:ext cx="301686" cy="369332"/>
          </a:xfrm>
          <a:prstGeom prst="rect">
            <a:avLst/>
          </a:prstGeom>
          <a:noFill/>
        </p:spPr>
        <p:txBody>
          <a:bodyPr wrap="none" rtlCol="0">
            <a:spAutoFit/>
          </a:bodyPr>
          <a:lstStyle/>
          <a:p>
            <a:r>
              <a:rPr lang="en-US" altLang="zh-CN" dirty="0" smtClean="0"/>
              <a:t>8</a:t>
            </a:r>
            <a:endParaRPr lang="zh-CN" altLang="en-US" dirty="0"/>
          </a:p>
        </p:txBody>
      </p:sp>
      <p:sp>
        <p:nvSpPr>
          <p:cNvPr id="21" name="文本框 20">
            <a:hlinkClick r:id="rId10" action="ppaction://hlinksldjump"/>
          </p:cNvPr>
          <p:cNvSpPr txBox="1"/>
          <p:nvPr/>
        </p:nvSpPr>
        <p:spPr>
          <a:xfrm>
            <a:off x="7530165" y="847802"/>
            <a:ext cx="301686" cy="369332"/>
          </a:xfrm>
          <a:prstGeom prst="rect">
            <a:avLst/>
          </a:prstGeom>
          <a:noFill/>
        </p:spPr>
        <p:txBody>
          <a:bodyPr wrap="none" rtlCol="0">
            <a:spAutoFit/>
          </a:bodyPr>
          <a:lstStyle/>
          <a:p>
            <a:r>
              <a:rPr lang="en-US" altLang="zh-CN" dirty="0" smtClean="0"/>
              <a:t>9</a:t>
            </a:r>
            <a:endParaRPr lang="zh-CN" altLang="en-US" dirty="0"/>
          </a:p>
        </p:txBody>
      </p:sp>
      <p:sp>
        <p:nvSpPr>
          <p:cNvPr id="22" name="文本框 21">
            <a:hlinkClick r:id="rId11" action="ppaction://hlinksldjump"/>
          </p:cNvPr>
          <p:cNvSpPr txBox="1"/>
          <p:nvPr/>
        </p:nvSpPr>
        <p:spPr>
          <a:xfrm>
            <a:off x="7884447" y="847802"/>
            <a:ext cx="418704"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10</a:t>
            </a:r>
            <a:endParaRPr lang="zh-CN" altLang="en-US" dirty="0"/>
          </a:p>
        </p:txBody>
      </p:sp>
      <p:sp>
        <p:nvSpPr>
          <p:cNvPr id="23" name="文本框 22">
            <a:hlinkClick r:id="rId12" action="ppaction://hlinksldjump"/>
          </p:cNvPr>
          <p:cNvSpPr txBox="1"/>
          <p:nvPr/>
        </p:nvSpPr>
        <p:spPr>
          <a:xfrm>
            <a:off x="8373511" y="847802"/>
            <a:ext cx="418704" cy="369332"/>
          </a:xfrm>
          <a:prstGeom prst="rect">
            <a:avLst/>
          </a:prstGeom>
          <a:noFill/>
        </p:spPr>
        <p:txBody>
          <a:bodyPr wrap="none" rtlCol="0">
            <a:spAutoFit/>
          </a:bodyPr>
          <a:lstStyle/>
          <a:p>
            <a:r>
              <a:rPr lang="en-US" altLang="zh-CN" dirty="0" smtClean="0"/>
              <a:t>11</a:t>
            </a:r>
            <a:endParaRPr lang="zh-CN" altLang="en-US" dirty="0"/>
          </a:p>
        </p:txBody>
      </p:sp>
      <p:sp>
        <p:nvSpPr>
          <p:cNvPr id="24" name="矩形 23"/>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春山淡冶而如笑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夏山苍翠而欲滴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秋山明镜而如妆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冬山惨淡而如睡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四季都有丰富的美景可观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旅游最好游山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旅游资源具有多样性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自然景观具有一定的季节性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①②③</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②③④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①③④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①②④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读懂诗句是解题的关键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此诗描写四季山景的不同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山景随季节而变化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从一个侧面说明了旅游资源的多样性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并不说明旅游最好是游山。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62234578"/>
      </p:ext>
    </p:extLst>
  </p:cSld>
  <p:clrMapOvr>
    <a:masterClrMapping/>
  </p:clrMapOvr>
  <p:transition spd="slow">
    <p:strips dir="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文本框 12">
            <a:hlinkClick r:id="rId2" action="ppaction://hlinksldjump"/>
          </p:cNvPr>
          <p:cNvSpPr txBox="1"/>
          <p:nvPr/>
        </p:nvSpPr>
        <p:spPr>
          <a:xfrm>
            <a:off x="4647232"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14" name="文本框 13">
            <a:hlinkClick r:id="rId3" action="ppaction://hlinksldjump"/>
          </p:cNvPr>
          <p:cNvSpPr txBox="1"/>
          <p:nvPr/>
        </p:nvSpPr>
        <p:spPr>
          <a:xfrm>
            <a:off x="5009767"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15" name="文本框 14">
            <a:hlinkClick r:id="rId4" action="ppaction://hlinksldjump"/>
          </p:cNvPr>
          <p:cNvSpPr txBox="1"/>
          <p:nvPr/>
        </p:nvSpPr>
        <p:spPr>
          <a:xfrm>
            <a:off x="5369807" y="847103"/>
            <a:ext cx="301686" cy="369332"/>
          </a:xfrm>
          <a:prstGeom prst="rect">
            <a:avLst/>
          </a:prstGeom>
          <a:noFill/>
        </p:spPr>
        <p:txBody>
          <a:bodyPr wrap="none" rtlCol="0">
            <a:spAutoFit/>
          </a:bodyPr>
          <a:lstStyle/>
          <a:p>
            <a:r>
              <a:rPr lang="en-US" altLang="zh-CN" dirty="0"/>
              <a:t>3</a:t>
            </a:r>
            <a:endParaRPr lang="zh-CN" altLang="en-US" dirty="0"/>
          </a:p>
        </p:txBody>
      </p:sp>
      <p:sp>
        <p:nvSpPr>
          <p:cNvPr id="16" name="文本框 15">
            <a:hlinkClick r:id="rId5" action="ppaction://hlinksldjump"/>
          </p:cNvPr>
          <p:cNvSpPr txBox="1"/>
          <p:nvPr/>
        </p:nvSpPr>
        <p:spPr>
          <a:xfrm>
            <a:off x="5723448"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17" name="文本框 16">
            <a:hlinkClick r:id="rId6" action="ppaction://hlinksldjump"/>
          </p:cNvPr>
          <p:cNvSpPr txBox="1"/>
          <p:nvPr/>
        </p:nvSpPr>
        <p:spPr>
          <a:xfrm>
            <a:off x="6077730" y="847103"/>
            <a:ext cx="301686" cy="369332"/>
          </a:xfrm>
          <a:prstGeom prst="rect">
            <a:avLst/>
          </a:prstGeom>
          <a:noFill/>
        </p:spPr>
        <p:txBody>
          <a:bodyPr wrap="none" rtlCol="0">
            <a:spAutoFit/>
          </a:bodyPr>
          <a:lstStyle/>
          <a:p>
            <a:r>
              <a:rPr lang="en-US" altLang="zh-CN" dirty="0" smtClean="0"/>
              <a:t>5</a:t>
            </a:r>
            <a:endParaRPr lang="zh-CN" altLang="en-US" dirty="0"/>
          </a:p>
        </p:txBody>
      </p:sp>
      <p:sp>
        <p:nvSpPr>
          <p:cNvPr id="18" name="文本框 17">
            <a:hlinkClick r:id="rId7" action="ppaction://hlinksldjump"/>
          </p:cNvPr>
          <p:cNvSpPr txBox="1"/>
          <p:nvPr/>
        </p:nvSpPr>
        <p:spPr>
          <a:xfrm>
            <a:off x="6441674" y="847103"/>
            <a:ext cx="301686" cy="369332"/>
          </a:xfrm>
          <a:prstGeom prst="rect">
            <a:avLst/>
          </a:prstGeom>
          <a:noFill/>
        </p:spPr>
        <p:txBody>
          <a:bodyPr wrap="none" rtlCol="0">
            <a:spAutoFit/>
          </a:bodyPr>
          <a:lstStyle/>
          <a:p>
            <a:r>
              <a:rPr lang="en-US" altLang="zh-CN" dirty="0" smtClean="0"/>
              <a:t>6</a:t>
            </a:r>
            <a:endParaRPr lang="zh-CN" altLang="en-US" dirty="0"/>
          </a:p>
        </p:txBody>
      </p:sp>
      <p:sp>
        <p:nvSpPr>
          <p:cNvPr id="19" name="文本框 18">
            <a:hlinkClick r:id="rId8" action="ppaction://hlinksldjump"/>
          </p:cNvPr>
          <p:cNvSpPr txBox="1"/>
          <p:nvPr/>
        </p:nvSpPr>
        <p:spPr>
          <a:xfrm>
            <a:off x="6806093" y="847802"/>
            <a:ext cx="301686" cy="369332"/>
          </a:xfrm>
          <a:prstGeom prst="rect">
            <a:avLst/>
          </a:prstGeom>
          <a:noFill/>
        </p:spPr>
        <p:txBody>
          <a:bodyPr wrap="none" rtlCol="0">
            <a:spAutoFit/>
          </a:bodyPr>
          <a:lstStyle/>
          <a:p>
            <a:r>
              <a:rPr lang="en-US" altLang="zh-CN" dirty="0" smtClean="0"/>
              <a:t>7</a:t>
            </a:r>
            <a:endParaRPr lang="zh-CN" altLang="en-US" dirty="0"/>
          </a:p>
        </p:txBody>
      </p:sp>
      <p:sp>
        <p:nvSpPr>
          <p:cNvPr id="20" name="文本框 19">
            <a:hlinkClick r:id="rId9" action="ppaction://hlinksldjump"/>
          </p:cNvPr>
          <p:cNvSpPr txBox="1"/>
          <p:nvPr/>
        </p:nvSpPr>
        <p:spPr>
          <a:xfrm>
            <a:off x="7166133" y="847802"/>
            <a:ext cx="301686" cy="369332"/>
          </a:xfrm>
          <a:prstGeom prst="rect">
            <a:avLst/>
          </a:prstGeom>
          <a:noFill/>
        </p:spPr>
        <p:txBody>
          <a:bodyPr wrap="none" rtlCol="0">
            <a:spAutoFit/>
          </a:bodyPr>
          <a:lstStyle/>
          <a:p>
            <a:r>
              <a:rPr lang="en-US" altLang="zh-CN" dirty="0" smtClean="0"/>
              <a:t>8</a:t>
            </a:r>
            <a:endParaRPr lang="zh-CN" altLang="en-US" dirty="0"/>
          </a:p>
        </p:txBody>
      </p:sp>
      <p:sp>
        <p:nvSpPr>
          <p:cNvPr id="21" name="文本框 20">
            <a:hlinkClick r:id="rId10" action="ppaction://hlinksldjump"/>
          </p:cNvPr>
          <p:cNvSpPr txBox="1"/>
          <p:nvPr/>
        </p:nvSpPr>
        <p:spPr>
          <a:xfrm>
            <a:off x="7530165" y="847802"/>
            <a:ext cx="301686" cy="369332"/>
          </a:xfrm>
          <a:prstGeom prst="rect">
            <a:avLst/>
          </a:prstGeom>
          <a:noFill/>
        </p:spPr>
        <p:txBody>
          <a:bodyPr wrap="none" rtlCol="0">
            <a:spAutoFit/>
          </a:bodyPr>
          <a:lstStyle/>
          <a:p>
            <a:r>
              <a:rPr lang="en-US" altLang="zh-CN" dirty="0" smtClean="0"/>
              <a:t>9</a:t>
            </a:r>
            <a:endParaRPr lang="zh-CN" altLang="en-US" dirty="0"/>
          </a:p>
        </p:txBody>
      </p:sp>
      <p:sp>
        <p:nvSpPr>
          <p:cNvPr id="22" name="文本框 21">
            <a:hlinkClick r:id="rId11" action="ppaction://hlinksldjump"/>
          </p:cNvPr>
          <p:cNvSpPr txBox="1"/>
          <p:nvPr/>
        </p:nvSpPr>
        <p:spPr>
          <a:xfrm>
            <a:off x="7884447" y="847802"/>
            <a:ext cx="418704" cy="369332"/>
          </a:xfrm>
          <a:prstGeom prst="rect">
            <a:avLst/>
          </a:prstGeom>
          <a:noFill/>
        </p:spPr>
        <p:txBody>
          <a:bodyPr wrap="none" rtlCol="0">
            <a:spAutoFit/>
          </a:bodyPr>
          <a:lstStyle/>
          <a:p>
            <a:r>
              <a:rPr lang="en-US" altLang="zh-CN" dirty="0" smtClean="0"/>
              <a:t>10</a:t>
            </a:r>
            <a:endParaRPr lang="zh-CN" altLang="en-US" dirty="0"/>
          </a:p>
        </p:txBody>
      </p:sp>
      <p:sp>
        <p:nvSpPr>
          <p:cNvPr id="23" name="文本框 22">
            <a:hlinkClick r:id="rId12" action="ppaction://hlinksldjump"/>
          </p:cNvPr>
          <p:cNvSpPr txBox="1"/>
          <p:nvPr/>
        </p:nvSpPr>
        <p:spPr>
          <a:xfrm>
            <a:off x="8373511" y="847802"/>
            <a:ext cx="418704"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11</a:t>
            </a:r>
            <a:endParaRPr lang="zh-CN" altLang="en-US" dirty="0"/>
          </a:p>
        </p:txBody>
      </p:sp>
      <p:sp>
        <p:nvSpPr>
          <p:cNvPr id="35" name="矩形 34"/>
          <p:cNvSpPr>
            <a:spLocks noChangeAspect="1"/>
          </p:cNvSpPr>
          <p:nvPr/>
        </p:nvSpPr>
        <p:spPr>
          <a:xfrm>
            <a:off x="508000" y="1268760"/>
            <a:ext cx="32070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6" name="K18.eps" descr="id:2147493869;FounderCES"/>
          <p:cNvPicPr/>
          <p:nvPr/>
        </p:nvPicPr>
        <p:blipFill>
          <a:blip r:embed="rId13"/>
          <a:stretch>
            <a:fillRect/>
          </a:stretch>
        </p:blipFill>
        <p:spPr>
          <a:xfrm>
            <a:off x="1547664" y="1767357"/>
            <a:ext cx="5982501" cy="4719367"/>
          </a:xfrm>
          <a:prstGeom prst="rect">
            <a:avLst/>
          </a:prstGeom>
        </p:spPr>
      </p:pic>
    </p:spTree>
    <p:extLst>
      <p:ext uri="{BB962C8B-B14F-4D97-AF65-F5344CB8AC3E}">
        <p14:creationId xmlns:p14="http://schemas.microsoft.com/office/powerpoint/2010/main" xmlns="" val="2404137639"/>
      </p:ext>
    </p:extLst>
  </p:cSld>
  <p:clrMapOvr>
    <a:masterClrMapping/>
  </p:clrMapOvr>
  <p:transition spd="slow">
    <p:wipe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文本框 12">
            <a:hlinkClick r:id="rId3" action="ppaction://hlinksldjump"/>
          </p:cNvPr>
          <p:cNvSpPr txBox="1"/>
          <p:nvPr/>
        </p:nvSpPr>
        <p:spPr>
          <a:xfrm>
            <a:off x="4647232"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14" name="文本框 13">
            <a:hlinkClick r:id="rId4" action="ppaction://hlinksldjump"/>
          </p:cNvPr>
          <p:cNvSpPr txBox="1"/>
          <p:nvPr/>
        </p:nvSpPr>
        <p:spPr>
          <a:xfrm>
            <a:off x="5009767"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15" name="文本框 14">
            <a:hlinkClick r:id="rId5" action="ppaction://hlinksldjump"/>
          </p:cNvPr>
          <p:cNvSpPr txBox="1"/>
          <p:nvPr/>
        </p:nvSpPr>
        <p:spPr>
          <a:xfrm>
            <a:off x="5369807" y="847103"/>
            <a:ext cx="301686" cy="369332"/>
          </a:xfrm>
          <a:prstGeom prst="rect">
            <a:avLst/>
          </a:prstGeom>
          <a:noFill/>
        </p:spPr>
        <p:txBody>
          <a:bodyPr wrap="none" rtlCol="0">
            <a:spAutoFit/>
          </a:bodyPr>
          <a:lstStyle/>
          <a:p>
            <a:r>
              <a:rPr lang="en-US" altLang="zh-CN" dirty="0"/>
              <a:t>3</a:t>
            </a:r>
            <a:endParaRPr lang="zh-CN" altLang="en-US" dirty="0"/>
          </a:p>
        </p:txBody>
      </p:sp>
      <p:sp>
        <p:nvSpPr>
          <p:cNvPr id="16" name="文本框 15">
            <a:hlinkClick r:id="rId6" action="ppaction://hlinksldjump"/>
          </p:cNvPr>
          <p:cNvSpPr txBox="1"/>
          <p:nvPr/>
        </p:nvSpPr>
        <p:spPr>
          <a:xfrm>
            <a:off x="5723448"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17" name="文本框 16">
            <a:hlinkClick r:id="rId7" action="ppaction://hlinksldjump"/>
          </p:cNvPr>
          <p:cNvSpPr txBox="1"/>
          <p:nvPr/>
        </p:nvSpPr>
        <p:spPr>
          <a:xfrm>
            <a:off x="6077730" y="847103"/>
            <a:ext cx="301686" cy="369332"/>
          </a:xfrm>
          <a:prstGeom prst="rect">
            <a:avLst/>
          </a:prstGeom>
          <a:noFill/>
        </p:spPr>
        <p:txBody>
          <a:bodyPr wrap="none" rtlCol="0">
            <a:spAutoFit/>
          </a:bodyPr>
          <a:lstStyle/>
          <a:p>
            <a:r>
              <a:rPr lang="en-US" altLang="zh-CN" dirty="0" smtClean="0"/>
              <a:t>5</a:t>
            </a:r>
            <a:endParaRPr lang="zh-CN" altLang="en-US" dirty="0"/>
          </a:p>
        </p:txBody>
      </p:sp>
      <p:sp>
        <p:nvSpPr>
          <p:cNvPr id="18" name="文本框 17">
            <a:hlinkClick r:id="rId8" action="ppaction://hlinksldjump"/>
          </p:cNvPr>
          <p:cNvSpPr txBox="1"/>
          <p:nvPr/>
        </p:nvSpPr>
        <p:spPr>
          <a:xfrm>
            <a:off x="6441674" y="847103"/>
            <a:ext cx="301686" cy="369332"/>
          </a:xfrm>
          <a:prstGeom prst="rect">
            <a:avLst/>
          </a:prstGeom>
          <a:noFill/>
        </p:spPr>
        <p:txBody>
          <a:bodyPr wrap="none" rtlCol="0">
            <a:spAutoFit/>
          </a:bodyPr>
          <a:lstStyle/>
          <a:p>
            <a:r>
              <a:rPr lang="en-US" altLang="zh-CN" dirty="0" smtClean="0"/>
              <a:t>6</a:t>
            </a:r>
            <a:endParaRPr lang="zh-CN" altLang="en-US" dirty="0"/>
          </a:p>
        </p:txBody>
      </p:sp>
      <p:sp>
        <p:nvSpPr>
          <p:cNvPr id="19" name="文本框 18">
            <a:hlinkClick r:id="rId9" action="ppaction://hlinksldjump"/>
          </p:cNvPr>
          <p:cNvSpPr txBox="1"/>
          <p:nvPr/>
        </p:nvSpPr>
        <p:spPr>
          <a:xfrm>
            <a:off x="6806093" y="847802"/>
            <a:ext cx="301686" cy="369332"/>
          </a:xfrm>
          <a:prstGeom prst="rect">
            <a:avLst/>
          </a:prstGeom>
          <a:noFill/>
        </p:spPr>
        <p:txBody>
          <a:bodyPr wrap="none" rtlCol="0">
            <a:spAutoFit/>
          </a:bodyPr>
          <a:lstStyle/>
          <a:p>
            <a:r>
              <a:rPr lang="en-US" altLang="zh-CN" dirty="0" smtClean="0"/>
              <a:t>7</a:t>
            </a:r>
            <a:endParaRPr lang="zh-CN" altLang="en-US" dirty="0"/>
          </a:p>
        </p:txBody>
      </p:sp>
      <p:sp>
        <p:nvSpPr>
          <p:cNvPr id="20" name="文本框 19">
            <a:hlinkClick r:id="rId10" action="ppaction://hlinksldjump"/>
          </p:cNvPr>
          <p:cNvSpPr txBox="1"/>
          <p:nvPr/>
        </p:nvSpPr>
        <p:spPr>
          <a:xfrm>
            <a:off x="7166133" y="847802"/>
            <a:ext cx="301686" cy="369332"/>
          </a:xfrm>
          <a:prstGeom prst="rect">
            <a:avLst/>
          </a:prstGeom>
          <a:noFill/>
        </p:spPr>
        <p:txBody>
          <a:bodyPr wrap="none" rtlCol="0">
            <a:spAutoFit/>
          </a:bodyPr>
          <a:lstStyle/>
          <a:p>
            <a:r>
              <a:rPr lang="en-US" altLang="zh-CN" dirty="0" smtClean="0"/>
              <a:t>8</a:t>
            </a:r>
            <a:endParaRPr lang="zh-CN" altLang="en-US" dirty="0"/>
          </a:p>
        </p:txBody>
      </p:sp>
      <p:sp>
        <p:nvSpPr>
          <p:cNvPr id="21" name="文本框 20">
            <a:hlinkClick r:id="rId11" action="ppaction://hlinksldjump"/>
          </p:cNvPr>
          <p:cNvSpPr txBox="1"/>
          <p:nvPr/>
        </p:nvSpPr>
        <p:spPr>
          <a:xfrm>
            <a:off x="7530165" y="847802"/>
            <a:ext cx="301686" cy="369332"/>
          </a:xfrm>
          <a:prstGeom prst="rect">
            <a:avLst/>
          </a:prstGeom>
          <a:noFill/>
        </p:spPr>
        <p:txBody>
          <a:bodyPr wrap="none" rtlCol="0">
            <a:spAutoFit/>
          </a:bodyPr>
          <a:lstStyle/>
          <a:p>
            <a:r>
              <a:rPr lang="en-US" altLang="zh-CN" dirty="0" smtClean="0"/>
              <a:t>9</a:t>
            </a:r>
            <a:endParaRPr lang="zh-CN" altLang="en-US" dirty="0"/>
          </a:p>
        </p:txBody>
      </p:sp>
      <p:sp>
        <p:nvSpPr>
          <p:cNvPr id="22" name="文本框 21">
            <a:hlinkClick r:id="rId12" action="ppaction://hlinksldjump"/>
          </p:cNvPr>
          <p:cNvSpPr txBox="1"/>
          <p:nvPr/>
        </p:nvSpPr>
        <p:spPr>
          <a:xfrm>
            <a:off x="7884447" y="847802"/>
            <a:ext cx="418704" cy="369332"/>
          </a:xfrm>
          <a:prstGeom prst="rect">
            <a:avLst/>
          </a:prstGeom>
          <a:noFill/>
        </p:spPr>
        <p:txBody>
          <a:bodyPr wrap="none" rtlCol="0">
            <a:spAutoFit/>
          </a:bodyPr>
          <a:lstStyle/>
          <a:p>
            <a:r>
              <a:rPr lang="en-US" altLang="zh-CN" dirty="0" smtClean="0"/>
              <a:t>10</a:t>
            </a:r>
            <a:endParaRPr lang="zh-CN" altLang="en-US" dirty="0"/>
          </a:p>
        </p:txBody>
      </p:sp>
      <p:sp>
        <p:nvSpPr>
          <p:cNvPr id="23" name="文本框 22">
            <a:hlinkClick r:id="rId13" action="ppaction://hlinksldjump"/>
          </p:cNvPr>
          <p:cNvSpPr txBox="1"/>
          <p:nvPr/>
        </p:nvSpPr>
        <p:spPr>
          <a:xfrm>
            <a:off x="8373511" y="847802"/>
            <a:ext cx="418704"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11</a:t>
            </a:r>
            <a:endParaRPr lang="zh-CN" altLang="en-US" dirty="0"/>
          </a:p>
        </p:txBody>
      </p:sp>
      <p:sp>
        <p:nvSpPr>
          <p:cNvPr id="2" name="矩形 1"/>
          <p:cNvSpPr>
            <a:spLocks noChangeAspect="1"/>
          </p:cNvSpPr>
          <p:nvPr/>
        </p:nvSpPr>
        <p:spPr>
          <a:xfrm>
            <a:off x="508000" y="1217534"/>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上述景观中属于自然旅游资源的有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属于人文旅游资源的有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填字母</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图中旅游景观的丰富多彩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说明旅游资源具有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性。其中</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填字母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旅游景观的可创造性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也充分体现了它们所具有的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价值。</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把上图</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处旅游景观的字母分别填入下面相应的旅游资源分类中。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602934463"/>
              </p:ext>
            </p:extLst>
          </p:nvPr>
        </p:nvGraphicFramePr>
        <p:xfrm>
          <a:off x="1213323" y="3747083"/>
          <a:ext cx="6717355" cy="3436724"/>
        </p:xfrm>
        <a:graphic>
          <a:graphicData uri="http://schemas.openxmlformats.org/presentationml/2006/ole">
            <p:oleObj spid="_x0000_s17412" name="文档" r:id="rId14" imgW="3893887" imgH="1991810" progId="Word.Document.12">
              <p:embed/>
            </p:oleObj>
          </a:graphicData>
        </a:graphic>
      </p:graphicFrame>
    </p:spTree>
    <p:extLst>
      <p:ext uri="{BB962C8B-B14F-4D97-AF65-F5344CB8AC3E}">
        <p14:creationId xmlns:p14="http://schemas.microsoft.com/office/powerpoint/2010/main" xmlns="" val="2668050603"/>
      </p:ext>
    </p:extLst>
  </p:cSld>
  <p:clrMapOvr>
    <a:masterClrMapping/>
  </p:clrMapOvr>
  <p:transition spd="slow">
    <p:strips dir="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文本框 12">
            <a:hlinkClick r:id="rId2" action="ppaction://hlinksldjump"/>
          </p:cNvPr>
          <p:cNvSpPr txBox="1"/>
          <p:nvPr/>
        </p:nvSpPr>
        <p:spPr>
          <a:xfrm>
            <a:off x="4647232"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14" name="文本框 13">
            <a:hlinkClick r:id="rId3" action="ppaction://hlinksldjump"/>
          </p:cNvPr>
          <p:cNvSpPr txBox="1"/>
          <p:nvPr/>
        </p:nvSpPr>
        <p:spPr>
          <a:xfrm>
            <a:off x="5009767"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15" name="文本框 14">
            <a:hlinkClick r:id="rId4" action="ppaction://hlinksldjump"/>
          </p:cNvPr>
          <p:cNvSpPr txBox="1"/>
          <p:nvPr/>
        </p:nvSpPr>
        <p:spPr>
          <a:xfrm>
            <a:off x="5369807" y="847103"/>
            <a:ext cx="301686" cy="369332"/>
          </a:xfrm>
          <a:prstGeom prst="rect">
            <a:avLst/>
          </a:prstGeom>
          <a:noFill/>
        </p:spPr>
        <p:txBody>
          <a:bodyPr wrap="none" rtlCol="0">
            <a:spAutoFit/>
          </a:bodyPr>
          <a:lstStyle/>
          <a:p>
            <a:r>
              <a:rPr lang="en-US" altLang="zh-CN" dirty="0"/>
              <a:t>3</a:t>
            </a:r>
            <a:endParaRPr lang="zh-CN" altLang="en-US" dirty="0"/>
          </a:p>
        </p:txBody>
      </p:sp>
      <p:sp>
        <p:nvSpPr>
          <p:cNvPr id="16" name="文本框 15">
            <a:hlinkClick r:id="rId5" action="ppaction://hlinksldjump"/>
          </p:cNvPr>
          <p:cNvSpPr txBox="1"/>
          <p:nvPr/>
        </p:nvSpPr>
        <p:spPr>
          <a:xfrm>
            <a:off x="5723448"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17" name="文本框 16">
            <a:hlinkClick r:id="rId6" action="ppaction://hlinksldjump"/>
          </p:cNvPr>
          <p:cNvSpPr txBox="1"/>
          <p:nvPr/>
        </p:nvSpPr>
        <p:spPr>
          <a:xfrm>
            <a:off x="6077730" y="847103"/>
            <a:ext cx="301686" cy="369332"/>
          </a:xfrm>
          <a:prstGeom prst="rect">
            <a:avLst/>
          </a:prstGeom>
          <a:noFill/>
        </p:spPr>
        <p:txBody>
          <a:bodyPr wrap="none" rtlCol="0">
            <a:spAutoFit/>
          </a:bodyPr>
          <a:lstStyle/>
          <a:p>
            <a:r>
              <a:rPr lang="en-US" altLang="zh-CN" dirty="0" smtClean="0"/>
              <a:t>5</a:t>
            </a:r>
            <a:endParaRPr lang="zh-CN" altLang="en-US" dirty="0"/>
          </a:p>
        </p:txBody>
      </p:sp>
      <p:sp>
        <p:nvSpPr>
          <p:cNvPr id="18" name="文本框 17">
            <a:hlinkClick r:id="rId7" action="ppaction://hlinksldjump"/>
          </p:cNvPr>
          <p:cNvSpPr txBox="1"/>
          <p:nvPr/>
        </p:nvSpPr>
        <p:spPr>
          <a:xfrm>
            <a:off x="6441674" y="847103"/>
            <a:ext cx="301686" cy="369332"/>
          </a:xfrm>
          <a:prstGeom prst="rect">
            <a:avLst/>
          </a:prstGeom>
          <a:noFill/>
        </p:spPr>
        <p:txBody>
          <a:bodyPr wrap="none" rtlCol="0">
            <a:spAutoFit/>
          </a:bodyPr>
          <a:lstStyle/>
          <a:p>
            <a:r>
              <a:rPr lang="en-US" altLang="zh-CN" dirty="0" smtClean="0"/>
              <a:t>6</a:t>
            </a:r>
            <a:endParaRPr lang="zh-CN" altLang="en-US" dirty="0"/>
          </a:p>
        </p:txBody>
      </p:sp>
      <p:sp>
        <p:nvSpPr>
          <p:cNvPr id="19" name="文本框 18">
            <a:hlinkClick r:id="rId8" action="ppaction://hlinksldjump"/>
          </p:cNvPr>
          <p:cNvSpPr txBox="1"/>
          <p:nvPr/>
        </p:nvSpPr>
        <p:spPr>
          <a:xfrm>
            <a:off x="6806093" y="847802"/>
            <a:ext cx="301686" cy="369332"/>
          </a:xfrm>
          <a:prstGeom prst="rect">
            <a:avLst/>
          </a:prstGeom>
          <a:noFill/>
        </p:spPr>
        <p:txBody>
          <a:bodyPr wrap="none" rtlCol="0">
            <a:spAutoFit/>
          </a:bodyPr>
          <a:lstStyle/>
          <a:p>
            <a:r>
              <a:rPr lang="en-US" altLang="zh-CN" dirty="0" smtClean="0"/>
              <a:t>7</a:t>
            </a:r>
            <a:endParaRPr lang="zh-CN" altLang="en-US" dirty="0"/>
          </a:p>
        </p:txBody>
      </p:sp>
      <p:sp>
        <p:nvSpPr>
          <p:cNvPr id="20" name="文本框 19">
            <a:hlinkClick r:id="rId9" action="ppaction://hlinksldjump"/>
          </p:cNvPr>
          <p:cNvSpPr txBox="1"/>
          <p:nvPr/>
        </p:nvSpPr>
        <p:spPr>
          <a:xfrm>
            <a:off x="7166133" y="847802"/>
            <a:ext cx="301686" cy="369332"/>
          </a:xfrm>
          <a:prstGeom prst="rect">
            <a:avLst/>
          </a:prstGeom>
          <a:noFill/>
        </p:spPr>
        <p:txBody>
          <a:bodyPr wrap="none" rtlCol="0">
            <a:spAutoFit/>
          </a:bodyPr>
          <a:lstStyle/>
          <a:p>
            <a:r>
              <a:rPr lang="en-US" altLang="zh-CN" dirty="0" smtClean="0"/>
              <a:t>8</a:t>
            </a:r>
            <a:endParaRPr lang="zh-CN" altLang="en-US" dirty="0"/>
          </a:p>
        </p:txBody>
      </p:sp>
      <p:sp>
        <p:nvSpPr>
          <p:cNvPr id="21" name="文本框 20">
            <a:hlinkClick r:id="rId10" action="ppaction://hlinksldjump"/>
          </p:cNvPr>
          <p:cNvSpPr txBox="1"/>
          <p:nvPr/>
        </p:nvSpPr>
        <p:spPr>
          <a:xfrm>
            <a:off x="7530165" y="847802"/>
            <a:ext cx="301686" cy="369332"/>
          </a:xfrm>
          <a:prstGeom prst="rect">
            <a:avLst/>
          </a:prstGeom>
          <a:noFill/>
        </p:spPr>
        <p:txBody>
          <a:bodyPr wrap="none" rtlCol="0">
            <a:spAutoFit/>
          </a:bodyPr>
          <a:lstStyle/>
          <a:p>
            <a:r>
              <a:rPr lang="en-US" altLang="zh-CN" dirty="0" smtClean="0"/>
              <a:t>9</a:t>
            </a:r>
            <a:endParaRPr lang="zh-CN" altLang="en-US" dirty="0"/>
          </a:p>
        </p:txBody>
      </p:sp>
      <p:sp>
        <p:nvSpPr>
          <p:cNvPr id="22" name="文本框 21">
            <a:hlinkClick r:id="rId11" action="ppaction://hlinksldjump"/>
          </p:cNvPr>
          <p:cNvSpPr txBox="1"/>
          <p:nvPr/>
        </p:nvSpPr>
        <p:spPr>
          <a:xfrm>
            <a:off x="7884447" y="847802"/>
            <a:ext cx="418704" cy="369332"/>
          </a:xfrm>
          <a:prstGeom prst="rect">
            <a:avLst/>
          </a:prstGeom>
          <a:noFill/>
        </p:spPr>
        <p:txBody>
          <a:bodyPr wrap="none" rtlCol="0">
            <a:spAutoFit/>
          </a:bodyPr>
          <a:lstStyle/>
          <a:p>
            <a:r>
              <a:rPr lang="en-US" altLang="zh-CN" dirty="0" smtClean="0"/>
              <a:t>10</a:t>
            </a:r>
            <a:endParaRPr lang="zh-CN" altLang="en-US" dirty="0"/>
          </a:p>
        </p:txBody>
      </p:sp>
      <p:sp>
        <p:nvSpPr>
          <p:cNvPr id="23" name="文本框 22">
            <a:hlinkClick r:id="rId12" action="ppaction://hlinksldjump"/>
          </p:cNvPr>
          <p:cNvSpPr txBox="1"/>
          <p:nvPr/>
        </p:nvSpPr>
        <p:spPr>
          <a:xfrm>
            <a:off x="8373511" y="847802"/>
            <a:ext cx="418704"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11</a:t>
            </a:r>
            <a:endParaRPr lang="zh-CN" altLang="en-US" dirty="0"/>
          </a:p>
        </p:txBody>
      </p:sp>
      <p:sp>
        <p:nvSpPr>
          <p:cNvPr id="4" name="矩形 3"/>
          <p:cNvSpPr>
            <a:spLocks noChangeAspect="1"/>
          </p:cNvSpPr>
          <p:nvPr/>
        </p:nvSpPr>
        <p:spPr>
          <a:xfrm>
            <a:off x="508000" y="1498896"/>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从图中看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吉林雾凇、华山、长江三峡、西双版纳热带雨林均属于自然景观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其中西双版纳热带雨林属于生物景观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吉林雾凇是在特定气候条件下形成的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属于天象与气候景观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华山属于断块山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是地壳运动形成的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属于地文景观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长江三峡属于水域风光。平遥古城、</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藏族晒</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佛节和敦煌莫高窟都属于人文旅游资源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其中平遥古城属于建筑类景观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藏族晒</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佛节属于人们长期形成的一种庆祝活动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属于人文活动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敦煌莫高窟具有很高的艺术价值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属于文化艺术景观。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G</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多样　</a:t>
            </a:r>
            <a:r>
              <a:rPr lang="en-US" altLang="zh-CN" sz="2200" dirty="0">
                <a:solidFill>
                  <a:srgbClr val="000000"/>
                </a:solidFill>
                <a:latin typeface="Times New Roman" panose="02020603050405020304" pitchFamily="18" charset="0"/>
                <a:cs typeface="Times New Roman" panose="02020603050405020304" pitchFamily="18" charset="0"/>
              </a:rPr>
              <a:t>G</a:t>
            </a:r>
            <a:r>
              <a:rPr lang="zh-CN" altLang="zh-CN" sz="2200" dirty="0">
                <a:solidFill>
                  <a:srgbClr val="000000"/>
                </a:solidFill>
                <a:latin typeface="Times New Roman" panose="02020603050405020304" pitchFamily="18" charset="0"/>
                <a:cs typeface="Times New Roman" panose="02020603050405020304" pitchFamily="18" charset="0"/>
              </a:rPr>
              <a:t>　历史文化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自上而下依次为</a:t>
            </a:r>
            <a:r>
              <a:rPr lang="en-US" altLang="zh-CN" sz="2200" dirty="0">
                <a:solidFill>
                  <a:srgbClr val="000000"/>
                </a:solidFill>
                <a:latin typeface="Times New Roman" panose="02020603050405020304" pitchFamily="18" charset="0"/>
                <a:cs typeface="Times New Roman" panose="02020603050405020304" pitchFamily="18" charset="0"/>
              </a:rPr>
              <a:t>:G</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71098107"/>
      </p:ext>
    </p:extLst>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wipe(down)">
                                      <p:cBhvr>
                                        <p:cTn id="10" dur="500"/>
                                        <p:tgtEl>
                                          <p:spTgt spid="4">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animEffect transition="in" filter="wipe(down)">
                                      <p:cBhvr>
                                        <p:cTn id="13"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64826"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07370"/>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思考讨论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有人认为旅游资源就是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旅游者参观游览的地方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或者更具体地说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自然风光加上文化古迹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还有人认为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旅游资源是指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凡能达到娱乐目的的一切自然资源和文化资源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。这些说法是否全面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这些说法都不够全面。能吸引游客来观光、游览、休闲、度假、健身、体育、疗养、宗教、商务公务洽谈、会展、购物、修学、探险、探秘以及其他各种活动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并且具备旅游开发利用条件的事物和现象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都称为旅游资源。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9233030"/>
      </p:ext>
    </p:extLst>
  </p:cSld>
  <p:clrMapOvr>
    <a:masterClrMapping/>
  </p:clrMapOvr>
  <p:transition spd="slow">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1564826"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56792"/>
            <a:ext cx="2802370" cy="498598"/>
          </a:xfrm>
          <a:prstGeom prst="rect">
            <a:avLst/>
          </a:prstGeom>
        </p:spPr>
        <p:txBody>
          <a:bodyPr wrap="none">
            <a:spAutoFit/>
          </a:bodyPr>
          <a:lstStyle/>
          <a:p>
            <a:pPr>
              <a:lnSpc>
                <a:spcPct val="120000"/>
              </a:lnSpc>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二、旅游资源的</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类型</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7" name="对象 6"/>
          <p:cNvGraphicFramePr>
            <a:graphicFrameLocks noChangeAspect="1"/>
          </p:cNvGraphicFramePr>
          <p:nvPr>
            <p:extLst>
              <p:ext uri="{D42A27DB-BD31-4B8C-83A1-F6EECF244321}">
                <p14:modId xmlns:p14="http://schemas.microsoft.com/office/powerpoint/2010/main" xmlns="" val="1568852755"/>
              </p:ext>
            </p:extLst>
          </p:nvPr>
        </p:nvGraphicFramePr>
        <p:xfrm>
          <a:off x="508000" y="2057141"/>
          <a:ext cx="8128000" cy="4252179"/>
        </p:xfrm>
        <a:graphic>
          <a:graphicData uri="http://schemas.openxmlformats.org/presentationml/2006/ole">
            <p:oleObj spid="_x0000_s11270" name="文档" r:id="rId6" imgW="3908281" imgH="2044008" progId="Word.Document.12">
              <p:embed/>
            </p:oleObj>
          </a:graphicData>
        </a:graphic>
      </p:graphicFrame>
      <p:sp>
        <p:nvSpPr>
          <p:cNvPr id="8" name="矩形 7"/>
          <p:cNvSpPr/>
          <p:nvPr/>
        </p:nvSpPr>
        <p:spPr>
          <a:xfrm>
            <a:off x="1886922" y="2524069"/>
            <a:ext cx="110777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563888" y="3244149"/>
            <a:ext cx="110777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355298" y="3600935"/>
            <a:ext cx="110777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911258" y="2524069"/>
            <a:ext cx="5498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017545" y="2894500"/>
            <a:ext cx="5498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913175" y="3995854"/>
            <a:ext cx="5498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613454" y="4704579"/>
            <a:ext cx="110777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183066" y="5072268"/>
            <a:ext cx="5498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681014" y="4526648"/>
            <a:ext cx="5498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38876198"/>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10"/>
                                        </p:tgtEl>
                                      </p:cBhvr>
                                    </p:animEffect>
                                    <p:set>
                                      <p:cBhvr>
                                        <p:cTn id="15" dur="1" fill="hold">
                                          <p:stCondLst>
                                            <p:cond delay="499"/>
                                          </p:stCondLst>
                                        </p:cTn>
                                        <p:tgtEl>
                                          <p:spTgt spid="10"/>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11"/>
                                        </p:tgtEl>
                                      </p:cBhvr>
                                    </p:animEffect>
                                    <p:set>
                                      <p:cBhvr>
                                        <p:cTn id="20" dur="1" fill="hold">
                                          <p:stCondLst>
                                            <p:cond delay="499"/>
                                          </p:stCondLst>
                                        </p:cTn>
                                        <p:tgtEl>
                                          <p:spTgt spid="11"/>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3"/>
                                        </p:tgtEl>
                                      </p:cBhvr>
                                    </p:animEffect>
                                    <p:set>
                                      <p:cBhvr>
                                        <p:cTn id="30" dur="1" fill="hold">
                                          <p:stCondLst>
                                            <p:cond delay="499"/>
                                          </p:stCondLst>
                                        </p:cTn>
                                        <p:tgtEl>
                                          <p:spTgt spid="13"/>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4"/>
                                        </p:tgtEl>
                                      </p:cBhvr>
                                    </p:animEffect>
                                    <p:set>
                                      <p:cBhvr>
                                        <p:cTn id="35" dur="1" fill="hold">
                                          <p:stCondLst>
                                            <p:cond delay="499"/>
                                          </p:stCondLst>
                                        </p:cTn>
                                        <p:tgtEl>
                                          <p:spTgt spid="14"/>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5"/>
                                        </p:tgtEl>
                                      </p:cBhvr>
                                    </p:animEffect>
                                    <p:set>
                                      <p:cBhvr>
                                        <p:cTn id="40" dur="1" fill="hold">
                                          <p:stCondLst>
                                            <p:cond delay="499"/>
                                          </p:stCondLst>
                                        </p:cTn>
                                        <p:tgtEl>
                                          <p:spTgt spid="15"/>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6"/>
                                        </p:tgtEl>
                                      </p:cBhvr>
                                    </p:animEffect>
                                    <p:set>
                                      <p:cBhvr>
                                        <p:cTn id="45"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1564826" y="100953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3" name="矩形 2"/>
          <p:cNvSpPr>
            <a:spLocks noChangeAspect="1"/>
          </p:cNvSpPr>
          <p:nvPr/>
        </p:nvSpPr>
        <p:spPr>
          <a:xfrm>
            <a:off x="508000" y="1556792"/>
            <a:ext cx="2802370" cy="498598"/>
          </a:xfrm>
          <a:prstGeom prst="rect">
            <a:avLst/>
          </a:prstGeom>
        </p:spPr>
        <p:txBody>
          <a:bodyPr wrap="none">
            <a:spAutoFit/>
          </a:bodyPr>
          <a:lstStyle/>
          <a:p>
            <a:pPr>
              <a:lnSpc>
                <a:spcPct val="120000"/>
              </a:lnSpc>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三、旅游资源的</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特性</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5" name="对象 4"/>
          <p:cNvGraphicFramePr>
            <a:graphicFrameLocks noChangeAspect="1"/>
          </p:cNvGraphicFramePr>
          <p:nvPr>
            <p:extLst>
              <p:ext uri="{D42A27DB-BD31-4B8C-83A1-F6EECF244321}">
                <p14:modId xmlns:p14="http://schemas.microsoft.com/office/powerpoint/2010/main" xmlns="" val="18766470"/>
              </p:ext>
            </p:extLst>
          </p:nvPr>
        </p:nvGraphicFramePr>
        <p:xfrm>
          <a:off x="508000" y="2076327"/>
          <a:ext cx="8128000" cy="4305001"/>
        </p:xfrm>
        <a:graphic>
          <a:graphicData uri="http://schemas.openxmlformats.org/presentationml/2006/ole">
            <p:oleObj spid="_x0000_s12294" name="文档" r:id="rId6" imgW="3908281" imgH="2069567" progId="Word.Document.12">
              <p:embed/>
            </p:oleObj>
          </a:graphicData>
        </a:graphic>
      </p:graphicFrame>
      <p:sp>
        <p:nvSpPr>
          <p:cNvPr id="7" name="矩形 6"/>
          <p:cNvSpPr/>
          <p:nvPr/>
        </p:nvSpPr>
        <p:spPr>
          <a:xfrm>
            <a:off x="1763688" y="2544122"/>
            <a:ext cx="5498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23928" y="2544122"/>
            <a:ext cx="110777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785745" y="2924944"/>
            <a:ext cx="110777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345280" y="3292121"/>
            <a:ext cx="25653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718295" y="3672943"/>
            <a:ext cx="5498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106500" y="3672943"/>
            <a:ext cx="8051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345280" y="5493196"/>
            <a:ext cx="5498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173404" y="5493196"/>
            <a:ext cx="5498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47247923"/>
      </p:ext>
    </p:extLst>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12" grpId="0" animBg="1"/>
      <p:bldP spid="13" grpId="0" animBg="1"/>
      <p:bldP spid="14" grpId="0" animBg="1"/>
      <p:bldP spid="15" grpId="0" animBg="1"/>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64826" y="100953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401445"/>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思考讨论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为什么旅游资源具有多样性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无论是自然界还是人类社会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事物和现象千差万别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且随着时间而千变万化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其中能吸引旅游者的事物和现象也极其丰富多彩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这就导致旅游资源的多样性。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旅游资源多样性的另一个原因是旅游者的旅游需求越来越广泛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原先不是旅游资源的事物和现象逐渐变成旅游资源。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旅游资源可以随心所欲地创造吗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创造旅游资源要注意哪些问题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旅游资源是不可以随心所欲地创造的。创造旅游资源要注意的问题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是否有市场需求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是否与周围的自然、文化环境协调统一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开发采取怎样的主题形式、规模等。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1513641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424319"/>
            <a:ext cx="8128000" cy="2084801"/>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旅游资源的类型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旅游资源的分类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根据旅游资源的本质属性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一般将旅游资源划分为自然旅游资源和人文旅游资源两种类型。它们的种类、形成过程、旅游价值、表现形式不同。如下表所示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dissolve/>
      </p:transition>
    </mc:Choice>
    <mc:Fallback>
      <p:transition spd="slow">
        <p:dissolv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567099622"/>
              </p:ext>
            </p:extLst>
          </p:nvPr>
        </p:nvGraphicFramePr>
        <p:xfrm>
          <a:off x="508000" y="1312931"/>
          <a:ext cx="8128000" cy="5994110"/>
        </p:xfrm>
        <a:graphic>
          <a:graphicData uri="http://schemas.openxmlformats.org/presentationml/2006/ole">
            <p:oleObj spid="_x0000_s13317" name="文档" r:id="rId5" imgW="3893528" imgH="2871618" progId="Word.Document.12">
              <p:embed/>
            </p:oleObj>
          </a:graphicData>
        </a:graphic>
      </p:graphicFrame>
    </p:spTree>
    <p:extLst>
      <p:ext uri="{BB962C8B-B14F-4D97-AF65-F5344CB8AC3E}">
        <p14:creationId xmlns:p14="http://schemas.microsoft.com/office/powerpoint/2010/main" xmlns="" val="3194242655"/>
      </p:ext>
    </p:extLst>
  </p:cSld>
  <p:clrMapOvr>
    <a:masterClrMapping/>
  </p:clrMapOvr>
  <mc:AlternateContent xmlns:mc="http://schemas.openxmlformats.org/markup-compatibility/2006">
    <mc:Choice xmlns:p14="http://schemas.microsoft.com/office/powerpoint/2010/main" xmlns="" Requires="p14">
      <p:transition spd="slow" p14:dur="2000">
        <p:split orient="vert"/>
      </p:transition>
    </mc:Choice>
    <mc:Fallback>
      <p:transition spd="slow">
        <p:split orient="vert"/>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352</TotalTime>
  <Words>2227</Words>
  <Application>Microsoft Office PowerPoint</Application>
  <PresentationFormat>全屏显示(4:3)</PresentationFormat>
  <Paragraphs>311</Paragraphs>
  <Slides>34</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34</vt:i4>
      </vt:variant>
    </vt:vector>
  </HeadingPairs>
  <TitlesOfParts>
    <vt:vector size="36" baseType="lpstr">
      <vt:lpstr>测控设计模板14新</vt:lpstr>
      <vt:lpstr>文档</vt:lpstr>
      <vt:lpstr>第一节　旅游资源的分类与特性</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海洋概述</dc:title>
  <dc:creator>dbc</dc:creator>
  <cp:lastModifiedBy>Administrator</cp:lastModifiedBy>
  <cp:revision>20</cp:revision>
  <dcterms:created xsi:type="dcterms:W3CDTF">2016-05-26T03:10:41Z</dcterms:created>
  <dcterms:modified xsi:type="dcterms:W3CDTF">2017-08-21T01:27:23Z</dcterms:modified>
</cp:coreProperties>
</file>