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74" r:id="rId2"/>
    <p:sldId id="263" r:id="rId3"/>
    <p:sldId id="264" r:id="rId4"/>
    <p:sldId id="327" r:id="rId5"/>
    <p:sldId id="342" r:id="rId6"/>
    <p:sldId id="343" r:id="rId7"/>
    <p:sldId id="267" r:id="rId8"/>
    <p:sldId id="335" r:id="rId9"/>
    <p:sldId id="344" r:id="rId10"/>
    <p:sldId id="265" r:id="rId11"/>
    <p:sldId id="279" r:id="rId12"/>
    <p:sldId id="280" r:id="rId13"/>
    <p:sldId id="266" r:id="rId14"/>
    <p:sldId id="282" r:id="rId15"/>
    <p:sldId id="283" r:id="rId16"/>
    <p:sldId id="295" r:id="rId17"/>
    <p:sldId id="296" r:id="rId18"/>
    <p:sldId id="270" r:id="rId19"/>
    <p:sldId id="300" r:id="rId20"/>
    <p:sldId id="284" r:id="rId21"/>
    <p:sldId id="285" r:id="rId22"/>
    <p:sldId id="286" r:id="rId23"/>
    <p:sldId id="287" r:id="rId24"/>
    <p:sldId id="320" r:id="rId25"/>
    <p:sldId id="337" r:id="rId26"/>
    <p:sldId id="338" r:id="rId27"/>
    <p:sldId id="345" r:id="rId28"/>
    <p:sldId id="346"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15" autoAdjust="0"/>
    <p:restoredTop sz="94660"/>
  </p:normalViewPr>
  <p:slideViewPr>
    <p:cSldViewPr showGuides="1">
      <p:cViewPr varScale="1">
        <p:scale>
          <a:sx n="60" d="100"/>
          <a:sy n="60" d="100"/>
        </p:scale>
        <p:origin x="-90" y="-31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10.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10.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10.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10.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248184" y="1100843"/>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5"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4852164" y="-27384"/>
            <a:ext cx="1443037" cy="880109"/>
          </a:xfrm>
          <a:prstGeom prst="rect">
            <a:avLst/>
          </a:prstGeom>
        </p:spPr>
      </p:pic>
      <p:sp>
        <p:nvSpPr>
          <p:cNvPr id="15"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6"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16"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7"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15"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9"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0"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第二节　参与旅游环境保护</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19.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21.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22.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23.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24.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25.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26.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11" Type="http://schemas.openxmlformats.org/officeDocument/2006/relationships/image" Target="../media/image9.jpeg"/><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27.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28.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10"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25.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package" Target="../embeddings/Microsoft_Office_Word_2007___1.docx"/><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第二节　参与旅游环境保护</a:t>
            </a:r>
          </a:p>
        </p:txBody>
      </p:sp>
    </p:spTree>
    <p:extLst>
      <p:ext uri="{BB962C8B-B14F-4D97-AF65-F5344CB8AC3E}">
        <p14:creationId xmlns:p14="http://schemas.microsoft.com/office/powerpoint/2010/main" xmlns=""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89542"/>
            <a:ext cx="8128000" cy="466090"/>
          </a:xfrm>
          <a:prstGeom prst="rect">
            <a:avLst/>
          </a:prstGeom>
        </p:spPr>
        <p:txBody>
          <a:bodyPr>
            <a:spAutoFit/>
          </a:bodyPr>
          <a:lstStyle/>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旅游者行为对旅游资源和环境带来的负面</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en-US" sz="2200" dirty="0"/>
          </a:p>
        </p:txBody>
      </p:sp>
      <p:pic>
        <p:nvPicPr>
          <p:cNvPr id="7" name="R22.eps" descr="id:2147497676;FounderCES"/>
          <p:cNvPicPr/>
          <p:nvPr/>
        </p:nvPicPr>
        <p:blipFill>
          <a:blip r:embed="rId4"/>
          <a:stretch>
            <a:fillRect/>
          </a:stretch>
        </p:blipFill>
        <p:spPr>
          <a:xfrm>
            <a:off x="1409731" y="1721590"/>
            <a:ext cx="6114597" cy="4200046"/>
          </a:xfrm>
          <a:prstGeom prst="rect">
            <a:avLst/>
          </a:prstGeom>
        </p:spPr>
      </p:pic>
      <p:sp>
        <p:nvSpPr>
          <p:cNvPr id="8" name="矩形 7"/>
          <p:cNvSpPr>
            <a:spLocks noChangeAspect="1"/>
          </p:cNvSpPr>
          <p:nvPr/>
        </p:nvSpPr>
        <p:spPr>
          <a:xfrm>
            <a:off x="508000" y="5890429"/>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大量旅游者的到来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以及为接待旅游者而进行的各项服务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必然冲击当地正常的社会秩序。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ld"/>
      </p:transition>
    </mc:Choice>
    <mc:Fallback>
      <p:transition spd="slow">
        <p:pull dir="l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19986"/>
            <a:ext cx="4544834"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R23.eps" descr="id:2147497683;FounderCES"/>
          <p:cNvPicPr/>
          <p:nvPr/>
        </p:nvPicPr>
        <p:blipFill>
          <a:blip r:embed="rId4"/>
          <a:stretch>
            <a:fillRect/>
          </a:stretch>
        </p:blipFill>
        <p:spPr>
          <a:xfrm>
            <a:off x="2123728" y="1760608"/>
            <a:ext cx="3528392" cy="1880829"/>
          </a:xfrm>
          <a:prstGeom prst="rect">
            <a:avLst/>
          </a:prstGeom>
        </p:spPr>
      </p:pic>
      <p:sp>
        <p:nvSpPr>
          <p:cNvPr id="5" name="矩形 4"/>
          <p:cNvSpPr>
            <a:spLocks noChangeAspect="1"/>
          </p:cNvSpPr>
          <p:nvPr/>
        </p:nvSpPr>
        <p:spPr>
          <a:xfrm>
            <a:off x="508000" y="3581787"/>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甲图反映的旅游活动中的环境问题是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。乙图反映的旅游活动中的环境问题是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。旅游活动中产生的环境问题还有哪些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解决这些环境问题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可采取的</a:t>
            </a:r>
            <a:r>
              <a:rPr lang="zh-CN" altLang="zh-CN" sz="2200" dirty="0" smtClean="0">
                <a:solidFill>
                  <a:srgbClr val="000000"/>
                </a:solidFill>
                <a:latin typeface="Times New Roman" panose="02020603050405020304" pitchFamily="18" charset="0"/>
                <a:cs typeface="Times New Roman" panose="02020603050405020304" pitchFamily="18" charset="0"/>
              </a:rPr>
              <a:t>措施</a:t>
            </a:r>
            <a:r>
              <a:rPr lang="zh-CN" altLang="en-US" sz="2200" dirty="0" smtClean="0">
                <a:solidFill>
                  <a:srgbClr val="000000"/>
                </a:solidFill>
                <a:latin typeface="Times New Roman" panose="02020603050405020304" pitchFamily="18" charset="0"/>
                <a:cs typeface="Times New Roman" panose="02020603050405020304" pitchFamily="18" charset="0"/>
              </a:rPr>
              <a:t>有</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加强对旅游者的宣传教育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为了保持良好的环境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应该限制发展旅游业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适当控制旅游规模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使其与旅游区的环境承载量相适应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旅游部门制定相应的措施和规定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4242655"/>
      </p:ext>
    </p:extLst>
  </p:cSld>
  <p:clrMapOvr>
    <a:masterClrMapping/>
  </p:clrMapOvr>
  <mc:AlternateContent xmlns:mc="http://schemas.openxmlformats.org/markup-compatibility/2006">
    <mc:Choice xmlns:p14="http://schemas.microsoft.com/office/powerpoint/2010/main" xmlns="" Requires="p14">
      <p:transition spd="slow" p14:dur="2000">
        <p:cover dir="lu"/>
      </p:transition>
    </mc:Choice>
    <mc:Fallback>
      <p:transition spd="slow">
        <p:cover dir="l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2316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旅游开发对自然环境的破坏包括环境污染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对生物的破坏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对地表环境、自然环境的破坏及对视觉效果的破坏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旅游开发对社会环境的破坏包括对传统社区文化的破坏、对文物古迹的破坏及造成的城市问题。解决环境问题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可采取的措施包括环境立法和相关政策、法规的制定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建设各种环境保护区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普及旅游环境保护教育等。本题利用漫画展示旅游活动中存在的问题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既形象又生动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从中反映出旅游中存在的环境污染和对文物的破坏等问题以及通过具体问题提出解决措施。在解答这类题时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要注重对图的理解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培养我们的读图能力。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环境污染　对文物古迹的破坏　对动植物资源的破坏、对视觉效果的破坏等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(2)ACD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48134766"/>
      </p:ext>
    </p:extLst>
  </p:cSld>
  <p:clrMapOvr>
    <a:masterClrMapping/>
  </p:clrMapOvr>
  <mc:AlternateContent xmlns:mc="http://schemas.openxmlformats.org/markup-compatibility/2006">
    <mc:Choice xmlns:p14="http://schemas.microsoft.com/office/powerpoint/2010/main" xmlns="" Requires="p14">
      <p:transition spd="slow" p14:dur="20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wipe(down)">
                                      <p:cBhvr>
                                        <p:cTn id="10"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28724"/>
            <a:ext cx="8128000" cy="5319854"/>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生态旅游和生态旅游者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生态旅游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国际生态旅游协会把生态旅游定义为具有保护自然环境和维护当地人民生活双重责任的旅游活动。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认识自然、保护生态环境。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生态旅游的目的地是一些保护完整的自然和文化生态系统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参与者能够获得与众不同的经历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这种经历具有原始性、独特性的特点。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生态旅游强调旅游规模的小型化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限定在承受能力范围之内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这样有利于保证游客的游览质量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又不会对旅游地造成大的破坏。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生态旅游可以让旅游者亲自参与其中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在实际体验中领会生态旅游的奥秘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从而更加热爱自然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这也有利于自然与文化资源的保护。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dir="d"/>
      </p:transition>
    </mc:Choice>
    <mc:Fallback>
      <p:transition spd="slow">
        <p:cover di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生态旅游是一种负责任的旅游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这些责任包括对旅游资源的保护责任、对旅游的可持续发展的责任等。由于生态旅游自身的这些特征能满足旅游需求和旅游供给的需要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从而使生态旅游兴起成为可能。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功能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具有观光、度假、休闲、科考、探险和科普教育等多种功能。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不仅包括自然景观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而且包括与自然和谐的文化景观。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做个生态旅游者的条件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生态旅游要求旅游者约束自己的行为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以了解当地的文化与自然知识为旅游目的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并能够自觉地保护和珍视旅游资源和环境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提倡每个人都应为可持续发展尽其所能。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4811736"/>
      </p:ext>
    </p:extLst>
  </p:cSld>
  <p:clrMapOvr>
    <a:masterClrMapping/>
  </p:clrMapOvr>
  <mc:AlternateContent xmlns:mc="http://schemas.openxmlformats.org/markup-compatibility/2006">
    <mc:Choice xmlns:p14="http://schemas.microsoft.com/office/powerpoint/2010/main" xmlns="" Requires="p14">
      <p:transition spd="slow" p14:dur="1600">
        <p:pull/>
      </p:transition>
    </mc:Choice>
    <mc:Fallback>
      <p:transition spd="slow">
        <p:pull/>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19986"/>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生态旅游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其主要目的是促进旅游目的地的经济发展和扩大旅游</a:t>
            </a:r>
            <a:r>
              <a:rPr lang="zh-CN" altLang="zh-CN" sz="2200" dirty="0" smtClean="0">
                <a:solidFill>
                  <a:srgbClr val="000000"/>
                </a:solidFill>
                <a:latin typeface="Times New Roman" panose="02020603050405020304" pitchFamily="18" charset="0"/>
                <a:cs typeface="Times New Roman" panose="02020603050405020304" pitchFamily="18" charset="0"/>
              </a:rPr>
              <a:t>空间</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旅游者不是被动地观赏和娱乐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而是参与了保护环境的实际行动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是旅游主体大众化的体现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反映了旅游资源的可创造性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留下的只有脚印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带走的只有照片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是对生态旅游的形象写照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生态旅游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年代兴起的一种新的旅游方式。人们到生态环境较好的大自然去旅游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主要目的是去休憩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感悟自然。在旅游过程中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旅游者不仅是观赏和娱乐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还要以实际行动参与环境保护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留下的只有脚印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带走的只有照片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不破坏环境。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5253131"/>
      </p:ext>
    </p:extLst>
  </p:cSld>
  <p:clrMapOvr>
    <a:masterClrMapping/>
  </p:clrMapOvr>
  <mc:AlternateContent xmlns:mc="http://schemas.openxmlformats.org/markup-compatibility/2006">
    <mc:Choice xmlns:p14="http://schemas.microsoft.com/office/powerpoint/2010/main" xmlns="" Requires="p14">
      <p:transition spd="slow" p14:dur="16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7" end="7"/>
                                            </p:txEl>
                                          </p:spTgt>
                                        </p:tgtEl>
                                        <p:attrNameLst>
                                          <p:attrName>style.visibility</p:attrName>
                                        </p:attrNameLst>
                                      </p:cBhvr>
                                      <p:to>
                                        <p:strVal val="visible"/>
                                      </p:to>
                                    </p:set>
                                    <p:animEffect transition="in" filter="wipe(down)">
                                      <p:cBhvr>
                                        <p:cTn id="7" dur="500"/>
                                        <p:tgtEl>
                                          <p:spTgt spid="5">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8" end="8"/>
                                            </p:txEl>
                                          </p:spTgt>
                                        </p:tgtEl>
                                        <p:attrNameLst>
                                          <p:attrName>style.visibility</p:attrName>
                                        </p:attrNameLst>
                                      </p:cBhvr>
                                      <p:to>
                                        <p:strVal val="visible"/>
                                      </p:to>
                                    </p:set>
                                    <p:animEffect transition="in" filter="wipe(down)">
                                      <p:cBhvr>
                                        <p:cTn id="12"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8478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中国生态旅游景区分类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按开展生态旅游的类型划分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中国目前著名的生态旅游景区可以分为以下九大类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山岳生态景区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、佛教名山、道教名山等为代表。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湖泊生态景区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以长白山天池、肇庆星湖、青海湖等为代表。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森林生态景区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以吉林长白山、湖北神农架、云南西双版纳热带雨林等为代表。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草原生态景区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以内蒙古呼伦贝尔草原等为代表。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海洋生态景区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以广西北海及海南文昌的红树林海岸等为代表。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观鸟生态景区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以江西鄱阳湖越冬候鸟自然保护区、青海湖鸟岛等为代表。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6655473"/>
      </p:ext>
    </p:extLst>
  </p:cSld>
  <p:clrMapOvr>
    <a:masterClrMapping/>
  </p:clrMapOvr>
  <mc:AlternateContent xmlns:mc="http://schemas.openxmlformats.org/markup-compatibility/2006">
    <mc:Choice xmlns:p14="http://schemas.microsoft.com/office/powerpoint/2010/main" xmlns=""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冰雪生态旅游区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以云南丽江玉龙雪山、吉林延边长白山等为代表。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漂流生态景区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以湖北神农架等为代表。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徒步探险生态景区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以珠穆朗玛峰、罗布泊沙漠、雅鲁藏布大峡谷等为代表。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3661295"/>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文本框 17">
            <a:hlinkClick r:id="rId2" action="ppaction://hlinksldjump"/>
          </p:cNvPr>
          <p:cNvSpPr txBox="1"/>
          <p:nvPr/>
        </p:nvSpPr>
        <p:spPr>
          <a:xfrm>
            <a:off x="4933584" y="847103"/>
            <a:ext cx="301686" cy="369332"/>
          </a:xfrm>
          <a:prstGeom prst="rect">
            <a:avLst/>
          </a:prstGeom>
          <a:solidFill>
            <a:srgbClr val="C04B05"/>
          </a:solidFill>
        </p:spPr>
        <p:txBody>
          <a:bodyPr wrap="none" rtlCol="0">
            <a:spAutoFit/>
          </a:bodyPr>
          <a:lstStyle/>
          <a:p>
            <a:r>
              <a:rPr lang="en-US" altLang="zh-CN" dirty="0" smtClean="0">
                <a:solidFill>
                  <a:schemeClr val="bg1"/>
                </a:solidFill>
              </a:rPr>
              <a:t>1</a:t>
            </a:r>
            <a:endParaRPr lang="zh-CN" altLang="en-US" dirty="0">
              <a:solidFill>
                <a:schemeClr val="bg1"/>
              </a:solidFill>
            </a:endParaRPr>
          </a:p>
        </p:txBody>
      </p:sp>
      <p:sp>
        <p:nvSpPr>
          <p:cNvPr id="19" name="文本框 18">
            <a:hlinkClick r:id="rId3" action="ppaction://hlinksldjump"/>
          </p:cNvPr>
          <p:cNvSpPr txBox="1"/>
          <p:nvPr/>
        </p:nvSpPr>
        <p:spPr>
          <a:xfrm>
            <a:off x="529040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20" name="文本框 19">
            <a:hlinkClick r:id="rId4" action="ppaction://hlinksldjump"/>
          </p:cNvPr>
          <p:cNvSpPr txBox="1"/>
          <p:nvPr/>
        </p:nvSpPr>
        <p:spPr>
          <a:xfrm>
            <a:off x="56504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21" name="文本框 20">
            <a:hlinkClick r:id="rId5" action="ppaction://hlinksldjump"/>
          </p:cNvPr>
          <p:cNvSpPr txBox="1"/>
          <p:nvPr/>
        </p:nvSpPr>
        <p:spPr>
          <a:xfrm>
            <a:off x="601048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22" name="文本框 21">
            <a:hlinkClick r:id="rId6" action="ppaction://hlinksldjump"/>
          </p:cNvPr>
          <p:cNvSpPr txBox="1"/>
          <p:nvPr/>
        </p:nvSpPr>
        <p:spPr>
          <a:xfrm>
            <a:off x="6364762"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23" name="文本框 22">
            <a:hlinkClick r:id="rId7" action="ppaction://hlinksldjump"/>
          </p:cNvPr>
          <p:cNvSpPr txBox="1"/>
          <p:nvPr/>
        </p:nvSpPr>
        <p:spPr>
          <a:xfrm>
            <a:off x="6730560"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24" name="文本框 23">
            <a:hlinkClick r:id="rId8" action="ppaction://hlinksldjump"/>
          </p:cNvPr>
          <p:cNvSpPr txBox="1"/>
          <p:nvPr/>
        </p:nvSpPr>
        <p:spPr>
          <a:xfrm>
            <a:off x="7090600"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25" name="文本框 24">
            <a:hlinkClick r:id="rId9" action="ppaction://hlinksldjump"/>
          </p:cNvPr>
          <p:cNvSpPr txBox="1"/>
          <p:nvPr/>
        </p:nvSpPr>
        <p:spPr>
          <a:xfrm>
            <a:off x="7459906" y="846404"/>
            <a:ext cx="301686" cy="369332"/>
          </a:xfrm>
          <a:prstGeom prst="rect">
            <a:avLst/>
          </a:prstGeom>
          <a:noFill/>
        </p:spPr>
        <p:txBody>
          <a:bodyPr wrap="none" rtlCol="0">
            <a:spAutoFit/>
          </a:bodyPr>
          <a:lstStyle/>
          <a:p>
            <a:r>
              <a:rPr lang="en-US" altLang="zh-CN" dirty="0" smtClean="0"/>
              <a:t>8</a:t>
            </a:r>
            <a:endParaRPr lang="zh-CN" altLang="en-US" dirty="0"/>
          </a:p>
        </p:txBody>
      </p:sp>
      <p:sp>
        <p:nvSpPr>
          <p:cNvPr id="26" name="文本框 25">
            <a:hlinkClick r:id="rId10" action="ppaction://hlinksldjump"/>
          </p:cNvPr>
          <p:cNvSpPr txBox="1"/>
          <p:nvPr/>
        </p:nvSpPr>
        <p:spPr>
          <a:xfrm>
            <a:off x="7825704" y="846404"/>
            <a:ext cx="301686" cy="369332"/>
          </a:xfrm>
          <a:prstGeom prst="rect">
            <a:avLst/>
          </a:prstGeom>
          <a:noFill/>
        </p:spPr>
        <p:txBody>
          <a:bodyPr wrap="none" rtlCol="0">
            <a:spAutoFit/>
          </a:bodyPr>
          <a:lstStyle/>
          <a:p>
            <a:r>
              <a:rPr lang="en-US" altLang="zh-CN" dirty="0" smtClean="0"/>
              <a:t>9</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下列现象中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属于扰乱社会秩序的是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旅游者随意践踏、触摸、拍照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对野生动植物栖息地的过度开发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旅游者的捕猎和采集贝壳、珊瑚等活动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旅游者的活动占据了当地居民的生活空间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分享当地的公共设施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人流、车流过度聚集引起的交通堵塞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旅游活动占据当地居民的生活空间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分享当地公共设施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旅游经营者的违规经营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都可能扰乱当地的社会秩序。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a:hlinkClick r:id="rId2" action="ppaction://hlinksldjump"/>
          </p:cNvPr>
          <p:cNvSpPr txBox="1"/>
          <p:nvPr/>
        </p:nvSpPr>
        <p:spPr>
          <a:xfrm>
            <a:off x="4933584"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1" name="文本框 10">
            <a:hlinkClick r:id="rId3" action="ppaction://hlinksldjump"/>
          </p:cNvPr>
          <p:cNvSpPr txBox="1"/>
          <p:nvPr/>
        </p:nvSpPr>
        <p:spPr>
          <a:xfrm>
            <a:off x="5290400"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2</a:t>
            </a:r>
            <a:endParaRPr lang="zh-CN" altLang="en-US" dirty="0"/>
          </a:p>
        </p:txBody>
      </p:sp>
      <p:sp>
        <p:nvSpPr>
          <p:cNvPr id="12" name="文本框 11">
            <a:hlinkClick r:id="rId4" action="ppaction://hlinksldjump"/>
          </p:cNvPr>
          <p:cNvSpPr txBox="1"/>
          <p:nvPr/>
        </p:nvSpPr>
        <p:spPr>
          <a:xfrm>
            <a:off x="56504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3" name="文本框 12">
            <a:hlinkClick r:id="rId5" action="ppaction://hlinksldjump"/>
          </p:cNvPr>
          <p:cNvSpPr txBox="1"/>
          <p:nvPr/>
        </p:nvSpPr>
        <p:spPr>
          <a:xfrm>
            <a:off x="601048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21" name="文本框 20">
            <a:hlinkClick r:id="rId6" action="ppaction://hlinksldjump"/>
          </p:cNvPr>
          <p:cNvSpPr txBox="1"/>
          <p:nvPr/>
        </p:nvSpPr>
        <p:spPr>
          <a:xfrm>
            <a:off x="6364762"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22" name="文本框 21">
            <a:hlinkClick r:id="rId7" action="ppaction://hlinksldjump"/>
          </p:cNvPr>
          <p:cNvSpPr txBox="1"/>
          <p:nvPr/>
        </p:nvSpPr>
        <p:spPr>
          <a:xfrm>
            <a:off x="6730560"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23" name="文本框 22">
            <a:hlinkClick r:id="rId8" action="ppaction://hlinksldjump"/>
          </p:cNvPr>
          <p:cNvSpPr txBox="1"/>
          <p:nvPr/>
        </p:nvSpPr>
        <p:spPr>
          <a:xfrm>
            <a:off x="7090600"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24" name="文本框 23">
            <a:hlinkClick r:id="rId9" action="ppaction://hlinksldjump"/>
          </p:cNvPr>
          <p:cNvSpPr txBox="1"/>
          <p:nvPr/>
        </p:nvSpPr>
        <p:spPr>
          <a:xfrm>
            <a:off x="7459906" y="846404"/>
            <a:ext cx="301686" cy="369332"/>
          </a:xfrm>
          <a:prstGeom prst="rect">
            <a:avLst/>
          </a:prstGeom>
          <a:noFill/>
        </p:spPr>
        <p:txBody>
          <a:bodyPr wrap="none" rtlCol="0">
            <a:spAutoFit/>
          </a:bodyPr>
          <a:lstStyle/>
          <a:p>
            <a:r>
              <a:rPr lang="en-US" altLang="zh-CN" dirty="0" smtClean="0"/>
              <a:t>8</a:t>
            </a:r>
            <a:endParaRPr lang="zh-CN" altLang="en-US" dirty="0"/>
          </a:p>
        </p:txBody>
      </p:sp>
      <p:sp>
        <p:nvSpPr>
          <p:cNvPr id="25" name="文本框 24">
            <a:hlinkClick r:id="rId10" action="ppaction://hlinksldjump"/>
          </p:cNvPr>
          <p:cNvSpPr txBox="1"/>
          <p:nvPr/>
        </p:nvSpPr>
        <p:spPr>
          <a:xfrm>
            <a:off x="7825704" y="846404"/>
            <a:ext cx="301686" cy="369332"/>
          </a:xfrm>
          <a:prstGeom prst="rect">
            <a:avLst/>
          </a:prstGeom>
          <a:noFill/>
        </p:spPr>
        <p:txBody>
          <a:bodyPr wrap="none" rtlCol="0">
            <a:spAutoFit/>
          </a:bodyPr>
          <a:lstStyle/>
          <a:p>
            <a:r>
              <a:rPr lang="en-US" altLang="zh-CN" dirty="0" smtClean="0"/>
              <a:t>9</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下列旅游行为不会对旅游资源造成破坏的是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驾驶汽油机游艇游览太湖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在北京植物园采摘鲜花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在南京中山陵风景区音乐台举办小型音乐会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在华山顶建造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封神演义宫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三项中的行为均会对旅游资源造成破坏。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86476"/>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理解旅游者的行为对旅游环境的正面影响和负面影响。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掌握生态旅游的行为规范。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a:hlinkClick r:id="rId2" action="ppaction://hlinksldjump"/>
          </p:cNvPr>
          <p:cNvSpPr txBox="1"/>
          <p:nvPr/>
        </p:nvSpPr>
        <p:spPr>
          <a:xfrm>
            <a:off x="4933584"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1" name="文本框 10">
            <a:hlinkClick r:id="rId3" action="ppaction://hlinksldjump"/>
          </p:cNvPr>
          <p:cNvSpPr txBox="1"/>
          <p:nvPr/>
        </p:nvSpPr>
        <p:spPr>
          <a:xfrm>
            <a:off x="529040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2" name="文本框 11">
            <a:hlinkClick r:id="rId4" action="ppaction://hlinksldjump"/>
          </p:cNvPr>
          <p:cNvSpPr txBox="1"/>
          <p:nvPr/>
        </p:nvSpPr>
        <p:spPr>
          <a:xfrm>
            <a:off x="5650440"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3</a:t>
            </a:r>
            <a:endParaRPr lang="zh-CN" altLang="en-US" dirty="0"/>
          </a:p>
        </p:txBody>
      </p:sp>
      <p:sp>
        <p:nvSpPr>
          <p:cNvPr id="13" name="文本框 12">
            <a:hlinkClick r:id="rId5" action="ppaction://hlinksldjump"/>
          </p:cNvPr>
          <p:cNvSpPr txBox="1"/>
          <p:nvPr/>
        </p:nvSpPr>
        <p:spPr>
          <a:xfrm>
            <a:off x="601048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21" name="文本框 20">
            <a:hlinkClick r:id="rId6" action="ppaction://hlinksldjump"/>
          </p:cNvPr>
          <p:cNvSpPr txBox="1"/>
          <p:nvPr/>
        </p:nvSpPr>
        <p:spPr>
          <a:xfrm>
            <a:off x="6364762"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22" name="文本框 21">
            <a:hlinkClick r:id="rId7" action="ppaction://hlinksldjump"/>
          </p:cNvPr>
          <p:cNvSpPr txBox="1"/>
          <p:nvPr/>
        </p:nvSpPr>
        <p:spPr>
          <a:xfrm>
            <a:off x="6730560"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23" name="文本框 22">
            <a:hlinkClick r:id="rId8" action="ppaction://hlinksldjump"/>
          </p:cNvPr>
          <p:cNvSpPr txBox="1"/>
          <p:nvPr/>
        </p:nvSpPr>
        <p:spPr>
          <a:xfrm>
            <a:off x="7090600"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24" name="文本框 23">
            <a:hlinkClick r:id="rId9" action="ppaction://hlinksldjump"/>
          </p:cNvPr>
          <p:cNvSpPr txBox="1"/>
          <p:nvPr/>
        </p:nvSpPr>
        <p:spPr>
          <a:xfrm>
            <a:off x="7459906" y="846404"/>
            <a:ext cx="301686" cy="369332"/>
          </a:xfrm>
          <a:prstGeom prst="rect">
            <a:avLst/>
          </a:prstGeom>
          <a:noFill/>
        </p:spPr>
        <p:txBody>
          <a:bodyPr wrap="none" rtlCol="0">
            <a:spAutoFit/>
          </a:bodyPr>
          <a:lstStyle/>
          <a:p>
            <a:r>
              <a:rPr lang="en-US" altLang="zh-CN" dirty="0" smtClean="0"/>
              <a:t>8</a:t>
            </a:r>
            <a:endParaRPr lang="zh-CN" altLang="en-US" dirty="0"/>
          </a:p>
        </p:txBody>
      </p:sp>
      <p:sp>
        <p:nvSpPr>
          <p:cNvPr id="25" name="文本框 24">
            <a:hlinkClick r:id="rId10" action="ppaction://hlinksldjump"/>
          </p:cNvPr>
          <p:cNvSpPr txBox="1"/>
          <p:nvPr/>
        </p:nvSpPr>
        <p:spPr>
          <a:xfrm>
            <a:off x="7825704" y="846404"/>
            <a:ext cx="301686" cy="369332"/>
          </a:xfrm>
          <a:prstGeom prst="rect">
            <a:avLst/>
          </a:prstGeom>
          <a:noFill/>
        </p:spPr>
        <p:txBody>
          <a:bodyPr wrap="none" rtlCol="0">
            <a:spAutoFit/>
          </a:bodyPr>
          <a:lstStyle/>
          <a:p>
            <a:r>
              <a:rPr lang="en-US" altLang="zh-CN" dirty="0" smtClean="0"/>
              <a:t>9</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旅游者在景点内乱刻、乱画、乱写会造成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环境污染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对动植物资源的破坏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对背景环境的破坏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对文物古迹等的破坏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旅游交通、旅游食宿、游览活动所产生的废气、废水、垃圾等会造成污染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捕猎野生动物、采集野生植物等会破坏动植物资源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乱刻、乱画、乱写是缺少社会公德的表现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对风景和文物古迹产生了直接的破坏。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3744507"/>
      </p:ext>
    </p:extLst>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a:hlinkClick r:id="rId2" action="ppaction://hlinksldjump"/>
          </p:cNvPr>
          <p:cNvSpPr txBox="1"/>
          <p:nvPr/>
        </p:nvSpPr>
        <p:spPr>
          <a:xfrm>
            <a:off x="4933584"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1" name="文本框 10">
            <a:hlinkClick r:id="rId3" action="ppaction://hlinksldjump"/>
          </p:cNvPr>
          <p:cNvSpPr txBox="1"/>
          <p:nvPr/>
        </p:nvSpPr>
        <p:spPr>
          <a:xfrm>
            <a:off x="529040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2" name="文本框 11">
            <a:hlinkClick r:id="rId4" action="ppaction://hlinksldjump"/>
          </p:cNvPr>
          <p:cNvSpPr txBox="1"/>
          <p:nvPr/>
        </p:nvSpPr>
        <p:spPr>
          <a:xfrm>
            <a:off x="56504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3" name="文本框 12">
            <a:hlinkClick r:id="rId5" action="ppaction://hlinksldjump"/>
          </p:cNvPr>
          <p:cNvSpPr txBox="1"/>
          <p:nvPr/>
        </p:nvSpPr>
        <p:spPr>
          <a:xfrm>
            <a:off x="6010480"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4</a:t>
            </a:r>
            <a:endParaRPr lang="zh-CN" altLang="en-US" dirty="0"/>
          </a:p>
        </p:txBody>
      </p:sp>
      <p:sp>
        <p:nvSpPr>
          <p:cNvPr id="21" name="文本框 20">
            <a:hlinkClick r:id="rId6" action="ppaction://hlinksldjump"/>
          </p:cNvPr>
          <p:cNvSpPr txBox="1"/>
          <p:nvPr/>
        </p:nvSpPr>
        <p:spPr>
          <a:xfrm>
            <a:off x="6364762"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22" name="文本框 21">
            <a:hlinkClick r:id="rId7" action="ppaction://hlinksldjump"/>
          </p:cNvPr>
          <p:cNvSpPr txBox="1"/>
          <p:nvPr/>
        </p:nvSpPr>
        <p:spPr>
          <a:xfrm>
            <a:off x="6730560"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23" name="文本框 22">
            <a:hlinkClick r:id="rId8" action="ppaction://hlinksldjump"/>
          </p:cNvPr>
          <p:cNvSpPr txBox="1"/>
          <p:nvPr/>
        </p:nvSpPr>
        <p:spPr>
          <a:xfrm>
            <a:off x="7090600"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24" name="文本框 23">
            <a:hlinkClick r:id="rId9" action="ppaction://hlinksldjump"/>
          </p:cNvPr>
          <p:cNvSpPr txBox="1"/>
          <p:nvPr/>
        </p:nvSpPr>
        <p:spPr>
          <a:xfrm>
            <a:off x="7459906" y="846404"/>
            <a:ext cx="301686" cy="369332"/>
          </a:xfrm>
          <a:prstGeom prst="rect">
            <a:avLst/>
          </a:prstGeom>
          <a:noFill/>
        </p:spPr>
        <p:txBody>
          <a:bodyPr wrap="none" rtlCol="0">
            <a:spAutoFit/>
          </a:bodyPr>
          <a:lstStyle/>
          <a:p>
            <a:r>
              <a:rPr lang="en-US" altLang="zh-CN" dirty="0" smtClean="0"/>
              <a:t>8</a:t>
            </a:r>
            <a:endParaRPr lang="zh-CN" altLang="en-US" dirty="0"/>
          </a:p>
        </p:txBody>
      </p:sp>
      <p:sp>
        <p:nvSpPr>
          <p:cNvPr id="25" name="文本框 24">
            <a:hlinkClick r:id="rId10" action="ppaction://hlinksldjump"/>
          </p:cNvPr>
          <p:cNvSpPr txBox="1"/>
          <p:nvPr/>
        </p:nvSpPr>
        <p:spPr>
          <a:xfrm>
            <a:off x="7825704" y="846404"/>
            <a:ext cx="301686" cy="369332"/>
          </a:xfrm>
          <a:prstGeom prst="rect">
            <a:avLst/>
          </a:prstGeom>
          <a:noFill/>
        </p:spPr>
        <p:txBody>
          <a:bodyPr wrap="none" rtlCol="0">
            <a:spAutoFit/>
          </a:bodyPr>
          <a:lstStyle/>
          <a:p>
            <a:r>
              <a:rPr lang="en-US" altLang="zh-CN" dirty="0" smtClean="0"/>
              <a:t>9</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旅游区固体废弃物污染的主要来源是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发展交通造成的垃圾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旅游饭店产生的垃圾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旅游者乱抛的垃圾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旅游区动植物形成的垃圾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0393326"/>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a:hlinkClick r:id="rId2" action="ppaction://hlinksldjump"/>
          </p:cNvPr>
          <p:cNvSpPr txBox="1"/>
          <p:nvPr/>
        </p:nvSpPr>
        <p:spPr>
          <a:xfrm>
            <a:off x="4933584"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1" name="文本框 10">
            <a:hlinkClick r:id="rId3" action="ppaction://hlinksldjump"/>
          </p:cNvPr>
          <p:cNvSpPr txBox="1"/>
          <p:nvPr/>
        </p:nvSpPr>
        <p:spPr>
          <a:xfrm>
            <a:off x="529040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2" name="文本框 11">
            <a:hlinkClick r:id="rId4" action="ppaction://hlinksldjump"/>
          </p:cNvPr>
          <p:cNvSpPr txBox="1"/>
          <p:nvPr/>
        </p:nvSpPr>
        <p:spPr>
          <a:xfrm>
            <a:off x="56504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3" name="文本框 12">
            <a:hlinkClick r:id="rId5" action="ppaction://hlinksldjump"/>
          </p:cNvPr>
          <p:cNvSpPr txBox="1"/>
          <p:nvPr/>
        </p:nvSpPr>
        <p:spPr>
          <a:xfrm>
            <a:off x="601048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21" name="文本框 20">
            <a:hlinkClick r:id="rId6" action="ppaction://hlinksldjump"/>
          </p:cNvPr>
          <p:cNvSpPr txBox="1"/>
          <p:nvPr/>
        </p:nvSpPr>
        <p:spPr>
          <a:xfrm>
            <a:off x="6364762"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5</a:t>
            </a:r>
            <a:endParaRPr lang="zh-CN" altLang="en-US" dirty="0"/>
          </a:p>
        </p:txBody>
      </p:sp>
      <p:sp>
        <p:nvSpPr>
          <p:cNvPr id="22" name="文本框 21">
            <a:hlinkClick r:id="rId7" action="ppaction://hlinksldjump"/>
          </p:cNvPr>
          <p:cNvSpPr txBox="1"/>
          <p:nvPr/>
        </p:nvSpPr>
        <p:spPr>
          <a:xfrm>
            <a:off x="6730560"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23" name="文本框 22">
            <a:hlinkClick r:id="rId8" action="ppaction://hlinksldjump"/>
          </p:cNvPr>
          <p:cNvSpPr txBox="1"/>
          <p:nvPr/>
        </p:nvSpPr>
        <p:spPr>
          <a:xfrm>
            <a:off x="7090600"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24" name="文本框 23">
            <a:hlinkClick r:id="rId9" action="ppaction://hlinksldjump"/>
          </p:cNvPr>
          <p:cNvSpPr txBox="1"/>
          <p:nvPr/>
        </p:nvSpPr>
        <p:spPr>
          <a:xfrm>
            <a:off x="7459906" y="846404"/>
            <a:ext cx="301686" cy="369332"/>
          </a:xfrm>
          <a:prstGeom prst="rect">
            <a:avLst/>
          </a:prstGeom>
          <a:noFill/>
        </p:spPr>
        <p:txBody>
          <a:bodyPr wrap="none" rtlCol="0">
            <a:spAutoFit/>
          </a:bodyPr>
          <a:lstStyle/>
          <a:p>
            <a:r>
              <a:rPr lang="en-US" altLang="zh-CN" dirty="0" smtClean="0"/>
              <a:t>8</a:t>
            </a:r>
            <a:endParaRPr lang="zh-CN" altLang="en-US" dirty="0"/>
          </a:p>
        </p:txBody>
      </p:sp>
      <p:sp>
        <p:nvSpPr>
          <p:cNvPr id="25" name="文本框 24">
            <a:hlinkClick r:id="rId10" action="ppaction://hlinksldjump"/>
          </p:cNvPr>
          <p:cNvSpPr txBox="1"/>
          <p:nvPr/>
        </p:nvSpPr>
        <p:spPr>
          <a:xfrm>
            <a:off x="7825704" y="846404"/>
            <a:ext cx="301686" cy="369332"/>
          </a:xfrm>
          <a:prstGeom prst="rect">
            <a:avLst/>
          </a:prstGeom>
          <a:noFill/>
        </p:spPr>
        <p:txBody>
          <a:bodyPr wrap="none" rtlCol="0">
            <a:spAutoFit/>
          </a:bodyPr>
          <a:lstStyle/>
          <a:p>
            <a:r>
              <a:rPr lang="en-US" altLang="zh-CN" dirty="0" smtClean="0"/>
              <a:t>9</a:t>
            </a:r>
            <a:endParaRPr lang="zh-CN" altLang="en-US" dirty="0"/>
          </a:p>
        </p:txBody>
      </p:sp>
      <p:sp>
        <p:nvSpPr>
          <p:cNvPr id="2" name="矩形 1"/>
          <p:cNvSpPr>
            <a:spLocks noChangeAspect="1"/>
          </p:cNvSpPr>
          <p:nvPr/>
        </p:nvSpPr>
        <p:spPr>
          <a:xfrm>
            <a:off x="508000" y="1295581"/>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大量旅游者拥入旅游区带来的主要问题有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占据着当地居民的生活空间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分享当地的公共设施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给当地居民带来心理压力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使生活物品的供应趋于紧张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给当地居民造成经济压力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旅游活动中会出现各种环境问题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其中包括对正常社会秩序的冲击。大量旅游者的到来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以及为接待旅游者而进行的各项服务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必然冲击当地正常的社会秩序。例如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旅游者的活动占据着当地居民的生活空间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分享当地的公共设施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使生活物品的供应趋于紧张等。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7107355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wipe(down)">
                                      <p:cBhvr>
                                        <p:cTn id="7" dur="500"/>
                                        <p:tgtEl>
                                          <p:spTgt spid="2">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8" end="8"/>
                                            </p:txEl>
                                          </p:spTgt>
                                        </p:tgtEl>
                                        <p:attrNameLst>
                                          <p:attrName>style.visibility</p:attrName>
                                        </p:attrNameLst>
                                      </p:cBhvr>
                                      <p:to>
                                        <p:strVal val="visible"/>
                                      </p:to>
                                    </p:set>
                                    <p:animEffect transition="in" filter="wipe(down)">
                                      <p:cBhvr>
                                        <p:cTn id="1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a:hlinkClick r:id="rId2" action="ppaction://hlinksldjump"/>
          </p:cNvPr>
          <p:cNvSpPr txBox="1"/>
          <p:nvPr/>
        </p:nvSpPr>
        <p:spPr>
          <a:xfrm>
            <a:off x="4933584"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1" name="文本框 10">
            <a:hlinkClick r:id="rId3" action="ppaction://hlinksldjump"/>
          </p:cNvPr>
          <p:cNvSpPr txBox="1"/>
          <p:nvPr/>
        </p:nvSpPr>
        <p:spPr>
          <a:xfrm>
            <a:off x="529040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2" name="文本框 11">
            <a:hlinkClick r:id="rId4" action="ppaction://hlinksldjump"/>
          </p:cNvPr>
          <p:cNvSpPr txBox="1"/>
          <p:nvPr/>
        </p:nvSpPr>
        <p:spPr>
          <a:xfrm>
            <a:off x="56504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3" name="文本框 12">
            <a:hlinkClick r:id="rId5" action="ppaction://hlinksldjump"/>
          </p:cNvPr>
          <p:cNvSpPr txBox="1"/>
          <p:nvPr/>
        </p:nvSpPr>
        <p:spPr>
          <a:xfrm>
            <a:off x="601048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21" name="文本框 20">
            <a:hlinkClick r:id="rId6" action="ppaction://hlinksldjump"/>
          </p:cNvPr>
          <p:cNvSpPr txBox="1"/>
          <p:nvPr/>
        </p:nvSpPr>
        <p:spPr>
          <a:xfrm>
            <a:off x="6364762"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22" name="文本框 21">
            <a:hlinkClick r:id="rId7" action="ppaction://hlinksldjump"/>
          </p:cNvPr>
          <p:cNvSpPr txBox="1"/>
          <p:nvPr/>
        </p:nvSpPr>
        <p:spPr>
          <a:xfrm>
            <a:off x="6730560"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6</a:t>
            </a:r>
            <a:endParaRPr lang="zh-CN" altLang="en-US" dirty="0"/>
          </a:p>
        </p:txBody>
      </p:sp>
      <p:sp>
        <p:nvSpPr>
          <p:cNvPr id="23" name="文本框 22">
            <a:hlinkClick r:id="rId8" action="ppaction://hlinksldjump"/>
          </p:cNvPr>
          <p:cNvSpPr txBox="1"/>
          <p:nvPr/>
        </p:nvSpPr>
        <p:spPr>
          <a:xfrm>
            <a:off x="7090600"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24" name="文本框 23">
            <a:hlinkClick r:id="rId9" action="ppaction://hlinksldjump"/>
          </p:cNvPr>
          <p:cNvSpPr txBox="1"/>
          <p:nvPr/>
        </p:nvSpPr>
        <p:spPr>
          <a:xfrm>
            <a:off x="7459906" y="846404"/>
            <a:ext cx="301686" cy="369332"/>
          </a:xfrm>
          <a:prstGeom prst="rect">
            <a:avLst/>
          </a:prstGeom>
          <a:noFill/>
        </p:spPr>
        <p:txBody>
          <a:bodyPr wrap="none" rtlCol="0">
            <a:spAutoFit/>
          </a:bodyPr>
          <a:lstStyle/>
          <a:p>
            <a:r>
              <a:rPr lang="en-US" altLang="zh-CN" dirty="0" smtClean="0"/>
              <a:t>8</a:t>
            </a:r>
            <a:endParaRPr lang="zh-CN" altLang="en-US" dirty="0"/>
          </a:p>
        </p:txBody>
      </p:sp>
      <p:sp>
        <p:nvSpPr>
          <p:cNvPr id="25" name="文本框 24">
            <a:hlinkClick r:id="rId10" action="ppaction://hlinksldjump"/>
          </p:cNvPr>
          <p:cNvSpPr txBox="1"/>
          <p:nvPr/>
        </p:nvSpPr>
        <p:spPr>
          <a:xfrm>
            <a:off x="7825704" y="846404"/>
            <a:ext cx="301686" cy="369332"/>
          </a:xfrm>
          <a:prstGeom prst="rect">
            <a:avLst/>
          </a:prstGeom>
          <a:noFill/>
        </p:spPr>
        <p:txBody>
          <a:bodyPr wrap="none" rtlCol="0">
            <a:spAutoFit/>
          </a:bodyPr>
          <a:lstStyle/>
          <a:p>
            <a:r>
              <a:rPr lang="en-US" altLang="zh-CN" dirty="0" smtClean="0"/>
              <a:t>9</a:t>
            </a:r>
            <a:endParaRPr lang="zh-CN" altLang="en-US" dirty="0"/>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旅游活动对古迹的影响是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根据永续性的特点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旅游活动不会对文物古迹产生损坏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只有少数不文明的旅游者才对文物古迹产生损坏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旅游规模不超过旅游环境承载量时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不会对文物古迹产生损坏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正常的旅游活动也会给文物古迹带来间接性损坏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旅游者的足踏、触摸、呼吸和体温等会对旅游环境造成不良影响。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341695"/>
      </p:ext>
    </p:extLst>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a:hlinkClick r:id="rId2" action="ppaction://hlinksldjump"/>
          </p:cNvPr>
          <p:cNvSpPr txBox="1"/>
          <p:nvPr/>
        </p:nvSpPr>
        <p:spPr>
          <a:xfrm>
            <a:off x="4933584"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11" name="文本框 10">
            <a:hlinkClick r:id="rId3" action="ppaction://hlinksldjump"/>
          </p:cNvPr>
          <p:cNvSpPr txBox="1"/>
          <p:nvPr/>
        </p:nvSpPr>
        <p:spPr>
          <a:xfrm>
            <a:off x="529040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12" name="文本框 11">
            <a:hlinkClick r:id="rId4" action="ppaction://hlinksldjump"/>
          </p:cNvPr>
          <p:cNvSpPr txBox="1"/>
          <p:nvPr/>
        </p:nvSpPr>
        <p:spPr>
          <a:xfrm>
            <a:off x="56504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3" name="文本框 12">
            <a:hlinkClick r:id="rId5" action="ppaction://hlinksldjump"/>
          </p:cNvPr>
          <p:cNvSpPr txBox="1"/>
          <p:nvPr/>
        </p:nvSpPr>
        <p:spPr>
          <a:xfrm>
            <a:off x="601048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14" name="文本框 13">
            <a:hlinkClick r:id="rId6" action="ppaction://hlinksldjump"/>
          </p:cNvPr>
          <p:cNvSpPr txBox="1"/>
          <p:nvPr/>
        </p:nvSpPr>
        <p:spPr>
          <a:xfrm>
            <a:off x="6364762"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15" name="文本框 14">
            <a:hlinkClick r:id="rId7" action="ppaction://hlinksldjump"/>
          </p:cNvPr>
          <p:cNvSpPr txBox="1"/>
          <p:nvPr/>
        </p:nvSpPr>
        <p:spPr>
          <a:xfrm>
            <a:off x="6730560"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16" name="文本框 15">
            <a:hlinkClick r:id="rId8" action="ppaction://hlinksldjump"/>
          </p:cNvPr>
          <p:cNvSpPr txBox="1"/>
          <p:nvPr/>
        </p:nvSpPr>
        <p:spPr>
          <a:xfrm>
            <a:off x="7090600" y="847802"/>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7</a:t>
            </a:r>
            <a:endParaRPr lang="zh-CN" altLang="en-US" dirty="0"/>
          </a:p>
        </p:txBody>
      </p:sp>
      <p:sp>
        <p:nvSpPr>
          <p:cNvPr id="17" name="文本框 16">
            <a:hlinkClick r:id="rId9" action="ppaction://hlinksldjump"/>
          </p:cNvPr>
          <p:cNvSpPr txBox="1"/>
          <p:nvPr/>
        </p:nvSpPr>
        <p:spPr>
          <a:xfrm>
            <a:off x="7459906" y="846404"/>
            <a:ext cx="301686" cy="369332"/>
          </a:xfrm>
          <a:prstGeom prst="rect">
            <a:avLst/>
          </a:prstGeom>
          <a:noFill/>
        </p:spPr>
        <p:txBody>
          <a:bodyPr wrap="none" rtlCol="0">
            <a:spAutoFit/>
          </a:bodyPr>
          <a:lstStyle/>
          <a:p>
            <a:r>
              <a:rPr lang="en-US" altLang="zh-CN" dirty="0" smtClean="0"/>
              <a:t>8</a:t>
            </a:r>
            <a:endParaRPr lang="zh-CN" altLang="en-US" dirty="0"/>
          </a:p>
        </p:txBody>
      </p:sp>
      <p:sp>
        <p:nvSpPr>
          <p:cNvPr id="18" name="文本框 17">
            <a:hlinkClick r:id="rId10" action="ppaction://hlinksldjump"/>
          </p:cNvPr>
          <p:cNvSpPr txBox="1"/>
          <p:nvPr/>
        </p:nvSpPr>
        <p:spPr>
          <a:xfrm>
            <a:off x="7825704" y="846404"/>
            <a:ext cx="301686" cy="369332"/>
          </a:xfrm>
          <a:prstGeom prst="rect">
            <a:avLst/>
          </a:prstGeom>
          <a:noFill/>
        </p:spPr>
        <p:txBody>
          <a:bodyPr wrap="none" rtlCol="0">
            <a:spAutoFit/>
          </a:bodyPr>
          <a:lstStyle/>
          <a:p>
            <a:r>
              <a:rPr lang="en-US" altLang="zh-CN" dirty="0" smtClean="0"/>
              <a:t>9</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旅游活动中大气污染的污染源主要是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游人过多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产生了大量的二氧化碳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旅游交通的发展和各种能源的使用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焚烧垃圾产生的浓烟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野外烧烤产生的浓烟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90274465"/>
      </p:ext>
    </p:extLst>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hlinkClick r:id="rId2" action="ppaction://hlinksldjump"/>
          </p:cNvPr>
          <p:cNvSpPr txBox="1"/>
          <p:nvPr/>
        </p:nvSpPr>
        <p:spPr>
          <a:xfrm>
            <a:off x="4933584"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3" name="文本框 2">
            <a:hlinkClick r:id="rId3" action="ppaction://hlinksldjump"/>
          </p:cNvPr>
          <p:cNvSpPr txBox="1"/>
          <p:nvPr/>
        </p:nvSpPr>
        <p:spPr>
          <a:xfrm>
            <a:off x="529040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4" name="文本框 3">
            <a:hlinkClick r:id="rId4" action="ppaction://hlinksldjump"/>
          </p:cNvPr>
          <p:cNvSpPr txBox="1"/>
          <p:nvPr/>
        </p:nvSpPr>
        <p:spPr>
          <a:xfrm>
            <a:off x="56504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5" name="文本框 4">
            <a:hlinkClick r:id="rId5" action="ppaction://hlinksldjump"/>
          </p:cNvPr>
          <p:cNvSpPr txBox="1"/>
          <p:nvPr/>
        </p:nvSpPr>
        <p:spPr>
          <a:xfrm>
            <a:off x="601048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6" name="文本框 5">
            <a:hlinkClick r:id="rId6" action="ppaction://hlinksldjump"/>
          </p:cNvPr>
          <p:cNvSpPr txBox="1"/>
          <p:nvPr/>
        </p:nvSpPr>
        <p:spPr>
          <a:xfrm>
            <a:off x="6364762"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7" name="文本框 6">
            <a:hlinkClick r:id="rId7" action="ppaction://hlinksldjump"/>
          </p:cNvPr>
          <p:cNvSpPr txBox="1"/>
          <p:nvPr/>
        </p:nvSpPr>
        <p:spPr>
          <a:xfrm>
            <a:off x="6730560"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8" name="文本框 7">
            <a:hlinkClick r:id="rId8" action="ppaction://hlinksldjump"/>
          </p:cNvPr>
          <p:cNvSpPr txBox="1"/>
          <p:nvPr/>
        </p:nvSpPr>
        <p:spPr>
          <a:xfrm>
            <a:off x="7090600"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9" name="文本框 8">
            <a:hlinkClick r:id="rId9" action="ppaction://hlinksldjump"/>
          </p:cNvPr>
          <p:cNvSpPr txBox="1"/>
          <p:nvPr/>
        </p:nvSpPr>
        <p:spPr>
          <a:xfrm>
            <a:off x="7459906" y="846404"/>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8</a:t>
            </a:r>
            <a:endParaRPr lang="zh-CN" altLang="en-US" dirty="0"/>
          </a:p>
        </p:txBody>
      </p:sp>
      <p:sp>
        <p:nvSpPr>
          <p:cNvPr id="10" name="文本框 9">
            <a:hlinkClick r:id="rId10" action="ppaction://hlinksldjump"/>
          </p:cNvPr>
          <p:cNvSpPr txBox="1"/>
          <p:nvPr/>
        </p:nvSpPr>
        <p:spPr>
          <a:xfrm>
            <a:off x="7825704" y="846404"/>
            <a:ext cx="301686" cy="369332"/>
          </a:xfrm>
          <a:prstGeom prst="rect">
            <a:avLst/>
          </a:prstGeom>
          <a:noFill/>
        </p:spPr>
        <p:txBody>
          <a:bodyPr wrap="none" rtlCol="0">
            <a:spAutoFit/>
          </a:bodyPr>
          <a:lstStyle/>
          <a:p>
            <a:r>
              <a:rPr lang="en-US" altLang="zh-CN" dirty="0" smtClean="0"/>
              <a:t>9</a:t>
            </a:r>
            <a:endParaRPr lang="zh-CN" altLang="en-US" dirty="0"/>
          </a:p>
        </p:txBody>
      </p:sp>
      <p:sp>
        <p:nvSpPr>
          <p:cNvPr id="13" name="矩形 1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下列关于生态旅游的说法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错误的是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它以认识自然、保护生态环境为特点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它是以生态学观点和可持续发展思想为指导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仅以自然生态环境为场所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实现旅游可持续发展的一条有效途径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生态旅游以自然生态环境和文化区域为场所。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273257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5" end="5"/>
                                            </p:txEl>
                                          </p:spTgt>
                                        </p:tgtEl>
                                        <p:attrNameLst>
                                          <p:attrName>style.visibility</p:attrName>
                                        </p:attrNameLst>
                                      </p:cBhvr>
                                      <p:to>
                                        <p:strVal val="visible"/>
                                      </p:to>
                                    </p:set>
                                    <p:animEffect transition="in" filter="wipe(down)">
                                      <p:cBhvr>
                                        <p:cTn id="7" dur="500"/>
                                        <p:tgtEl>
                                          <p:spTgt spid="1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xEl>
                                              <p:pRg st="6" end="6"/>
                                            </p:txEl>
                                          </p:spTgt>
                                        </p:tgtEl>
                                        <p:attrNameLst>
                                          <p:attrName>style.visibility</p:attrName>
                                        </p:attrNameLst>
                                      </p:cBhvr>
                                      <p:to>
                                        <p:strVal val="visible"/>
                                      </p:to>
                                    </p:set>
                                    <p:animEffect transition="in" filter="wipe(down)">
                                      <p:cBhvr>
                                        <p:cTn id="12" dur="500"/>
                                        <p:tgtEl>
                                          <p:spTgt spid="1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hlinkClick r:id="rId2" action="ppaction://hlinksldjump"/>
          </p:cNvPr>
          <p:cNvSpPr txBox="1"/>
          <p:nvPr/>
        </p:nvSpPr>
        <p:spPr>
          <a:xfrm>
            <a:off x="4933584"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3" name="文本框 2">
            <a:hlinkClick r:id="rId3" action="ppaction://hlinksldjump"/>
          </p:cNvPr>
          <p:cNvSpPr txBox="1"/>
          <p:nvPr/>
        </p:nvSpPr>
        <p:spPr>
          <a:xfrm>
            <a:off x="529040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4" name="文本框 3">
            <a:hlinkClick r:id="rId4" action="ppaction://hlinksldjump"/>
          </p:cNvPr>
          <p:cNvSpPr txBox="1"/>
          <p:nvPr/>
        </p:nvSpPr>
        <p:spPr>
          <a:xfrm>
            <a:off x="56504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5" name="文本框 4">
            <a:hlinkClick r:id="rId5" action="ppaction://hlinksldjump"/>
          </p:cNvPr>
          <p:cNvSpPr txBox="1"/>
          <p:nvPr/>
        </p:nvSpPr>
        <p:spPr>
          <a:xfrm>
            <a:off x="601048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6" name="文本框 5">
            <a:hlinkClick r:id="rId6" action="ppaction://hlinksldjump"/>
          </p:cNvPr>
          <p:cNvSpPr txBox="1"/>
          <p:nvPr/>
        </p:nvSpPr>
        <p:spPr>
          <a:xfrm>
            <a:off x="6364762"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7" name="文本框 6">
            <a:hlinkClick r:id="rId7" action="ppaction://hlinksldjump"/>
          </p:cNvPr>
          <p:cNvSpPr txBox="1"/>
          <p:nvPr/>
        </p:nvSpPr>
        <p:spPr>
          <a:xfrm>
            <a:off x="6730560"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8" name="文本框 7">
            <a:hlinkClick r:id="rId8" action="ppaction://hlinksldjump"/>
          </p:cNvPr>
          <p:cNvSpPr txBox="1"/>
          <p:nvPr/>
        </p:nvSpPr>
        <p:spPr>
          <a:xfrm>
            <a:off x="7090600"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9" name="文本框 8">
            <a:hlinkClick r:id="rId9" action="ppaction://hlinksldjump"/>
          </p:cNvPr>
          <p:cNvSpPr txBox="1"/>
          <p:nvPr/>
        </p:nvSpPr>
        <p:spPr>
          <a:xfrm>
            <a:off x="7459906" y="846404"/>
            <a:ext cx="301686" cy="369332"/>
          </a:xfrm>
          <a:prstGeom prst="rect">
            <a:avLst/>
          </a:prstGeom>
          <a:noFill/>
        </p:spPr>
        <p:txBody>
          <a:bodyPr wrap="none" rtlCol="0">
            <a:spAutoFit/>
          </a:bodyPr>
          <a:lstStyle/>
          <a:p>
            <a:r>
              <a:rPr lang="en-US" altLang="zh-CN" dirty="0" smtClean="0"/>
              <a:t>8</a:t>
            </a:r>
            <a:endParaRPr lang="zh-CN" altLang="en-US" dirty="0"/>
          </a:p>
        </p:txBody>
      </p:sp>
      <p:sp>
        <p:nvSpPr>
          <p:cNvPr id="10" name="文本框 9">
            <a:hlinkClick r:id="rId10" action="ppaction://hlinksldjump"/>
          </p:cNvPr>
          <p:cNvSpPr txBox="1"/>
          <p:nvPr/>
        </p:nvSpPr>
        <p:spPr>
          <a:xfrm>
            <a:off x="7825704" y="846404"/>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9</a:t>
            </a:r>
            <a:endParaRPr lang="zh-CN" altLang="en-US" dirty="0"/>
          </a:p>
        </p:txBody>
      </p:sp>
      <p:sp>
        <p:nvSpPr>
          <p:cNvPr id="13" name="矩形 12"/>
          <p:cNvSpPr>
            <a:spLocks noChangeAspect="1"/>
          </p:cNvSpPr>
          <p:nvPr/>
        </p:nvSpPr>
        <p:spPr>
          <a:xfrm>
            <a:off x="508000" y="1268760"/>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黄山是世界级的山岳风景区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由于旅客众多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不少景点曾</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出现水土流失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、岩石风化等现象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植被减少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病虫害也时有发生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为此黄山管理机构对重要景区、景点实施定期封闭轮休。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旅游区的居民对旅游者的笔记本电脑充满了好奇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如下图。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R33.eps" descr="id:2147497775;FounderCES"/>
          <p:cNvPicPr/>
          <p:nvPr/>
        </p:nvPicPr>
        <p:blipFill>
          <a:blip r:embed="rId11"/>
          <a:stretch>
            <a:fillRect/>
          </a:stretch>
        </p:blipFill>
        <p:spPr>
          <a:xfrm>
            <a:off x="2499714" y="3353561"/>
            <a:ext cx="3886752" cy="3122115"/>
          </a:xfrm>
          <a:prstGeom prst="rect">
            <a:avLst/>
          </a:prstGeom>
        </p:spPr>
      </p:pic>
    </p:spTree>
    <p:extLst>
      <p:ext uri="{BB962C8B-B14F-4D97-AF65-F5344CB8AC3E}">
        <p14:creationId xmlns:p14="http://schemas.microsoft.com/office/powerpoint/2010/main" xmlns="" val="2364989229"/>
      </p:ext>
    </p:extLst>
  </p:cSld>
  <p:clrMapOvr>
    <a:masterClrMapping/>
  </p:clrMapOvr>
  <p:transition spd="slow">
    <p:strips dir="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hlinkClick r:id="rId2" action="ppaction://hlinksldjump"/>
          </p:cNvPr>
          <p:cNvSpPr txBox="1"/>
          <p:nvPr/>
        </p:nvSpPr>
        <p:spPr>
          <a:xfrm>
            <a:off x="4933584"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3" name="文本框 2">
            <a:hlinkClick r:id="rId3" action="ppaction://hlinksldjump"/>
          </p:cNvPr>
          <p:cNvSpPr txBox="1"/>
          <p:nvPr/>
        </p:nvSpPr>
        <p:spPr>
          <a:xfrm>
            <a:off x="529040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4" name="文本框 3">
            <a:hlinkClick r:id="rId4" action="ppaction://hlinksldjump"/>
          </p:cNvPr>
          <p:cNvSpPr txBox="1"/>
          <p:nvPr/>
        </p:nvSpPr>
        <p:spPr>
          <a:xfrm>
            <a:off x="56504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5" name="文本框 4">
            <a:hlinkClick r:id="rId5" action="ppaction://hlinksldjump"/>
          </p:cNvPr>
          <p:cNvSpPr txBox="1"/>
          <p:nvPr/>
        </p:nvSpPr>
        <p:spPr>
          <a:xfrm>
            <a:off x="601048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6" name="文本框 5">
            <a:hlinkClick r:id="rId6" action="ppaction://hlinksldjump"/>
          </p:cNvPr>
          <p:cNvSpPr txBox="1"/>
          <p:nvPr/>
        </p:nvSpPr>
        <p:spPr>
          <a:xfrm>
            <a:off x="6364762"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7" name="文本框 6">
            <a:hlinkClick r:id="rId7" action="ppaction://hlinksldjump"/>
          </p:cNvPr>
          <p:cNvSpPr txBox="1"/>
          <p:nvPr/>
        </p:nvSpPr>
        <p:spPr>
          <a:xfrm>
            <a:off x="6730560"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8" name="文本框 7">
            <a:hlinkClick r:id="rId8" action="ppaction://hlinksldjump"/>
          </p:cNvPr>
          <p:cNvSpPr txBox="1"/>
          <p:nvPr/>
        </p:nvSpPr>
        <p:spPr>
          <a:xfrm>
            <a:off x="7090600"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9" name="文本框 8">
            <a:hlinkClick r:id="rId9" action="ppaction://hlinksldjump"/>
          </p:cNvPr>
          <p:cNvSpPr txBox="1"/>
          <p:nvPr/>
        </p:nvSpPr>
        <p:spPr>
          <a:xfrm>
            <a:off x="7459906" y="846404"/>
            <a:ext cx="301686" cy="369332"/>
          </a:xfrm>
          <a:prstGeom prst="rect">
            <a:avLst/>
          </a:prstGeom>
          <a:noFill/>
        </p:spPr>
        <p:txBody>
          <a:bodyPr wrap="none" rtlCol="0">
            <a:spAutoFit/>
          </a:bodyPr>
          <a:lstStyle/>
          <a:p>
            <a:r>
              <a:rPr lang="en-US" altLang="zh-CN" dirty="0" smtClean="0"/>
              <a:t>8</a:t>
            </a:r>
            <a:endParaRPr lang="zh-CN" altLang="en-US" dirty="0"/>
          </a:p>
        </p:txBody>
      </p:sp>
      <p:sp>
        <p:nvSpPr>
          <p:cNvPr id="10" name="文本框 9">
            <a:hlinkClick r:id="rId10" action="ppaction://hlinksldjump"/>
          </p:cNvPr>
          <p:cNvSpPr txBox="1"/>
          <p:nvPr/>
        </p:nvSpPr>
        <p:spPr>
          <a:xfrm>
            <a:off x="7825704" y="846404"/>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9</a:t>
            </a:r>
            <a:endParaRPr lang="zh-CN" altLang="en-US" dirty="0"/>
          </a:p>
        </p:txBody>
      </p:sp>
      <p:sp>
        <p:nvSpPr>
          <p:cNvPr id="11" name="矩形 10"/>
          <p:cNvSpPr>
            <a:spLocks noChangeAspect="1"/>
          </p:cNvSpPr>
          <p:nvPr/>
        </p:nvSpPr>
        <p:spPr>
          <a:xfrm>
            <a:off x="508000" y="161712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结合材料一分析大量游客到来会带来哪些环境问题。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旅游者的合理行为会对旅游区产生哪些有利影响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结合材料举例说明。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黄山轮休期间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山峰最佳观赏方式是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。下列措施正确的是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兴建新的游乐设施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增加旅游景点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在水土流失处固土整治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植树种草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救治受病虫侵害的枝干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对瘦弱的针叶进行叶面施肥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任何人不准进入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任其自然恢复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通过材料阅读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对你以后在旅游过程中有什么启示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1101532"/>
      </p:ext>
    </p:extLst>
  </p:cSld>
  <p:clrMapOvr>
    <a:masterClrMapping/>
  </p:clrMapOvr>
  <p:transition spd="slow">
    <p:split dir="in"/>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hlinkClick r:id="rId2" action="ppaction://hlinksldjump"/>
          </p:cNvPr>
          <p:cNvSpPr txBox="1"/>
          <p:nvPr/>
        </p:nvSpPr>
        <p:spPr>
          <a:xfrm>
            <a:off x="4933584" y="847103"/>
            <a:ext cx="301686" cy="369332"/>
          </a:xfrm>
          <a:prstGeom prst="rect">
            <a:avLst/>
          </a:prstGeom>
          <a:noFill/>
        </p:spPr>
        <p:txBody>
          <a:bodyPr wrap="none" rtlCol="0">
            <a:spAutoFit/>
          </a:bodyPr>
          <a:lstStyle>
            <a:defPPr>
              <a:defRPr lang="zh-CN"/>
            </a:defPPr>
          </a:lstStyle>
          <a:p>
            <a:r>
              <a:rPr lang="en-US" altLang="zh-CN" dirty="0"/>
              <a:t>1</a:t>
            </a:r>
            <a:endParaRPr lang="zh-CN" altLang="en-US" dirty="0"/>
          </a:p>
        </p:txBody>
      </p:sp>
      <p:sp>
        <p:nvSpPr>
          <p:cNvPr id="3" name="文本框 2">
            <a:hlinkClick r:id="rId3" action="ppaction://hlinksldjump"/>
          </p:cNvPr>
          <p:cNvSpPr txBox="1"/>
          <p:nvPr/>
        </p:nvSpPr>
        <p:spPr>
          <a:xfrm>
            <a:off x="5290400" y="847103"/>
            <a:ext cx="301686" cy="369332"/>
          </a:xfrm>
          <a:prstGeom prst="rect">
            <a:avLst/>
          </a:prstGeom>
          <a:noFill/>
        </p:spPr>
        <p:txBody>
          <a:bodyPr wrap="none" rtlCol="0">
            <a:spAutoFit/>
          </a:bodyPr>
          <a:lstStyle/>
          <a:p>
            <a:r>
              <a:rPr lang="en-US" altLang="zh-CN" dirty="0" smtClean="0"/>
              <a:t>2</a:t>
            </a:r>
            <a:endParaRPr lang="zh-CN" altLang="en-US" dirty="0"/>
          </a:p>
        </p:txBody>
      </p:sp>
      <p:sp>
        <p:nvSpPr>
          <p:cNvPr id="4" name="文本框 3">
            <a:hlinkClick r:id="rId4" action="ppaction://hlinksldjump"/>
          </p:cNvPr>
          <p:cNvSpPr txBox="1"/>
          <p:nvPr/>
        </p:nvSpPr>
        <p:spPr>
          <a:xfrm>
            <a:off x="5650440"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5" name="文本框 4">
            <a:hlinkClick r:id="rId5" action="ppaction://hlinksldjump"/>
          </p:cNvPr>
          <p:cNvSpPr txBox="1"/>
          <p:nvPr/>
        </p:nvSpPr>
        <p:spPr>
          <a:xfrm>
            <a:off x="6010480" y="847103"/>
            <a:ext cx="301686" cy="369332"/>
          </a:xfrm>
          <a:prstGeom prst="rect">
            <a:avLst/>
          </a:prstGeom>
          <a:noFill/>
        </p:spPr>
        <p:txBody>
          <a:bodyPr wrap="none" rtlCol="0">
            <a:spAutoFit/>
          </a:bodyPr>
          <a:lstStyle/>
          <a:p>
            <a:r>
              <a:rPr lang="en-US" altLang="zh-CN" dirty="0" smtClean="0"/>
              <a:t>4</a:t>
            </a:r>
            <a:endParaRPr lang="zh-CN" altLang="en-US" dirty="0"/>
          </a:p>
        </p:txBody>
      </p:sp>
      <p:sp>
        <p:nvSpPr>
          <p:cNvPr id="6" name="文本框 5">
            <a:hlinkClick r:id="rId6" action="ppaction://hlinksldjump"/>
          </p:cNvPr>
          <p:cNvSpPr txBox="1"/>
          <p:nvPr/>
        </p:nvSpPr>
        <p:spPr>
          <a:xfrm>
            <a:off x="6364762" y="847103"/>
            <a:ext cx="301686" cy="369332"/>
          </a:xfrm>
          <a:prstGeom prst="rect">
            <a:avLst/>
          </a:prstGeom>
          <a:noFill/>
        </p:spPr>
        <p:txBody>
          <a:bodyPr wrap="none" rtlCol="0">
            <a:spAutoFit/>
          </a:bodyPr>
          <a:lstStyle/>
          <a:p>
            <a:r>
              <a:rPr lang="en-US" altLang="zh-CN" dirty="0" smtClean="0"/>
              <a:t>5</a:t>
            </a:r>
            <a:endParaRPr lang="zh-CN" altLang="en-US" dirty="0"/>
          </a:p>
        </p:txBody>
      </p:sp>
      <p:sp>
        <p:nvSpPr>
          <p:cNvPr id="7" name="文本框 6">
            <a:hlinkClick r:id="rId7" action="ppaction://hlinksldjump"/>
          </p:cNvPr>
          <p:cNvSpPr txBox="1"/>
          <p:nvPr/>
        </p:nvSpPr>
        <p:spPr>
          <a:xfrm>
            <a:off x="6730560" y="847103"/>
            <a:ext cx="301686" cy="369332"/>
          </a:xfrm>
          <a:prstGeom prst="rect">
            <a:avLst/>
          </a:prstGeom>
          <a:noFill/>
        </p:spPr>
        <p:txBody>
          <a:bodyPr wrap="none" rtlCol="0">
            <a:spAutoFit/>
          </a:bodyPr>
          <a:lstStyle/>
          <a:p>
            <a:r>
              <a:rPr lang="en-US" altLang="zh-CN" dirty="0" smtClean="0"/>
              <a:t>6</a:t>
            </a:r>
            <a:endParaRPr lang="zh-CN" altLang="en-US" dirty="0"/>
          </a:p>
        </p:txBody>
      </p:sp>
      <p:sp>
        <p:nvSpPr>
          <p:cNvPr id="8" name="文本框 7">
            <a:hlinkClick r:id="rId8" action="ppaction://hlinksldjump"/>
          </p:cNvPr>
          <p:cNvSpPr txBox="1"/>
          <p:nvPr/>
        </p:nvSpPr>
        <p:spPr>
          <a:xfrm>
            <a:off x="7090600" y="847802"/>
            <a:ext cx="301686" cy="369332"/>
          </a:xfrm>
          <a:prstGeom prst="rect">
            <a:avLst/>
          </a:prstGeom>
          <a:noFill/>
        </p:spPr>
        <p:txBody>
          <a:bodyPr wrap="none" rtlCol="0">
            <a:spAutoFit/>
          </a:bodyPr>
          <a:lstStyle/>
          <a:p>
            <a:r>
              <a:rPr lang="en-US" altLang="zh-CN" dirty="0" smtClean="0"/>
              <a:t>7</a:t>
            </a:r>
            <a:endParaRPr lang="zh-CN" altLang="en-US" dirty="0"/>
          </a:p>
        </p:txBody>
      </p:sp>
      <p:sp>
        <p:nvSpPr>
          <p:cNvPr id="9" name="文本框 8">
            <a:hlinkClick r:id="rId9" action="ppaction://hlinksldjump"/>
          </p:cNvPr>
          <p:cNvSpPr txBox="1"/>
          <p:nvPr/>
        </p:nvSpPr>
        <p:spPr>
          <a:xfrm>
            <a:off x="7459906" y="846404"/>
            <a:ext cx="301686" cy="369332"/>
          </a:xfrm>
          <a:prstGeom prst="rect">
            <a:avLst/>
          </a:prstGeom>
          <a:noFill/>
        </p:spPr>
        <p:txBody>
          <a:bodyPr wrap="none" rtlCol="0">
            <a:spAutoFit/>
          </a:bodyPr>
          <a:lstStyle/>
          <a:p>
            <a:r>
              <a:rPr lang="en-US" altLang="zh-CN" dirty="0" smtClean="0"/>
              <a:t>8</a:t>
            </a:r>
            <a:endParaRPr lang="zh-CN" altLang="en-US" dirty="0"/>
          </a:p>
        </p:txBody>
      </p:sp>
      <p:sp>
        <p:nvSpPr>
          <p:cNvPr id="10" name="文本框 9">
            <a:hlinkClick r:id="rId10" action="ppaction://hlinksldjump"/>
          </p:cNvPr>
          <p:cNvSpPr txBox="1"/>
          <p:nvPr/>
        </p:nvSpPr>
        <p:spPr>
          <a:xfrm>
            <a:off x="7825704" y="846404"/>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9</a:t>
            </a:r>
            <a:endParaRPr lang="zh-CN" altLang="en-US" dirty="0"/>
          </a:p>
        </p:txBody>
      </p:sp>
      <p:sp>
        <p:nvSpPr>
          <p:cNvPr id="12" name="矩形 11"/>
          <p:cNvSpPr>
            <a:spLocks noChangeAspect="1"/>
          </p:cNvSpPr>
          <p:nvPr/>
        </p:nvSpPr>
        <p:spPr>
          <a:xfrm>
            <a:off x="508000" y="1441956"/>
            <a:ext cx="8128000" cy="4561249"/>
          </a:xfrm>
          <a:prstGeom prst="rect">
            <a:avLst/>
          </a:prstGeom>
        </p:spPr>
        <p:txBody>
          <a:bodyPr>
            <a:spAutoFit/>
          </a:bodyPr>
          <a:lstStyle/>
          <a:p>
            <a:pPr>
              <a:lnSpc>
                <a:spcPct val="120000"/>
              </a:lnSpc>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smtClean="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在提取材料有效信息的基础上</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结合教材中旅游者对旅游区的有利、不利影响等知识来回答。第</a:t>
            </a:r>
            <a:r>
              <a:rPr lang="en-US" altLang="zh-CN" sz="2200" dirty="0">
                <a:solidFill>
                  <a:srgbClr val="000000"/>
                </a:solidFill>
                <a:latin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轮休期间可远眺山峰欣赏。</a:t>
            </a:r>
            <a:r>
              <a:rPr lang="en-US" altLang="zh-CN" sz="2200" dirty="0">
                <a:solidFill>
                  <a:srgbClr val="000000"/>
                </a:solidFill>
                <a:latin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项会加重环境破坏和污染</a:t>
            </a:r>
            <a:r>
              <a:rPr lang="en-US" altLang="zh-CN" sz="2200" dirty="0">
                <a:solidFill>
                  <a:srgbClr val="000000"/>
                </a:solidFill>
                <a:latin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项任其自然恢复不合适。第</a:t>
            </a:r>
            <a:r>
              <a:rPr lang="en-US" altLang="zh-CN" sz="2200" dirty="0">
                <a:solidFill>
                  <a:srgbClr val="000000"/>
                </a:solidFill>
                <a:latin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针对旅游环境问题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应减少个人旅游的不合理行为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做个生态旅游者等。</a:t>
            </a:r>
            <a:endParaRPr lang="zh-CN" altLang="en-US" sz="2200" dirty="0"/>
          </a:p>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环境破坏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对正常社会秩序造成冲击。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图中旅游区居民通过旅游者认识了笔记本电脑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可以开阔眼界、增长见识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打破孤陋寡闻、狭隘守旧的观念。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远眺　</a:t>
            </a:r>
            <a:r>
              <a:rPr lang="en-US" altLang="zh-CN" sz="2200" dirty="0">
                <a:solidFill>
                  <a:srgbClr val="000000"/>
                </a:solidFill>
                <a:latin typeface="Times New Roman" panose="02020603050405020304" pitchFamily="18" charset="0"/>
                <a:cs typeface="Times New Roman" panose="02020603050405020304" pitchFamily="18" charset="0"/>
              </a:rPr>
              <a:t>BC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旅游过程中注意保护旅游区的自然环境和维护当地人民生活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做一个生态旅游者。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2421040"/>
      </p:ext>
    </p:extLst>
  </p:cSld>
  <p:clrMapOvr>
    <a:masterClrMapping/>
  </p:clrMapOvr>
  <p:transition spd="slow">
    <p:cover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animEffect transition="in" filter="wipe(down)">
                                      <p:cBhvr>
                                        <p:cTn id="7" dur="500"/>
                                        <p:tgtEl>
                                          <p:spTgt spid="1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2">
                                            <p:txEl>
                                              <p:pRg st="2" end="2"/>
                                            </p:txEl>
                                          </p:spTgt>
                                        </p:tgtEl>
                                        <p:attrNameLst>
                                          <p:attrName>style.visibility</p:attrName>
                                        </p:attrNameLst>
                                      </p:cBhvr>
                                      <p:to>
                                        <p:strVal val="visible"/>
                                      </p:to>
                                    </p:set>
                                    <p:animEffect transition="in" filter="wipe(down)">
                                      <p:cBhvr>
                                        <p:cTn id="10" dur="500"/>
                                        <p:tgtEl>
                                          <p:spTgt spid="1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xEl>
                                              <p:pRg st="3" end="3"/>
                                            </p:txEl>
                                          </p:spTgt>
                                        </p:tgtEl>
                                        <p:attrNameLst>
                                          <p:attrName>style.visibility</p:attrName>
                                        </p:attrNameLst>
                                      </p:cBhvr>
                                      <p:to>
                                        <p:strVal val="visible"/>
                                      </p:to>
                                    </p:set>
                                    <p:animEffect transition="in" filter="wipe(down)">
                                      <p:cBhvr>
                                        <p:cTn id="13" dur="500"/>
                                        <p:tgtEl>
                                          <p:spTgt spid="1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12">
                                            <p:txEl>
                                              <p:pRg st="4" end="4"/>
                                            </p:txEl>
                                          </p:spTgt>
                                        </p:tgtEl>
                                        <p:attrNameLst>
                                          <p:attrName>style.visibility</p:attrName>
                                        </p:attrNameLst>
                                      </p:cBhvr>
                                      <p:to>
                                        <p:strVal val="visible"/>
                                      </p:to>
                                    </p:set>
                                    <p:animEffect transition="in" filter="wipe(down)">
                                      <p:cBhvr>
                                        <p:cTn id="16"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一、旅游环境问题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旅游者合理行为的意义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R32.eps" descr="id:2147497640;FounderCES"/>
          <p:cNvPicPr/>
          <p:nvPr/>
        </p:nvPicPr>
        <p:blipFill>
          <a:blip r:embed="rId4"/>
          <a:stretch>
            <a:fillRect/>
          </a:stretch>
        </p:blipFill>
        <p:spPr>
          <a:xfrm>
            <a:off x="1259632" y="2483792"/>
            <a:ext cx="6940191" cy="3249464"/>
          </a:xfrm>
          <a:prstGeom prst="rect">
            <a:avLst/>
          </a:prstGeom>
        </p:spPr>
      </p:pic>
      <p:sp>
        <p:nvSpPr>
          <p:cNvPr id="6" name="矩形 5"/>
          <p:cNvSpPr/>
          <p:nvPr/>
        </p:nvSpPr>
        <p:spPr>
          <a:xfrm>
            <a:off x="2555776" y="3117052"/>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80819" y="3470704"/>
            <a:ext cx="8856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32212" y="2610471"/>
            <a:ext cx="120408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97038" y="3276220"/>
            <a:ext cx="120408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620705" y="5301208"/>
            <a:ext cx="120408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02319192"/>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98189566"/>
              </p:ext>
            </p:extLst>
          </p:nvPr>
        </p:nvGraphicFramePr>
        <p:xfrm>
          <a:off x="508000" y="2099778"/>
          <a:ext cx="8128000" cy="3201430"/>
        </p:xfrm>
        <a:graphic>
          <a:graphicData uri="http://schemas.openxmlformats.org/presentationml/2006/ole">
            <p:oleObj spid="_x0000_s21509" name="文档" r:id="rId5" imgW="3837032" imgH="1510507" progId="Word.Document.12">
              <p:embed/>
            </p:oleObj>
          </a:graphicData>
        </a:graphic>
      </p:graphicFrame>
      <p:sp>
        <p:nvSpPr>
          <p:cNvPr id="7" name="矩形 6"/>
          <p:cNvSpPr/>
          <p:nvPr/>
        </p:nvSpPr>
        <p:spPr>
          <a:xfrm>
            <a:off x="5940152" y="2189987"/>
            <a:ext cx="151216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6447" y="2708920"/>
            <a:ext cx="273630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62725" y="3318062"/>
            <a:ext cx="151216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40827" y="4286447"/>
            <a:ext cx="151216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67498" y="4827792"/>
            <a:ext cx="166338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5216163"/>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思考讨论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为防止游客数量超载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许多旅游区采取了一些限制性措施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例如北京故宫要求游客购买专门的鞋套以保护地面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九寨沟提高门票价格等。你认为这些措施是否可行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你有什么好的意见和建议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存在两种不同的观点。</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认为可行。北京故宫与九寨沟是人类宝贵的遗产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对它们进行保护是非常必要的。这些限制性措施可以减少人为的损坏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进而改善环境质量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保护旅游资源的可持续利用。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9112383"/>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认为不可行。采取限制性措施不但不会减少损坏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反而会由于减少游客数量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使旅游区保护和管理缺乏运转的资金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妨碍对旅游环境的改善和修复。另外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这样消极的限制性措施对存在经济条件差异的游客来说也是不公平的。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意见和建议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对游客进行广泛的宣传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倡导游客主动参与旅游环境建设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可组织青年志愿者对游客加以引导</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8199668"/>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95731"/>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二、做个生态旅游者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生态旅游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具有保护</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自然环境</a:t>
            </a:r>
            <a:r>
              <a:rPr lang="zh-CN" altLang="zh-CN" sz="2200" dirty="0">
                <a:solidFill>
                  <a:srgbClr val="000000"/>
                </a:solidFill>
                <a:latin typeface="Times New Roman" panose="02020603050405020304" pitchFamily="18" charset="0"/>
                <a:cs typeface="Times New Roman" panose="02020603050405020304" pitchFamily="18" charset="0"/>
              </a:rPr>
              <a:t>和维护</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当地人民生活</a:t>
            </a:r>
            <a:r>
              <a:rPr lang="zh-CN" altLang="zh-CN" sz="2200" dirty="0">
                <a:solidFill>
                  <a:srgbClr val="000000"/>
                </a:solidFill>
                <a:latin typeface="Times New Roman" panose="02020603050405020304" pitchFamily="18" charset="0"/>
                <a:cs typeface="Times New Roman" panose="02020603050405020304" pitchFamily="18" charset="0"/>
              </a:rPr>
              <a:t>双重责任的旅游活动。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认识自然、保护</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生态环境</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功能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观光</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度假</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休闲</a:t>
            </a:r>
            <a:r>
              <a:rPr lang="zh-CN" altLang="zh-CN" sz="2200" dirty="0">
                <a:solidFill>
                  <a:srgbClr val="000000"/>
                </a:solidFill>
                <a:latin typeface="Times New Roman" panose="02020603050405020304" pitchFamily="18" charset="0"/>
                <a:cs typeface="Times New Roman" panose="02020603050405020304" pitchFamily="18" charset="0"/>
              </a:rPr>
              <a:t>、科考、</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探险</a:t>
            </a:r>
            <a:r>
              <a:rPr lang="zh-CN" altLang="zh-CN" sz="2200" dirty="0">
                <a:solidFill>
                  <a:srgbClr val="000000"/>
                </a:solidFill>
                <a:latin typeface="Times New Roman" panose="02020603050405020304" pitchFamily="18" charset="0"/>
                <a:cs typeface="Times New Roman" panose="02020603050405020304" pitchFamily="18" charset="0"/>
              </a:rPr>
              <a:t>和科普教育等多种功能。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自然景观</a:t>
            </a:r>
            <a:r>
              <a:rPr lang="zh-CN" altLang="zh-CN" sz="2200" dirty="0">
                <a:solidFill>
                  <a:srgbClr val="000000"/>
                </a:solidFill>
                <a:latin typeface="Times New Roman" panose="02020603050405020304" pitchFamily="18" charset="0"/>
                <a:cs typeface="Times New Roman" panose="02020603050405020304" pitchFamily="18" charset="0"/>
              </a:rPr>
              <a:t>和与自然和谐的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文化景观</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做个生态旅游者的条件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生态旅游要求旅游者约束自己的行为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以了解当地的文化与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a:t>
            </a:r>
            <a:r>
              <a:rPr lang="zh-CN" altLang="zh-CN" sz="2200" dirty="0">
                <a:solidFill>
                  <a:srgbClr val="000000"/>
                </a:solidFill>
                <a:latin typeface="Times New Roman" panose="02020603050405020304" pitchFamily="18" charset="0"/>
                <a:cs typeface="Times New Roman" panose="02020603050405020304" pitchFamily="18" charset="0"/>
              </a:rPr>
              <a:t>知识为旅游目的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并能够自觉地保护和珍视旅游资源和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提倡每个人都应为可持续发展尽其所能。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939388" y="225695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20471" y="2256959"/>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02306" y="306623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89491" y="346104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18326" y="346104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57552" y="346104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734519" y="346521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828824" y="426279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901693" y="426371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925203" y="507479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092280" y="547810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38876198"/>
      </p:ext>
    </p:extLst>
  </p:cSld>
  <p:clrMapOvr>
    <a:masterClrMapping/>
  </p:clrMapOvr>
  <p:transition spd="slow">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思考讨论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读教材案例</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倡导旅游者参与旅游环境建设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讨论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什么叫劳务旅游关系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建立劳务旅游关系如何使游客承担起生态旅游的双重责任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在珠穆朗玛峰地区独特的自然环境中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废弃物所造成的环境问题有什么特点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4535214"/>
      </p:ext>
    </p:extLst>
  </p:cSld>
  <p:clrMapOvr>
    <a:masterClrMapping/>
  </p:clrMapOvr>
  <p:transition spd="slow">
    <p:pull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07370"/>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劳务旅游关系是旅游者在旅游区个人付出劳务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一方面赚取旅费以延长逗留时间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游览更多地方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通过参加工作可以接触当地社会和普通民众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更深入地了解当地的风土人情。简单来说就是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一边挣钱一边旅游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游客通过与旅游区建立劳务旅游关系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使旅游区的生态环境和当地的民族风俗和传统文化得以完整地保护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不至于因为旅游的开发导致当地人文、自然环境的破坏。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珠穆朗玛</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峰地区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气候寒冷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旅游废弃物难以分解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清理困难。丢弃在高海拔地区的废弃物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除非组织专业登山队员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否则很难清理。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7991359"/>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414</TotalTime>
  <Words>1784</Words>
  <Application>Microsoft Office PowerPoint</Application>
  <PresentationFormat>全屏显示(4:3)</PresentationFormat>
  <Paragraphs>271</Paragraphs>
  <Slides>28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0" baseType="lpstr">
      <vt:lpstr>测控设计模板14新</vt:lpstr>
      <vt:lpstr>文档</vt:lpstr>
      <vt:lpstr>第二节　参与旅游环境保护</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海洋概述</dc:title>
  <dc:creator>dbc</dc:creator>
  <cp:lastModifiedBy>Administrator</cp:lastModifiedBy>
  <cp:revision>26</cp:revision>
  <dcterms:created xsi:type="dcterms:W3CDTF">2016-05-26T03:10:41Z</dcterms:created>
  <dcterms:modified xsi:type="dcterms:W3CDTF">2017-08-21T01:31:57Z</dcterms:modified>
</cp:coreProperties>
</file>