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4" r:id="rId2"/>
    <p:sldId id="263" r:id="rId3"/>
    <p:sldId id="264" r:id="rId4"/>
    <p:sldId id="327" r:id="rId5"/>
    <p:sldId id="267" r:id="rId6"/>
    <p:sldId id="304" r:id="rId7"/>
    <p:sldId id="335" r:id="rId8"/>
    <p:sldId id="317" r:id="rId9"/>
    <p:sldId id="265" r:id="rId10"/>
    <p:sldId id="279" r:id="rId11"/>
    <p:sldId id="280" r:id="rId12"/>
    <p:sldId id="281" r:id="rId13"/>
    <p:sldId id="293" r:id="rId14"/>
    <p:sldId id="294" r:id="rId15"/>
    <p:sldId id="336" r:id="rId16"/>
    <p:sldId id="266" r:id="rId17"/>
    <p:sldId id="282" r:id="rId18"/>
    <p:sldId id="270" r:id="rId19"/>
    <p:sldId id="338" r:id="rId20"/>
    <p:sldId id="339" r:id="rId21"/>
    <p:sldId id="300" r:id="rId22"/>
    <p:sldId id="284" r:id="rId23"/>
    <p:sldId id="285" r:id="rId24"/>
    <p:sldId id="286" r:id="rId25"/>
    <p:sldId id="340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660"/>
  </p:normalViewPr>
  <p:slideViewPr>
    <p:cSldViewPr showGuides="1">
      <p:cViewPr varScale="1">
        <p:scale>
          <a:sx n="60" d="100"/>
          <a:sy n="60" d="100"/>
        </p:scale>
        <p:origin x="-90" y="-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9.xml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9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9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9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248184" y="110084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5" name="TextBox 24">
            <a:hlinkClick r:id="rId4" action="ppaction://hlinksldjump"/>
          </p:cNvPr>
          <p:cNvSpPr txBox="1"/>
          <p:nvPr userDrawn="1"/>
        </p:nvSpPr>
        <p:spPr>
          <a:xfrm>
            <a:off x="5099751" y="19189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5" action="ppaction://hlinksldjump"/>
          </p:cNvPr>
          <p:cNvSpPr txBox="1"/>
          <p:nvPr userDrawn="1"/>
        </p:nvSpPr>
        <p:spPr>
          <a:xfrm>
            <a:off x="6372450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6" action="ppaction://hlinksldjump"/>
          </p:cNvPr>
          <p:cNvSpPr txBox="1"/>
          <p:nvPr userDrawn="1"/>
        </p:nvSpPr>
        <p:spPr>
          <a:xfrm>
            <a:off x="7680594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随堂演练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2164" y="-27384"/>
            <a:ext cx="1443037" cy="880109"/>
          </a:xfrm>
          <a:prstGeom prst="rect">
            <a:avLst/>
          </a:prstGeom>
        </p:spPr>
      </p:pic>
      <p:sp>
        <p:nvSpPr>
          <p:cNvPr id="15" name="TextBox 7">
            <a:hlinkClick r:id="rId3" action="ppaction://hlinksldjump"/>
          </p:cNvPr>
          <p:cNvSpPr txBox="1"/>
          <p:nvPr userDrawn="1"/>
        </p:nvSpPr>
        <p:spPr>
          <a:xfrm>
            <a:off x="3728452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TextBox 24">
            <a:hlinkClick r:id="rId4" action="ppaction://hlinksldjump"/>
          </p:cNvPr>
          <p:cNvSpPr txBox="1"/>
          <p:nvPr userDrawn="1"/>
        </p:nvSpPr>
        <p:spPr>
          <a:xfrm>
            <a:off x="5099751" y="19189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TextBox 27">
            <a:hlinkClick r:id="rId5" action="ppaction://hlinksldjump"/>
          </p:cNvPr>
          <p:cNvSpPr txBox="1"/>
          <p:nvPr userDrawn="1"/>
        </p:nvSpPr>
        <p:spPr>
          <a:xfrm>
            <a:off x="6372450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TextBox 30">
            <a:hlinkClick r:id="rId6" action="ppaction://hlinksldjump"/>
          </p:cNvPr>
          <p:cNvSpPr txBox="1"/>
          <p:nvPr userDrawn="1"/>
        </p:nvSpPr>
        <p:spPr>
          <a:xfrm>
            <a:off x="7680594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随堂演练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97901" y="-27384"/>
            <a:ext cx="1443037" cy="880109"/>
          </a:xfrm>
          <a:prstGeom prst="rect">
            <a:avLst/>
          </a:prstGeom>
        </p:spPr>
      </p:pic>
      <p:sp>
        <p:nvSpPr>
          <p:cNvPr id="16" name="TextBox 7">
            <a:hlinkClick r:id="rId3" action="ppaction://hlinksldjump"/>
          </p:cNvPr>
          <p:cNvSpPr txBox="1"/>
          <p:nvPr userDrawn="1"/>
        </p:nvSpPr>
        <p:spPr>
          <a:xfrm>
            <a:off x="3728452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TextBox 24">
            <a:hlinkClick r:id="rId4" action="ppaction://hlinksldjump"/>
          </p:cNvPr>
          <p:cNvSpPr txBox="1"/>
          <p:nvPr userDrawn="1"/>
        </p:nvSpPr>
        <p:spPr>
          <a:xfrm>
            <a:off x="5099751" y="19189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TextBox 27">
            <a:hlinkClick r:id="rId5" action="ppaction://hlinksldjump"/>
          </p:cNvPr>
          <p:cNvSpPr txBox="1"/>
          <p:nvPr userDrawn="1"/>
        </p:nvSpPr>
        <p:spPr>
          <a:xfrm>
            <a:off x="6372450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TextBox 30">
            <a:hlinkClick r:id="rId6" action="ppaction://hlinksldjump"/>
          </p:cNvPr>
          <p:cNvSpPr txBox="1"/>
          <p:nvPr userDrawn="1"/>
        </p:nvSpPr>
        <p:spPr>
          <a:xfrm>
            <a:off x="7680594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随堂演练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43337" y="-27384"/>
            <a:ext cx="1443037" cy="880109"/>
          </a:xfrm>
          <a:prstGeom prst="rect">
            <a:avLst/>
          </a:prstGeom>
        </p:spPr>
      </p:pic>
      <p:sp>
        <p:nvSpPr>
          <p:cNvPr id="15" name="TextBox 7">
            <a:hlinkClick r:id="rId3" action="ppaction://hlinksldjump"/>
          </p:cNvPr>
          <p:cNvSpPr txBox="1"/>
          <p:nvPr userDrawn="1"/>
        </p:nvSpPr>
        <p:spPr>
          <a:xfrm>
            <a:off x="3728452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TextBox 24">
            <a:hlinkClick r:id="rId4" action="ppaction://hlinksldjump"/>
          </p:cNvPr>
          <p:cNvSpPr txBox="1"/>
          <p:nvPr userDrawn="1"/>
        </p:nvSpPr>
        <p:spPr>
          <a:xfrm>
            <a:off x="5099751" y="19189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TextBox 27">
            <a:hlinkClick r:id="rId5" action="ppaction://hlinksldjump"/>
          </p:cNvPr>
          <p:cNvSpPr txBox="1"/>
          <p:nvPr userDrawn="1"/>
        </p:nvSpPr>
        <p:spPr>
          <a:xfrm>
            <a:off x="6372450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6" action="ppaction://hlinksldjump"/>
          </p:cNvPr>
          <p:cNvSpPr txBox="1"/>
          <p:nvPr userDrawn="1"/>
        </p:nvSpPr>
        <p:spPr>
          <a:xfrm>
            <a:off x="7680594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随堂演练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第三节　中外著名旅游景观</a:t>
            </a:r>
            <a:endParaRPr lang="en-US" altLang="zh-CN" sz="1600" dirty="0" smtClean="0"/>
          </a:p>
          <a:p>
            <a:pPr algn="l"/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欣赏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jpeg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jpeg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第三节　中外著名旅游景观欣赏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黄山四绝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奇松。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黄山松是黄山特有的树种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生长在黄山海拔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米以上的悬崖峭壁上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遍布于山巅峰峦之间。黄山松依山势而长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形态有立、有卧、有仰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还有异体同干。正所谓黄山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无峰不石、无石不松、无松不奇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。黄山的松树以其顽强的生命力与奇异的姿态闻名天下。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黄山松生存于高峰悬崖之上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那里岩石坚硬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土壤贫瘠。然而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黄山松根部能释放酸性物质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溶解、侵蚀花岗岩体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使根系穿缝而植。悬崖峭壁的生存条件和植物向阳的特性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加之黄山山谷风大的影响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促使黄山松枝干虬生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树冠扁平。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242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怪石。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古人曾留下这样一副对联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人间有石皆奴仆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天下无山可弟兄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极言黄山峰石的奇绝。黄山群峰之间怪石星罗棋布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形态各异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名物状景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惟妙惟肖。前人谓黄山石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有一石皆可名一物。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黄山石之怪还在于它往往有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移目换彩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移步换形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首先是黄山由花岗岩构成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花岗岩岩体坚硬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但垂直节理发育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表面易发生球状风化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其次是旅游者的观赏角度和站位的不同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使之步移景异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妙趣横生。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8134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云海。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黄山云海的动态美、朦胧美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呈现出一种天地交融、浑然一体、虚无缥缈的景象。奇峰、怪石和古松隐现在云海之中构成了一幅朦胧美的画卷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美在天边、美在眼前。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黄山云雾多是由特殊的自然条件造成的。黄山属于亚热带季风气候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雨量充沛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山高谷深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林木繁茂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日照时间短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湿度大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水汽多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容易成云致雾。此外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峰顶和谷底、向阳处和背阴处温差大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水分蒸发速度不同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以及受山谷风的影响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黄山的云雾变幻莫测。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2674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与诸多名山相比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黄山因有温泉而备受游人青睐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五岳若与黄山并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犹欠灵砂一道泉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之说。黄山温泉终年喷涌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水洁明净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可饮可浴。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黄山的花岗岩体庞大、深厚且断层、节理发育使地下热能沿断裂处释放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当地表水下渗受热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或是地下水与地下炽热的岩体相接触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就变成地下热水或蒸汽。地下热水沿着断层或裂隙上升到地表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就形成了温泉。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6600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下列关于黄山四绝的成因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叙述正确的是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黄山松的根部能释放碱性物质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溶解、侵蚀花岗岩体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使根系穿缝而植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怪石主要是由内力作用形成的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黄山的奇松和云海的变幻都与山谷风有关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地下热水沿断层或裂隙上升到地表形成温泉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黄山松的根部释放酸性物质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溶解侵蚀花岗岩体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怪石主要是由外力作用中的风化、侵蚀等作用形成的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奇松、云海的形成都与山谷风有关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温泉的热量来源于地球的内部。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4121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方法技巧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旅游景观成因分析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考虑自然因素和人文因素。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地质地貌、气象气候、水文、生物等。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人文因素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人口、经济、城乡聚落、文化、政治等。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531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08995"/>
            <a:ext cx="8128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法国巴黎塞纳河畔古城区的形成和著名景点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城市建筑景观往往可以反映一个城市的发展过程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是城市历史的记录。巴黎的塞纳河沿岸景色优美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古老的塞纳河孕育了不可胜数的古迹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巴黎的塞纳河沿岸作为文化遗产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被联合国教科文组织列入世界遗产名录。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:2 000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年以前的巴黎只是塞纳河中的西岱岛和其他小岛组成的一个渔村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后来在不同统治者的统治下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先向左岸的坡地上发展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后向右岸进军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规模不断扩大。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巴黎塞纳河畔著名景点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艾菲尔铁塔是巴黎的象征。卢浮宫原为宫殿群建筑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以收藏古典绘画和雕刻闻名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,1793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年改为国立美术博物馆。巴黎圣母院教堂为一典型的哥特式建筑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藏有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13~17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世纪的许多艺术珍品。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塞纳河畔右岸有戴高乐广场、爱丽舍宫、卢浮宫等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左岸有艾菲尔铁塔等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巴黎圣母院则建在西岱岛上。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关于巴黎古城区的叙述正确的是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巴黎古城区坐落在法国的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泰晤士河畔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塞纳河畔的古城区是法国名胜古迹的精华所在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沿岸不同的建筑景点都是第二次世界大战后迅速建设成的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艾菲尔铁塔、白金汉宫、巴黎圣母院等是法国著名的旅游景点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巴黎所处的河流是塞纳河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泰晤士河位于英国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沿岸的建筑物大多是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12~20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世纪建成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反映了巴黎这座古城的历史发展轨迹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白金汉宫位于英国。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4811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hlinkClick r:id="rId2" action="ppaction://hlinksldjump"/>
          </p:cNvPr>
          <p:cNvSpPr txBox="1"/>
          <p:nvPr/>
        </p:nvSpPr>
        <p:spPr>
          <a:xfrm>
            <a:off x="5960934" y="847103"/>
            <a:ext cx="48923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1-6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hlinkClick r:id="rId3" action="ppaction://hlinksldjump"/>
          </p:cNvPr>
          <p:cNvSpPr txBox="1"/>
          <p:nvPr/>
        </p:nvSpPr>
        <p:spPr>
          <a:xfrm>
            <a:off x="653377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20" name="文本框 19">
            <a:hlinkClick r:id="rId4" action="ppaction://hlinksldjump"/>
          </p:cNvPr>
          <p:cNvSpPr txBox="1"/>
          <p:nvPr/>
        </p:nvSpPr>
        <p:spPr>
          <a:xfrm>
            <a:off x="689381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21" name="文本框 20">
            <a:hlinkClick r:id="rId5" action="ppaction://hlinksldjump"/>
          </p:cNvPr>
          <p:cNvSpPr txBox="1"/>
          <p:nvPr/>
        </p:nvSpPr>
        <p:spPr>
          <a:xfrm>
            <a:off x="7255398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9</a:t>
            </a:r>
            <a:endParaRPr lang="zh-CN" altLang="en-US" dirty="0"/>
          </a:p>
        </p:txBody>
      </p:sp>
      <p:sp>
        <p:nvSpPr>
          <p:cNvPr id="22" name="文本框 21">
            <a:hlinkClick r:id="rId6" action="ppaction://hlinksldjump"/>
          </p:cNvPr>
          <p:cNvSpPr txBox="1"/>
          <p:nvPr/>
        </p:nvSpPr>
        <p:spPr>
          <a:xfrm>
            <a:off x="7609680" y="84710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10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黄山以奇松、怪石、云海、温泉四绝著称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据此完成第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长江以南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安徽省的中部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地势第二级阶梯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温带季风气候区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中属于天象与气候景观的是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奇松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怪石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云海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黄山自然景观的最佳观赏季节是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黄山的怪石是在奇峰的基础上通过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形成的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沉积作用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变质作用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人工创造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风化和侵蚀作用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hlinkClick r:id="rId2" action="ppaction://hlinksldjump"/>
          </p:cNvPr>
          <p:cNvSpPr txBox="1"/>
          <p:nvPr/>
        </p:nvSpPr>
        <p:spPr>
          <a:xfrm>
            <a:off x="5960934" y="847103"/>
            <a:ext cx="48923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1-6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hlinkClick r:id="rId3" action="ppaction://hlinksldjump"/>
          </p:cNvPr>
          <p:cNvSpPr txBox="1"/>
          <p:nvPr/>
        </p:nvSpPr>
        <p:spPr>
          <a:xfrm>
            <a:off x="653377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20" name="文本框 19">
            <a:hlinkClick r:id="rId4" action="ppaction://hlinksldjump"/>
          </p:cNvPr>
          <p:cNvSpPr txBox="1"/>
          <p:nvPr/>
        </p:nvSpPr>
        <p:spPr>
          <a:xfrm>
            <a:off x="689381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21" name="文本框 20">
            <a:hlinkClick r:id="rId5" action="ppaction://hlinksldjump"/>
          </p:cNvPr>
          <p:cNvSpPr txBox="1"/>
          <p:nvPr/>
        </p:nvSpPr>
        <p:spPr>
          <a:xfrm>
            <a:off x="7255398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9</a:t>
            </a:r>
            <a:endParaRPr lang="zh-CN" altLang="en-US" dirty="0"/>
          </a:p>
        </p:txBody>
      </p:sp>
      <p:sp>
        <p:nvSpPr>
          <p:cNvPr id="22" name="文本框 21">
            <a:hlinkClick r:id="rId6" action="ppaction://hlinksldjump"/>
          </p:cNvPr>
          <p:cNvSpPr txBox="1"/>
          <p:nvPr/>
        </p:nvSpPr>
        <p:spPr>
          <a:xfrm>
            <a:off x="7609680" y="84710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10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下列叙述正确的是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黄山是典型的花岗岩地貌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黄山是典型的玄武岩地貌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色彩美是黄山自然景观美的核心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在黄山自然景观中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生物景观最为重要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在欣赏黄山中的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猴子观海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梦笔生花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等景点时要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把握时机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发挥想象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移情于景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了解构景手法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512327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了解黄山风景名胜区和澳大利亚大堡礁风景区的特点、成因及游览方式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从而学会对自然景观的观赏。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了解云南元阳梯田景区和法国巴黎塞纳河畔古城区形成的自然条件、景观特征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并初步学会欣赏人文景观。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hlinkClick r:id="rId2" action="ppaction://hlinksldjump"/>
          </p:cNvPr>
          <p:cNvSpPr txBox="1"/>
          <p:nvPr/>
        </p:nvSpPr>
        <p:spPr>
          <a:xfrm>
            <a:off x="5960934" y="847103"/>
            <a:ext cx="48923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1-6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hlinkClick r:id="rId3" action="ppaction://hlinksldjump"/>
          </p:cNvPr>
          <p:cNvSpPr txBox="1"/>
          <p:nvPr/>
        </p:nvSpPr>
        <p:spPr>
          <a:xfrm>
            <a:off x="653377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20" name="文本框 19">
            <a:hlinkClick r:id="rId4" action="ppaction://hlinksldjump"/>
          </p:cNvPr>
          <p:cNvSpPr txBox="1"/>
          <p:nvPr/>
        </p:nvSpPr>
        <p:spPr>
          <a:xfrm>
            <a:off x="689381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21" name="文本框 20">
            <a:hlinkClick r:id="rId5" action="ppaction://hlinksldjump"/>
          </p:cNvPr>
          <p:cNvSpPr txBox="1"/>
          <p:nvPr/>
        </p:nvSpPr>
        <p:spPr>
          <a:xfrm>
            <a:off x="7255398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9</a:t>
            </a:r>
            <a:endParaRPr lang="zh-CN" altLang="en-US" dirty="0"/>
          </a:p>
        </p:txBody>
      </p:sp>
      <p:sp>
        <p:nvSpPr>
          <p:cNvPr id="22" name="文本框 21">
            <a:hlinkClick r:id="rId6" action="ppaction://hlinksldjump"/>
          </p:cNvPr>
          <p:cNvSpPr txBox="1"/>
          <p:nvPr/>
        </p:nvSpPr>
        <p:spPr>
          <a:xfrm>
            <a:off x="7609680" y="84710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10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黄山风景区位于我国安徽省南部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长江以南地区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位于地势第三级阶梯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属于亚热带季风气候。第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云海属于天象与气候景观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是由特殊的自然条件造成的。第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我国南方地区一些千米以上的高山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如黄山、庐山等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夏季雨水多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山中多云雾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景色丰富并富有变化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同时兼收避暑之利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适宜夏季观赏。第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黄山的怪石是在奇峰的基础上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通过外力的风化和侵蚀作用而形成的。第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黄山由花岗岩构成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是我国花岗岩地貌中的杰出代表。第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猴子观海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梦笔生花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属于地貌的酷似造型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观赏此类景观时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只有与想象中的事物或者情景合二为一时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才会顿觉天工之巧、美妙绝伦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才能收到好的效果。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87454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hlinkClick r:id="rId2" action="ppaction://hlinksldjump"/>
          </p:cNvPr>
          <p:cNvSpPr txBox="1"/>
          <p:nvPr/>
        </p:nvSpPr>
        <p:spPr>
          <a:xfrm>
            <a:off x="5960934" y="847103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1-6</a:t>
            </a:r>
            <a:endParaRPr lang="zh-CN" altLang="en-US" dirty="0"/>
          </a:p>
        </p:txBody>
      </p:sp>
      <p:sp>
        <p:nvSpPr>
          <p:cNvPr id="11" name="文本框 10">
            <a:hlinkClick r:id="rId3" action="ppaction://hlinksldjump"/>
          </p:cNvPr>
          <p:cNvSpPr txBox="1"/>
          <p:nvPr/>
        </p:nvSpPr>
        <p:spPr>
          <a:xfrm>
            <a:off x="6533774" y="847103"/>
            <a:ext cx="30168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7</a:t>
            </a:r>
            <a:endParaRPr lang="zh-CN" altLang="en-US" dirty="0"/>
          </a:p>
        </p:txBody>
      </p:sp>
      <p:sp>
        <p:nvSpPr>
          <p:cNvPr id="12" name="文本框 11">
            <a:hlinkClick r:id="rId4" action="ppaction://hlinksldjump"/>
          </p:cNvPr>
          <p:cNvSpPr txBox="1"/>
          <p:nvPr/>
        </p:nvSpPr>
        <p:spPr>
          <a:xfrm>
            <a:off x="689381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13" name="文本框 12">
            <a:hlinkClick r:id="rId5" action="ppaction://hlinksldjump"/>
          </p:cNvPr>
          <p:cNvSpPr txBox="1"/>
          <p:nvPr/>
        </p:nvSpPr>
        <p:spPr>
          <a:xfrm>
            <a:off x="7255398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9</a:t>
            </a:r>
            <a:endParaRPr lang="zh-CN" altLang="en-US" dirty="0"/>
          </a:p>
        </p:txBody>
      </p:sp>
      <p:sp>
        <p:nvSpPr>
          <p:cNvPr id="21" name="文本框 20">
            <a:hlinkClick r:id="rId6" action="ppaction://hlinksldjump"/>
          </p:cNvPr>
          <p:cNvSpPr txBox="1"/>
          <p:nvPr/>
        </p:nvSpPr>
        <p:spPr>
          <a:xfrm>
            <a:off x="7609680" y="84710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10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3982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关于澳大利亚大堡礁风景区的叙述正确的是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水域温度高、海水清晰度高、水面较平静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适合珊瑚虫繁衍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大堡礁的形成大致经过环礁、堡礁、岸礁三个过程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大堡礁是在地壳缓慢上升的过程中形成的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澳大利亚大堡礁为死珊瑚礁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大堡礁是在地壳缓慢的下沉过程中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由一代接一代的珊瑚虫骨骼堆积而成的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首先是珊瑚礁在岛的周围生长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形成岸礁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随地壳缓慢地下沉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岛屿逐渐下沉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珊瑚礁继续向上生长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形成堡礁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然后岛屿继续下沉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没入海中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珊瑚礁继续向上生长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形成环礁。大堡礁是世界上最大的活体珊瑚礁群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大堡礁海域中的珊瑚在蔚蓝的海洋中呈现五颜六色、形态万千的迷人海底世界景观。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86476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hlinkClick r:id="rId2" action="ppaction://hlinksldjump"/>
          </p:cNvPr>
          <p:cNvSpPr txBox="1"/>
          <p:nvPr/>
        </p:nvSpPr>
        <p:spPr>
          <a:xfrm>
            <a:off x="5960934" y="847103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1-6</a:t>
            </a:r>
            <a:endParaRPr lang="zh-CN" altLang="en-US" dirty="0"/>
          </a:p>
        </p:txBody>
      </p:sp>
      <p:sp>
        <p:nvSpPr>
          <p:cNvPr id="11" name="文本框 10">
            <a:hlinkClick r:id="rId3" action="ppaction://hlinksldjump"/>
          </p:cNvPr>
          <p:cNvSpPr txBox="1"/>
          <p:nvPr/>
        </p:nvSpPr>
        <p:spPr>
          <a:xfrm>
            <a:off x="653377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12" name="文本框 11">
            <a:hlinkClick r:id="rId4" action="ppaction://hlinksldjump"/>
          </p:cNvPr>
          <p:cNvSpPr txBox="1"/>
          <p:nvPr/>
        </p:nvSpPr>
        <p:spPr>
          <a:xfrm>
            <a:off x="6893814" y="847103"/>
            <a:ext cx="30168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8</a:t>
            </a:r>
            <a:endParaRPr lang="zh-CN" altLang="en-US" dirty="0"/>
          </a:p>
        </p:txBody>
      </p:sp>
      <p:sp>
        <p:nvSpPr>
          <p:cNvPr id="13" name="文本框 12">
            <a:hlinkClick r:id="rId5" action="ppaction://hlinksldjump"/>
          </p:cNvPr>
          <p:cNvSpPr txBox="1"/>
          <p:nvPr/>
        </p:nvSpPr>
        <p:spPr>
          <a:xfrm>
            <a:off x="7255398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9</a:t>
            </a:r>
            <a:endParaRPr lang="zh-CN" altLang="en-US" dirty="0"/>
          </a:p>
        </p:txBody>
      </p:sp>
      <p:sp>
        <p:nvSpPr>
          <p:cNvPr id="21" name="文本框 20">
            <a:hlinkClick r:id="rId6" action="ppaction://hlinksldjump"/>
          </p:cNvPr>
          <p:cNvSpPr txBox="1"/>
          <p:nvPr/>
        </p:nvSpPr>
        <p:spPr>
          <a:xfrm>
            <a:off x="7609680" y="84710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10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元阳梯田景观形成的自然因素包括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印度洋的水汽带来丰沛的降水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洪涝灾害频繁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人类修水渠灌溉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植被稀少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荒漠化严重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两项与事实不符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项不是自然因素。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3744507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hlinkClick r:id="rId2" action="ppaction://hlinksldjump"/>
          </p:cNvPr>
          <p:cNvSpPr txBox="1"/>
          <p:nvPr/>
        </p:nvSpPr>
        <p:spPr>
          <a:xfrm>
            <a:off x="5960934" y="847103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1-6</a:t>
            </a:r>
            <a:endParaRPr lang="zh-CN" altLang="en-US" dirty="0"/>
          </a:p>
        </p:txBody>
      </p:sp>
      <p:sp>
        <p:nvSpPr>
          <p:cNvPr id="11" name="文本框 10">
            <a:hlinkClick r:id="rId3" action="ppaction://hlinksldjump"/>
          </p:cNvPr>
          <p:cNvSpPr txBox="1"/>
          <p:nvPr/>
        </p:nvSpPr>
        <p:spPr>
          <a:xfrm>
            <a:off x="653377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12" name="文本框 11">
            <a:hlinkClick r:id="rId4" action="ppaction://hlinksldjump"/>
          </p:cNvPr>
          <p:cNvSpPr txBox="1"/>
          <p:nvPr/>
        </p:nvSpPr>
        <p:spPr>
          <a:xfrm>
            <a:off x="689381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13" name="文本框 12">
            <a:hlinkClick r:id="rId5" action="ppaction://hlinksldjump"/>
          </p:cNvPr>
          <p:cNvSpPr txBox="1"/>
          <p:nvPr/>
        </p:nvSpPr>
        <p:spPr>
          <a:xfrm>
            <a:off x="7255398" y="847103"/>
            <a:ext cx="30168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9</a:t>
            </a:r>
            <a:endParaRPr lang="zh-CN" altLang="en-US" dirty="0"/>
          </a:p>
        </p:txBody>
      </p:sp>
      <p:sp>
        <p:nvSpPr>
          <p:cNvPr id="21" name="文本框 20">
            <a:hlinkClick r:id="rId6" action="ppaction://hlinksldjump"/>
          </p:cNvPr>
          <p:cNvSpPr txBox="1"/>
          <p:nvPr/>
        </p:nvSpPr>
        <p:spPr>
          <a:xfrm>
            <a:off x="7609680" y="84710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10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巴黎的古建筑多沿塞纳河两岸分布的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交通运输便利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利于获得建筑材料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沿河建设古建筑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欣赏价值高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使人文景观临河分布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达到自然与人文的和谐统一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当时历史条件下的交通运输方式主要是水运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沿河设城自古以来都是城市形成的主要区位因素之一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因为河流不但能提供淡水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还具有运输功能。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0393326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hlinkClick r:id="rId2" action="ppaction://hlinksldjump"/>
          </p:cNvPr>
          <p:cNvSpPr txBox="1"/>
          <p:nvPr/>
        </p:nvSpPr>
        <p:spPr>
          <a:xfrm>
            <a:off x="5960934" y="847103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1-6</a:t>
            </a:r>
            <a:endParaRPr lang="zh-CN" altLang="en-US" dirty="0"/>
          </a:p>
        </p:txBody>
      </p:sp>
      <p:sp>
        <p:nvSpPr>
          <p:cNvPr id="11" name="文本框 10">
            <a:hlinkClick r:id="rId3" action="ppaction://hlinksldjump"/>
          </p:cNvPr>
          <p:cNvSpPr txBox="1"/>
          <p:nvPr/>
        </p:nvSpPr>
        <p:spPr>
          <a:xfrm>
            <a:off x="653377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12" name="文本框 11">
            <a:hlinkClick r:id="rId4" action="ppaction://hlinksldjump"/>
          </p:cNvPr>
          <p:cNvSpPr txBox="1"/>
          <p:nvPr/>
        </p:nvSpPr>
        <p:spPr>
          <a:xfrm>
            <a:off x="689381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13" name="文本框 12">
            <a:hlinkClick r:id="rId5" action="ppaction://hlinksldjump"/>
          </p:cNvPr>
          <p:cNvSpPr txBox="1"/>
          <p:nvPr/>
        </p:nvSpPr>
        <p:spPr>
          <a:xfrm>
            <a:off x="7255398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9</a:t>
            </a:r>
            <a:endParaRPr lang="zh-CN" altLang="en-US" dirty="0"/>
          </a:p>
        </p:txBody>
      </p:sp>
      <p:sp>
        <p:nvSpPr>
          <p:cNvPr id="21" name="文本框 20">
            <a:hlinkClick r:id="rId6" action="ppaction://hlinksldjump"/>
          </p:cNvPr>
          <p:cNvSpPr txBox="1"/>
          <p:nvPr/>
        </p:nvSpPr>
        <p:spPr>
          <a:xfrm>
            <a:off x="7609680" y="847103"/>
            <a:ext cx="418704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10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60189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世界地质公园之一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黄山属花岗岩峰林景观。在距今约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地下炽热岩浆在地壳薄弱的黄山地区上侵。在距今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万年前后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黄山地区的岩体又发生了较强烈的隆升。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随着地壳的间歇抬升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这里的花岗岩体遭受风化、剥蚀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奇峰耸立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怪石千姿百态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由此而成了黄山雄峻瑰奇的美景。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黄山多云海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一年中有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多天有云雾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十日九云烟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山色去来云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黄山的奇松、怪石、云海和温泉名扬天下。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1073552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hlinkClick r:id="rId2" action="ppaction://hlinksldjump"/>
          </p:cNvPr>
          <p:cNvSpPr txBox="1"/>
          <p:nvPr/>
        </p:nvSpPr>
        <p:spPr>
          <a:xfrm>
            <a:off x="5960934" y="847103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1-6</a:t>
            </a:r>
            <a:endParaRPr lang="zh-CN" altLang="en-US" dirty="0"/>
          </a:p>
        </p:txBody>
      </p:sp>
      <p:sp>
        <p:nvSpPr>
          <p:cNvPr id="11" name="文本框 10">
            <a:hlinkClick r:id="rId3" action="ppaction://hlinksldjump"/>
          </p:cNvPr>
          <p:cNvSpPr txBox="1"/>
          <p:nvPr/>
        </p:nvSpPr>
        <p:spPr>
          <a:xfrm>
            <a:off x="653377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12" name="文本框 11">
            <a:hlinkClick r:id="rId4" action="ppaction://hlinksldjump"/>
          </p:cNvPr>
          <p:cNvSpPr txBox="1"/>
          <p:nvPr/>
        </p:nvSpPr>
        <p:spPr>
          <a:xfrm>
            <a:off x="689381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13" name="文本框 12">
            <a:hlinkClick r:id="rId5" action="ppaction://hlinksldjump"/>
          </p:cNvPr>
          <p:cNvSpPr txBox="1"/>
          <p:nvPr/>
        </p:nvSpPr>
        <p:spPr>
          <a:xfrm>
            <a:off x="7255398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9</a:t>
            </a:r>
            <a:endParaRPr lang="zh-CN" altLang="en-US" dirty="0"/>
          </a:p>
        </p:txBody>
      </p:sp>
      <p:sp>
        <p:nvSpPr>
          <p:cNvPr id="21" name="文本框 20">
            <a:hlinkClick r:id="rId6" action="ppaction://hlinksldjump"/>
          </p:cNvPr>
          <p:cNvSpPr txBox="1"/>
          <p:nvPr/>
        </p:nvSpPr>
        <p:spPr>
          <a:xfrm>
            <a:off x="7609680" y="847103"/>
            <a:ext cx="418704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10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243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黄山雄踞于我国的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省南部山区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构成黄山秀丽风光的物质基础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花岗岩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按成因分类属于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</a:t>
            </a:r>
            <a:r>
              <a:rPr lang="zh-CN" altLang="en-US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奇峰异石地貌景观的主要地质作用及其表现形式。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请从水汽凝结条件的角度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简要分析黄山云雾多出现在雨过天晴之时或日出前后的原因。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花岗岩属于岩浆侵入形成的岩石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是内力作用的一种表现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黄山形成还和风化、侵蚀等外力作用有关。黄山多云雾和水汽凝结有关。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　岩浆岩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侵入岩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内力作用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岩浆活动、地壳运动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或地壳抬升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外力作用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风化作用、侵蚀作用。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雨过天晴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空气中水汽充足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遇山地抬升作用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水汽上升遇冷凝结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易形成云雾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日出前后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气温最低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水汽易凝结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形成云雾。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8026823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4826" y="100953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113467" y="100953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13964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一、黄山风景名胜区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黄山风景名胜区是我国山地景观的代表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它的三大主峰分别是莲花峰、天都峰和光明顶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该风景区于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年被列入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世界文化与自然遗产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花岗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其岩体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垂直节理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发育充分。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黄山四绝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奇松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怪石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云海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温泉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四绝著称。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黄山奇松成因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黄山松根部能释放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酸性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溶解、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侵蚀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花岗岩体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使根系穿缝而植。悬崖峭壁的生存条件和植物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向阳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的特性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加之黄山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山谷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风大的影响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促使黄山松枝干虬生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树冠扁平。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黄山怪石成因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黄山的怪石是在奇峰的基础上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通过外力的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风化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侵蚀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作用而形成的。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0312" y="238005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8912" y="2781797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91005" y="318267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36096" y="318631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11593" y="358704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44710" y="358213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88218" y="358271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614434" y="358704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73665" y="398344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105363" y="398344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545075" y="438781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419424" y="478676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931317" y="519875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69527" y="559973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4826" y="100953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113467" y="100953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黄山云海成因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黄山属于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亚热带季风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雨量充沛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山高谷深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林木繁茂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日照时间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湿度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容易成云致雾。此外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峰顶和谷底、向阳处和背阴处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温差大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水分蒸发速度不同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山谷风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黄山的云雾变幻诡谲。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黄山温泉成因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黄山温泉的热量主要来自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地球内部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72844" y="2574488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15816" y="2966508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23796" y="2968693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21385" y="2966508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00461" y="3373289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70476" y="3375597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08979" y="418025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216163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4826" y="100953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113467" y="100953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二、澳大利亚大堡礁风景区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大堡礁是澳大利亚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东北海岸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外一系列珊瑚岛礁的总称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是世界上最大的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珊瑚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珊瑚礁形成的条件是海域水面温度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垂直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季节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变化都比较小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海水清晰度高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水面较平静。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珊瑚礁的形成大致经过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岸礁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堡礁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环礁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三个阶段。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大堡礁景区的主要旅游活动有亲身体验海中奇观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游览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热带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风光的大陆性岛屿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了解土著部落的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风俗民情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44710" y="235927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67744" y="276101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72355" y="3171412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44208" y="317141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57860" y="317141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72702" y="3974760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22458" y="397352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528886" y="397352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582911" y="437498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72000" y="477563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100953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113467" y="100953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三、中国云南的元阳梯田景区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形成原因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山地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降水的水汽主要来自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印度洋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加上附近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元江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的水汽蒸发。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人为原因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高山修渠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引水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灌溉稻田。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63688" y="356639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01476" y="3974760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21393" y="3974760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74279" y="437549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72479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100953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113467" y="100953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景观特色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梯田的形态和颜色随时间、角度的变换而变化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Z28.eps" descr="id:2147495732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109509" y="2035604"/>
            <a:ext cx="6702851" cy="401337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127678" y="2435282"/>
            <a:ext cx="121855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41942" y="3356269"/>
            <a:ext cx="121855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29513" y="4277256"/>
            <a:ext cx="121855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69241" y="5208634"/>
            <a:ext cx="121855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233943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4826" y="100953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113467" y="100953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四、法国巴黎塞纳河畔的古城区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塞纳河</a:t>
            </a: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东南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西北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穿过城市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洪涝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全年不冻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是法国的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巴黎沿河发展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向右岸发展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卢浮宫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戴高乐广场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、爱丽舍宫。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西岱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岛上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巴黎圣母院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向左岸发展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艾菲尔铁塔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Z29.eps" descr="id:214749573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771800" y="1844823"/>
            <a:ext cx="3312368" cy="232132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66842" y="421156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79712" y="420863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97051" y="420863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09681" y="4211340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05278" y="5420071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12862" y="5419343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94808" y="5820127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59244" y="6224705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513641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黄山风景名胜区的景观与成因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黄山自然景观的成因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黄山由花岗岩构成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其花岗岩体垂直节理发育充分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内力作用和外力作用共同塑造了黄山的地质地貌景观。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377</TotalTime>
  <Words>1924</Words>
  <Application>Microsoft Office PowerPoint</Application>
  <PresentationFormat>全屏显示(4:3)</PresentationFormat>
  <Paragraphs>211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测控设计模板14新</vt:lpstr>
      <vt:lpstr>第三节　中外著名旅游景观欣赏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海洋概述</dc:title>
  <dc:creator>dbc</dc:creator>
  <cp:lastModifiedBy>Administrator</cp:lastModifiedBy>
  <cp:revision>26</cp:revision>
  <dcterms:created xsi:type="dcterms:W3CDTF">2016-05-26T03:10:41Z</dcterms:created>
  <dcterms:modified xsi:type="dcterms:W3CDTF">2017-08-21T01:30:08Z</dcterms:modified>
</cp:coreProperties>
</file>