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273" r:id="rId2"/>
    <p:sldId id="264" r:id="rId3"/>
    <p:sldId id="265" r:id="rId4"/>
    <p:sldId id="279" r:id="rId5"/>
    <p:sldId id="280" r:id="rId6"/>
    <p:sldId id="281" r:id="rId7"/>
    <p:sldId id="266" r:id="rId8"/>
    <p:sldId id="282" r:id="rId9"/>
    <p:sldId id="283" r:id="rId10"/>
    <p:sldId id="284" r:id="rId11"/>
    <p:sldId id="285" r:id="rId1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4660"/>
  </p:normalViewPr>
  <p:slideViewPr>
    <p:cSldViewPr showGuides="1">
      <p:cViewPr varScale="1">
        <p:scale>
          <a:sx n="92" d="100"/>
          <a:sy n="92" d="100"/>
        </p:scale>
        <p:origin x="882"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2017-05-11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slide" Target="../slides/slide3.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slide" Target="../slides/slide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sp>
        <p:nvSpPr>
          <p:cNvPr id="25" name="TextBox 24">
            <a:hlinkClick r:id="rId2" action="ppaction://hlinksldjump"/>
          </p:cNvPr>
          <p:cNvSpPr txBox="1"/>
          <p:nvPr userDrawn="1"/>
        </p:nvSpPr>
        <p:spPr>
          <a:xfrm>
            <a:off x="5099751" y="191897"/>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知识网络</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8" name="TextBox 27">
            <a:hlinkClick r:id="rId3" action="ppaction://hlinksldjump"/>
          </p:cNvPr>
          <p:cNvSpPr txBox="1"/>
          <p:nvPr userDrawn="1"/>
        </p:nvSpPr>
        <p:spPr>
          <a:xfrm>
            <a:off x="6372450" y="188640"/>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93641901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52164" y="-27384"/>
            <a:ext cx="1443037" cy="880109"/>
          </a:xfrm>
          <a:prstGeom prst="rect">
            <a:avLst/>
          </a:prstGeom>
        </p:spPr>
      </p:pic>
      <p:sp>
        <p:nvSpPr>
          <p:cNvPr id="16" name="TextBox 24">
            <a:hlinkClick r:id="rId3" action="ppaction://hlinksldjump"/>
          </p:cNvPr>
          <p:cNvSpPr txBox="1"/>
          <p:nvPr userDrawn="1"/>
        </p:nvSpPr>
        <p:spPr>
          <a:xfrm>
            <a:off x="5099751" y="191897"/>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知识网络</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TextBox 27">
            <a:hlinkClick r:id="rId4" action="ppaction://hlinksldjump"/>
          </p:cNvPr>
          <p:cNvSpPr txBox="1"/>
          <p:nvPr userDrawn="1"/>
        </p:nvSpPr>
        <p:spPr>
          <a:xfrm>
            <a:off x="6372450" y="188640"/>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63732607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197901" y="-27384"/>
            <a:ext cx="1443037" cy="880109"/>
          </a:xfrm>
          <a:prstGeom prst="rect">
            <a:avLst/>
          </a:prstGeom>
        </p:spPr>
      </p:pic>
      <p:sp>
        <p:nvSpPr>
          <p:cNvPr id="17" name="TextBox 24">
            <a:hlinkClick r:id="rId3" action="ppaction://hlinksldjump"/>
          </p:cNvPr>
          <p:cNvSpPr txBox="1"/>
          <p:nvPr userDrawn="1"/>
        </p:nvSpPr>
        <p:spPr>
          <a:xfrm>
            <a:off x="5099751" y="191897"/>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知识网络</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8" name="TextBox 27">
            <a:hlinkClick r:id="rId4" action="ppaction://hlinksldjump"/>
          </p:cNvPr>
          <p:cNvSpPr txBox="1"/>
          <p:nvPr userDrawn="1"/>
        </p:nvSpPr>
        <p:spPr>
          <a:xfrm>
            <a:off x="6372450" y="188640"/>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核心归纳</a:t>
            </a:r>
            <a:endParaRPr lang="zh-CN" altLang="en-US" sz="1400" dirty="0">
              <a:solidFill>
                <a:schemeClr val="bg1"/>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61640339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spTree>
    <p:extLst>
      <p:ext uri="{BB962C8B-B14F-4D97-AF65-F5344CB8AC3E}">
        <p14:creationId xmlns:p14="http://schemas.microsoft.com/office/powerpoint/2010/main" val="79596970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zh-CN" sz="1600" dirty="0" smtClean="0"/>
              <a:t>本章整合</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7" Type="http://schemas.openxmlformats.org/officeDocument/2006/relationships/slide" Target="slide8.xml"/><Relationship Id="rId2" Type="http://schemas.openxmlformats.org/officeDocument/2006/relationships/slideLayout" Target="../slideLayouts/slideLayout6.xml"/><Relationship Id="rId1" Type="http://schemas.openxmlformats.org/officeDocument/2006/relationships/vmlDrawing" Target="../drawings/vmlDrawing1.vml"/><Relationship Id="rId6" Type="http://schemas.openxmlformats.org/officeDocument/2006/relationships/slide" Target="slide3.xml"/><Relationship Id="rId5" Type="http://schemas.openxmlformats.org/officeDocument/2006/relationships/image" Target="../media/image7.emf"/><Relationship Id="rId4" Type="http://schemas.openxmlformats.org/officeDocument/2006/relationships/package" Target="../embeddings/Microsoft_Word___1.docx"/></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2.bin"/><Relationship Id="rId7" Type="http://schemas.openxmlformats.org/officeDocument/2006/relationships/slide" Target="slide8.xml"/><Relationship Id="rId2" Type="http://schemas.openxmlformats.org/officeDocument/2006/relationships/slideLayout" Target="../slideLayouts/slideLayout6.xml"/><Relationship Id="rId1" Type="http://schemas.openxmlformats.org/officeDocument/2006/relationships/vmlDrawing" Target="../drawings/vmlDrawing2.vml"/><Relationship Id="rId6" Type="http://schemas.openxmlformats.org/officeDocument/2006/relationships/slide" Target="slide3.xml"/><Relationship Id="rId5" Type="http://schemas.openxmlformats.org/officeDocument/2006/relationships/image" Target="../media/image8.emf"/><Relationship Id="rId4" Type="http://schemas.openxmlformats.org/officeDocument/2006/relationships/package" Target="../embeddings/Microsoft_Word___2.docx"/></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9.jpeg"/><Relationship Id="rId1" Type="http://schemas.openxmlformats.org/officeDocument/2006/relationships/slideLayout" Target="../slideLayouts/slideLayout6.xml"/><Relationship Id="rId4" Type="http://schemas.openxmlformats.org/officeDocument/2006/relationships/slide" Target="slide8.xml"/></Relationships>
</file>

<file path=ppt/slides/_rels/slide6.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3.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dirty="0"/>
              <a:t>本章整合</a:t>
            </a:r>
          </a:p>
        </p:txBody>
      </p:sp>
    </p:spTree>
    <p:extLst>
      <p:ext uri="{BB962C8B-B14F-4D97-AF65-F5344CB8AC3E}">
        <p14:creationId xmlns:p14="http://schemas.microsoft.com/office/powerpoint/2010/main" val="2113085124"/>
      </p:ext>
    </p:extLst>
  </p:cSld>
  <p:clrMapOvr>
    <a:masterClrMapping/>
  </p:clrMapOvr>
  <p:transition spd="slow">
    <p:blinds/>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专题一</a:t>
            </a:r>
          </a:p>
        </p:txBody>
      </p:sp>
      <p:sp>
        <p:nvSpPr>
          <p:cNvPr id="9" name="矩形 8">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专题二</a:t>
            </a:r>
          </a:p>
        </p:txBody>
      </p:sp>
      <p:sp>
        <p:nvSpPr>
          <p:cNvPr id="2" name="矩形 1"/>
          <p:cNvSpPr>
            <a:spLocks noChangeAspect="1"/>
          </p:cNvSpPr>
          <p:nvPr/>
        </p:nvSpPr>
        <p:spPr>
          <a:xfrm>
            <a:off x="508000" y="1205830"/>
            <a:ext cx="8128000" cy="5814605"/>
          </a:xfrm>
          <a:prstGeom prst="rect">
            <a:avLst/>
          </a:prstGeom>
        </p:spPr>
        <p:txBody>
          <a:bodyPr>
            <a:spAutoFit/>
          </a:bodyPr>
          <a:lstStyle/>
          <a:p>
            <a:pPr indent="266700">
              <a:lnSpc>
                <a:spcPts val="29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阅读材料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完成下列各题。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泸沽湖像一颗熠熠生辉的绿宝石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镶嵌在云南省丽江地区的万山丛中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是丽江玉龙雪山国家级风景名胜区的重要组成部分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被专家誉为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中国西南的一片净土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高品位世界级的旅游资源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早在</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000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多年前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摩梭人就在湖边聚居生活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他们有自己的语言、服饰和生活习惯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居住在建筑风格独特的木楞房子中。长期以来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这里素有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女儿国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之美称。以母系家庭以及阿夏婚姻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即走婚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为主要特征的摩梭风情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是现代社会罕见的原始母系社会婚姻形态的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活化石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。优美的自然风景、独特的人文风情构成了泸沽湖地区以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情、水、山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为主题的旅游特色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磁铁般吸引着国内外游客。近年来泸沽湖景区旅游人数猛增。但随着经济的发展、旅游资源的开发、旅游人数的逐年增加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威胁环境的各种因素也随之而来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再加上环境保护措施相对滞后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当地民众和游客的环保意识淡薄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水质污染、旅游垃圾和一些新建的旅游设施对原有的自然环境造成了一定的影响和破坏。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02026900"/>
      </p:ext>
    </p:extLst>
  </p:cSld>
  <p:clrMapOvr>
    <a:masterClrMapping/>
  </p:clrMapOvr>
  <mc:AlternateContent xmlns:mc="http://schemas.openxmlformats.org/markup-compatibility/2006" xmlns:p14="http://schemas.microsoft.com/office/powerpoint/2010/main">
    <mc:Choice Requires="p14">
      <p:transition spd="slow" p14:dur="1600">
        <p:blinds/>
      </p:transition>
    </mc:Choice>
    <mc:Fallback xmlns="">
      <p:transition spd="slow">
        <p:blind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专题一</a:t>
            </a:r>
          </a:p>
        </p:txBody>
      </p:sp>
      <p:sp>
        <p:nvSpPr>
          <p:cNvPr id="9" name="矩形 8">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专题二</a:t>
            </a:r>
          </a:p>
        </p:txBody>
      </p:sp>
      <p:sp>
        <p:nvSpPr>
          <p:cNvPr id="3" name="矩形 2"/>
          <p:cNvSpPr>
            <a:spLocks noChangeAspect="1"/>
          </p:cNvSpPr>
          <p:nvPr/>
        </p:nvSpPr>
        <p:spPr>
          <a:xfrm>
            <a:off x="508000" y="1894446"/>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旅游业的发展给当地带来的环境问题是什么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旅游业的快速发展对当地文化将产生什么样的影响</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泸沽湖地区风景独特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走婚更独具文化特色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有很强的吸引力。随着旅游人数的增加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各民族的文化交流越来越频繁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会对其独特的文化造成一定的冲击。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环境污染和生态破坏。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一方面有利于各个民族文化的交流融合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另一方面对当地文化起同化作用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可能对本民族文化造成冲击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从而不利于摩梭风情的保护和保存。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78926905"/>
      </p:ext>
    </p:extLst>
  </p:cSld>
  <p:clrMapOvr>
    <a:masterClrMapping/>
  </p:clrMapOvr>
  <mc:AlternateContent xmlns:mc="http://schemas.openxmlformats.org/markup-compatibility/2006" xmlns:p14="http://schemas.microsoft.com/office/powerpoint/2010/main">
    <mc:Choice Requires="p14">
      <p:transition spd="slow" p14:dur="16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ipe(down)">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wipe(down)">
                                      <p:cBhvr>
                                        <p:cTn id="12" dur="500"/>
                                        <p:tgtEl>
                                          <p:spTgt spid="3">
                                            <p:txEl>
                                              <p:pRg st="3" end="3"/>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animEffect transition="in" filter="wipe(down)">
                                      <p:cBhvr>
                                        <p:cTn id="15"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K28.eps" descr="id:2147493410;FounderCES"/>
          <p:cNvPicPr/>
          <p:nvPr/>
        </p:nvPicPr>
        <p:blipFill>
          <a:blip r:embed="rId2"/>
          <a:stretch>
            <a:fillRect/>
          </a:stretch>
        </p:blipFill>
        <p:spPr>
          <a:xfrm>
            <a:off x="1331640" y="857493"/>
            <a:ext cx="6696744" cy="5926087"/>
          </a:xfrm>
          <a:prstGeom prst="rect">
            <a:avLst/>
          </a:prstGeom>
        </p:spPr>
      </p:pic>
    </p:spTree>
    <p:extLst>
      <p:ext uri="{BB962C8B-B14F-4D97-AF65-F5344CB8AC3E}">
        <p14:creationId xmlns:p14="http://schemas.microsoft.com/office/powerpoint/2010/main" val="2602319192"/>
      </p:ext>
    </p:extLst>
  </p:cSld>
  <p:clrMapOvr>
    <a:masterClrMapping/>
  </p:clrMapOvr>
  <p:transition spd="slow">
    <p:checker dir="ver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268760"/>
            <a:ext cx="5059398" cy="498598"/>
          </a:xfrm>
          <a:prstGeom prst="rect">
            <a:avLst/>
          </a:prstGeom>
        </p:spPr>
        <p:txBody>
          <a:bodyPr wrap="none">
            <a:spAutoFit/>
          </a:bodyPr>
          <a:lstStyle/>
          <a:p>
            <a:pPr>
              <a:lnSpc>
                <a:spcPct val="120000"/>
              </a:lnSpc>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专题一</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旅游业对社会进步的促进</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作用</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200" dirty="0"/>
          </a:p>
        </p:txBody>
      </p:sp>
      <p:graphicFrame>
        <p:nvGraphicFramePr>
          <p:cNvPr id="3" name="对象 2"/>
          <p:cNvGraphicFramePr>
            <a:graphicFrameLocks noChangeAspect="1"/>
          </p:cNvGraphicFramePr>
          <p:nvPr>
            <p:extLst>
              <p:ext uri="{D42A27DB-BD31-4B8C-83A1-F6EECF244321}">
                <p14:modId xmlns:p14="http://schemas.microsoft.com/office/powerpoint/2010/main" val="1447670578"/>
              </p:ext>
            </p:extLst>
          </p:nvPr>
        </p:nvGraphicFramePr>
        <p:xfrm>
          <a:off x="508000" y="1785430"/>
          <a:ext cx="8128000" cy="4950480"/>
        </p:xfrm>
        <a:graphic>
          <a:graphicData uri="http://schemas.openxmlformats.org/presentationml/2006/ole">
            <mc:AlternateContent xmlns:mc="http://schemas.openxmlformats.org/markup-compatibility/2006">
              <mc:Choice xmlns:v="urn:schemas-microsoft-com:vml" Requires="v">
                <p:oleObj spid="_x0000_s6152" name="文档" r:id="rId4" imgW="3921955" imgH="2389956" progId="Word.Document.12">
                  <p:embed/>
                </p:oleObj>
              </mc:Choice>
              <mc:Fallback>
                <p:oleObj name="文档" r:id="rId4" imgW="3921955" imgH="2389956" progId="Word.Document.12">
                  <p:embed/>
                  <p:pic>
                    <p:nvPicPr>
                      <p:cNvPr id="0" name=""/>
                      <p:cNvPicPr/>
                      <p:nvPr/>
                    </p:nvPicPr>
                    <p:blipFill>
                      <a:blip r:embed="rId5"/>
                      <a:stretch>
                        <a:fillRect/>
                      </a:stretch>
                    </p:blipFill>
                    <p:spPr>
                      <a:xfrm>
                        <a:off x="508000" y="1785430"/>
                        <a:ext cx="8128000" cy="4950480"/>
                      </a:xfrm>
                      <a:prstGeom prst="rect">
                        <a:avLst/>
                      </a:prstGeom>
                    </p:spPr>
                  </p:pic>
                </p:oleObj>
              </mc:Fallback>
            </mc:AlternateContent>
          </a:graphicData>
        </a:graphic>
      </p:graphicFrame>
      <p:sp>
        <p:nvSpPr>
          <p:cNvPr id="7" name="矩形 6">
            <a:hlinkClick r:id="rId6"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专题</a:t>
            </a:r>
            <a:r>
              <a:rPr lang="zh-CN" altLang="en-US" sz="1200" dirty="0" smtClean="0">
                <a:solidFill>
                  <a:schemeClr val="bg1"/>
                </a:solidFill>
                <a:latin typeface="微软雅黑" panose="020B0503020204020204" pitchFamily="34" charset="-122"/>
                <a:ea typeface="微软雅黑" panose="020B0503020204020204" pitchFamily="34" charset="-122"/>
              </a:rPr>
              <a:t>一</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7"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专题二</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cover dir="lu"/>
      </p:transition>
    </mc:Choice>
    <mc:Fallback xmlns="">
      <p:transition spd="slow">
        <p:cover dir="lu"/>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1328025977"/>
              </p:ext>
            </p:extLst>
          </p:nvPr>
        </p:nvGraphicFramePr>
        <p:xfrm>
          <a:off x="508000" y="1340768"/>
          <a:ext cx="8128000" cy="5667562"/>
        </p:xfrm>
        <a:graphic>
          <a:graphicData uri="http://schemas.openxmlformats.org/presentationml/2006/ole">
            <mc:AlternateContent xmlns:mc="http://schemas.openxmlformats.org/markup-compatibility/2006">
              <mc:Choice xmlns:v="urn:schemas-microsoft-com:vml" Requires="v">
                <p:oleObj spid="_x0000_s7176" name="文档" r:id="rId4" imgW="3922675" imgH="2735903" progId="Word.Document.12">
                  <p:embed/>
                </p:oleObj>
              </mc:Choice>
              <mc:Fallback>
                <p:oleObj name="文档" r:id="rId4" imgW="3922675" imgH="2735903" progId="Word.Document.12">
                  <p:embed/>
                  <p:pic>
                    <p:nvPicPr>
                      <p:cNvPr id="0" name=""/>
                      <p:cNvPicPr/>
                      <p:nvPr/>
                    </p:nvPicPr>
                    <p:blipFill>
                      <a:blip r:embed="rId5"/>
                      <a:stretch>
                        <a:fillRect/>
                      </a:stretch>
                    </p:blipFill>
                    <p:spPr>
                      <a:xfrm>
                        <a:off x="508000" y="1340768"/>
                        <a:ext cx="8128000" cy="5667562"/>
                      </a:xfrm>
                      <a:prstGeom prst="rect">
                        <a:avLst/>
                      </a:prstGeom>
                    </p:spPr>
                  </p:pic>
                </p:oleObj>
              </mc:Fallback>
            </mc:AlternateContent>
          </a:graphicData>
        </a:graphic>
      </p:graphicFrame>
      <p:sp>
        <p:nvSpPr>
          <p:cNvPr id="4" name="矩形 3">
            <a:hlinkClick r:id="rId6"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专题</a:t>
            </a:r>
            <a:r>
              <a:rPr lang="zh-CN" altLang="en-US" sz="1200" dirty="0" smtClean="0">
                <a:solidFill>
                  <a:schemeClr val="bg1"/>
                </a:solidFill>
                <a:latin typeface="微软雅黑" panose="020B0503020204020204" pitchFamily="34" charset="-122"/>
                <a:ea typeface="微软雅黑" panose="020B0503020204020204" pitchFamily="34" charset="-122"/>
              </a:rPr>
              <a:t>一</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6" name="矩形 5">
            <a:hlinkClick r:id="rId7"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专题二</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94242655"/>
      </p:ext>
    </p:extLst>
  </p:cSld>
  <p:clrMapOvr>
    <a:masterClrMapping/>
  </p:clrMapOvr>
  <mc:AlternateContent xmlns:mc="http://schemas.openxmlformats.org/markup-compatibility/2006" xmlns:p14="http://schemas.microsoft.com/office/powerpoint/2010/main">
    <mc:Choice Requires="p14">
      <p:transition spd="slow" p14:dur="2000">
        <p:cover dir="r"/>
      </p:transition>
    </mc:Choice>
    <mc:Fallback xmlns="">
      <p:transition spd="slow">
        <p:cover dir="r"/>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208521"/>
            <a:ext cx="8128000" cy="578004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阅读材料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完成下列各题。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据中国旅游研究院初步测算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上海世博会为上海市带来超过</a:t>
            </a:r>
            <a:r>
              <a:rPr lang="en-US" altLang="zh-CN" sz="2200" dirty="0">
                <a:solidFill>
                  <a:srgbClr val="000000"/>
                </a:solidFill>
                <a:latin typeface="Times New Roman" panose="02020603050405020304" pitchFamily="18" charset="0"/>
                <a:cs typeface="Times New Roman" panose="02020603050405020304" pitchFamily="18" charset="0"/>
              </a:rPr>
              <a:t>800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亿元人民币的直接旅游收入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对长江三角洲地区旅游及相关产业拉动作用尤为明显。上海世博会的成功举办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推动了上海市和长江三角洲城市群产业化、市场化、城镇化、国际化水平的全面提升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带动以上海为中心的长江三角洲都市圈的全面融合发展。上图为世博会中国馆。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K29.eps" descr="id:2147493432;FounderCES"/>
          <p:cNvPicPr/>
          <p:nvPr/>
        </p:nvPicPr>
        <p:blipFill>
          <a:blip r:embed="rId2"/>
          <a:stretch>
            <a:fillRect/>
          </a:stretch>
        </p:blipFill>
        <p:spPr>
          <a:xfrm>
            <a:off x="2206127" y="1664235"/>
            <a:ext cx="3734025" cy="2782681"/>
          </a:xfrm>
          <a:prstGeom prst="rect">
            <a:avLst/>
          </a:prstGeom>
        </p:spPr>
      </p:pic>
      <p:sp>
        <p:nvSpPr>
          <p:cNvPr id="7" name="矩形 6">
            <a:hlinkClick r:id="rId3"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专题</a:t>
            </a:r>
            <a:r>
              <a:rPr lang="zh-CN" altLang="en-US" sz="1200" dirty="0" smtClean="0">
                <a:solidFill>
                  <a:schemeClr val="bg1"/>
                </a:solidFill>
                <a:latin typeface="微软雅黑" panose="020B0503020204020204" pitchFamily="34" charset="-122"/>
                <a:ea typeface="微软雅黑" panose="020B0503020204020204" pitchFamily="34" charset="-122"/>
              </a:rPr>
              <a:t>一</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专题二</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48134766"/>
      </p:ext>
    </p:extLst>
  </p:cSld>
  <p:clrMapOvr>
    <a:masterClrMapping/>
  </p:clrMapOvr>
  <mc:AlternateContent xmlns:mc="http://schemas.openxmlformats.org/markup-compatibility/2006" xmlns:p14="http://schemas.microsoft.com/office/powerpoint/2010/main">
    <mc:Choice Requires="p14">
      <p:transition spd="slow" p14:dur="2000">
        <p:cover dir="d"/>
      </p:transition>
    </mc:Choice>
    <mc:Fallback xmlns="">
      <p:transition spd="slow">
        <p:cover dir="d"/>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旅游业又被称为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朝阳产业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结合材料分析旅游业对区域经济发展的意义。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世博会期间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许多中外游客希望游览中国馆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体验一下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东方之冠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鼎盛中华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天下粮仓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富庶百姓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的构思意境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这主要反映了旅游业对区域文化发展有何意义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简要说明世博会对上海旅游业的积极影响。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专题</a:t>
            </a:r>
            <a:r>
              <a:rPr lang="zh-CN" altLang="en-US" sz="1200" dirty="0" smtClean="0">
                <a:solidFill>
                  <a:schemeClr val="bg1"/>
                </a:solidFill>
                <a:latin typeface="微软雅黑" panose="020B0503020204020204" pitchFamily="34" charset="-122"/>
                <a:ea typeface="微软雅黑" panose="020B0503020204020204" pitchFamily="34" charset="-122"/>
              </a:rPr>
              <a:t>一</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专题二</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72674327"/>
      </p:ext>
    </p:extLst>
  </p:cSld>
  <p:clrMapOvr>
    <a:masterClrMapping/>
  </p:clrMapOvr>
  <mc:AlternateContent xmlns:mc="http://schemas.openxmlformats.org/markup-compatibility/2006" xmlns:p14="http://schemas.microsoft.com/office/powerpoint/2010/main">
    <mc:Choice Requires="p14">
      <p:transition spd="slow" p14:dur="2000">
        <p:cover dir="u"/>
      </p:transition>
    </mc:Choice>
    <mc:Fallback xmlns="">
      <p:transition spd="slow">
        <p:cover dir="u"/>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441956"/>
            <a:ext cx="8128000" cy="4561249"/>
          </a:xfrm>
          <a:prstGeom prst="rect">
            <a:avLst/>
          </a:prstGeom>
        </p:spPr>
        <p:txBody>
          <a:bodyPr>
            <a:spAutoFit/>
          </a:bodyPr>
          <a:lstStyle/>
          <a:p>
            <a:pPr>
              <a:lnSpc>
                <a:spcPct val="120000"/>
              </a:lnSpc>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smtClean="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旅游业的发展能拉动经济</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回笼货币、稳定市场</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带动交通、商业、金融等相关产业的发展。第</a:t>
            </a:r>
            <a:r>
              <a:rPr lang="en-US" altLang="zh-CN" sz="2200" dirty="0">
                <a:solidFill>
                  <a:srgbClr val="000000"/>
                </a:solidFill>
                <a:latin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中国馆的构思意境隐喻天地交泰、万物咸亨</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展示中国文化的精神与气质</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主要反映了旅游业对区域文化发展的意义。第</a:t>
            </a:r>
            <a:r>
              <a:rPr lang="en-US" altLang="zh-CN" sz="2200" dirty="0">
                <a:solidFill>
                  <a:srgbClr val="000000"/>
                </a:solidFill>
                <a:latin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从世博会为旅游业建设了更好的基础设施</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创造了新的旅游资源角度说明。</a:t>
            </a:r>
            <a:endParaRPr lang="zh-CN" altLang="en-US" sz="2200" dirty="0"/>
          </a:p>
          <a:p>
            <a:pPr indent="266700">
              <a:lnSpc>
                <a:spcPct val="120000"/>
              </a:lnSpc>
              <a:spcAft>
                <a:spcPts val="0"/>
              </a:spcAft>
              <a:tabLst>
                <a:tab pos="1029335" algn="l"/>
                <a:tab pos="1850390" algn="l"/>
                <a:tab pos="2538095" algn="l"/>
                <a:tab pos="3221990" algn="l"/>
              </a:tabLst>
            </a:pPr>
            <a:r>
              <a:rPr lang="zh-CN"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增加国家外汇收入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回笼货币、稳定市场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拉动经济的发展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带动交通、商业、金融等相关产业的发展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促进区域经济的发展。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答出两点即可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提高国民文化素质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促进中外文化交流。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完善基础设施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提高接待能力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创造了新的旅游资源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全面提升旅游价值。</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专题</a:t>
            </a:r>
            <a:r>
              <a:rPr lang="zh-CN" altLang="en-US" sz="1200" dirty="0" smtClean="0">
                <a:solidFill>
                  <a:schemeClr val="bg1"/>
                </a:solidFill>
                <a:latin typeface="微软雅黑" panose="020B0503020204020204" pitchFamily="34" charset="-122"/>
                <a:ea typeface="微软雅黑" panose="020B0503020204020204" pitchFamily="34" charset="-122"/>
              </a:rPr>
              <a:t>一</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专题二</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46659966"/>
      </p:ext>
    </p:extLst>
  </p:cSld>
  <p:clrMapOvr>
    <a:masterClrMapping/>
  </p:clrMapOvr>
  <mc:AlternateContent xmlns:mc="http://schemas.openxmlformats.org/markup-compatibility/2006" xmlns:p14="http://schemas.microsoft.com/office/powerpoint/2010/main">
    <mc:Choice Requires="p14">
      <p:transition spd="slow" p14:dur="1600">
        <p:cover dir="lu"/>
      </p:transition>
    </mc:Choice>
    <mc:Fallback xmlns="">
      <p:transition spd="slow">
        <p:cover dir="l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Effect transition="in" filter="wipe(down)">
                                      <p:cBhvr>
                                        <p:cTn id="13"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专题一</a:t>
            </a:r>
          </a:p>
        </p:txBody>
      </p:sp>
      <p:sp>
        <p:nvSpPr>
          <p:cNvPr id="9" name="矩形 8">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专题二</a:t>
            </a:r>
          </a:p>
        </p:txBody>
      </p:sp>
      <p:sp>
        <p:nvSpPr>
          <p:cNvPr id="2" name="矩形 1"/>
          <p:cNvSpPr>
            <a:spLocks noChangeAspect="1"/>
          </p:cNvSpPr>
          <p:nvPr/>
        </p:nvSpPr>
        <p:spPr>
          <a:xfrm>
            <a:off x="508000" y="1344505"/>
            <a:ext cx="8128000" cy="491358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专题二</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旅游与环境的关系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良好的环境对旅游的产生和发展起着重要的推动作用。旅游和环境之间存在着三种关系。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独立关系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旅游和环境保护各自发展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互相没有接触和干扰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保持独立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这种情况一般不会维持太长时间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随着旅游业的发展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旅游对环境将会产生深刻影响。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共生关系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旅游与环境保护相互支持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彼此受益。从环境保护学的观点来看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环境特征和条件保存得越接近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原生状态越好。与此同时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良好的环境给旅游者提供了优质的游览内容。但是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世界上能达到这种关系的地方不多。</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14811736"/>
      </p:ext>
    </p:extLst>
  </p:cSld>
  <p:clrMapOvr>
    <a:masterClrMapping/>
  </p:clrMapOvr>
  <mc:AlternateContent xmlns:mc="http://schemas.openxmlformats.org/markup-compatibility/2006" xmlns:p14="http://schemas.microsoft.com/office/powerpoint/2010/main">
    <mc:Choice Requires="p14">
      <p:transition spd="slow" p14:dur="1600">
        <p:cut thruBlk="1"/>
      </p:transition>
    </mc:Choice>
    <mc:Fallback xmlns="">
      <p:transition spd="slow">
        <p:cut thruBlk="1"/>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专题一</a:t>
            </a:r>
          </a:p>
        </p:txBody>
      </p:sp>
      <p:sp>
        <p:nvSpPr>
          <p:cNvPr id="9" name="矩形 8">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专题二</a:t>
            </a:r>
          </a:p>
        </p:txBody>
      </p:sp>
      <p:sp>
        <p:nvSpPr>
          <p:cNvPr id="3" name="矩形 2"/>
          <p:cNvSpPr>
            <a:spLocks noChangeAspect="1"/>
          </p:cNvSpPr>
          <p:nvPr/>
        </p:nvSpPr>
        <p:spPr>
          <a:xfrm>
            <a:off x="508000" y="2521133"/>
            <a:ext cx="8128000" cy="206973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冲突关系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当旅游对环境产生不利影响时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旅游与环境就发生冲突。在某些情况下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旅游与环境的关系会刺激和促进旅游目的地采取措施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以保护脆弱的生态环境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但往往是当人们意识到要开始保护环境时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损害已经到了难以弥补的程度。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19853547"/>
      </p:ext>
    </p:extLst>
  </p:cSld>
  <p:clrMapOvr>
    <a:masterClrMapping/>
  </p:clrMapOvr>
  <mc:AlternateContent xmlns:mc="http://schemas.openxmlformats.org/markup-compatibility/2006" xmlns:p14="http://schemas.microsoft.com/office/powerpoint/2010/main">
    <mc:Choice Requires="p14">
      <p:transition spd="slow" p14:dur="1600">
        <p:cover dir="ld"/>
      </p:transition>
    </mc:Choice>
    <mc:Fallback xmlns="">
      <p:transition spd="slow">
        <p:cover dir="ld"/>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174</TotalTime>
  <Words>755</Words>
  <Application>Microsoft Office PowerPoint</Application>
  <PresentationFormat>全屏显示(4:3)</PresentationFormat>
  <Paragraphs>52</Paragraphs>
  <Slides>11</Slides>
  <Notes>0</Notes>
  <HiddenSlides>0</HiddenSlides>
  <MMClips>0</MMClips>
  <ScaleCrop>false</ScaleCrop>
  <HeadingPairs>
    <vt:vector size="8" baseType="variant">
      <vt:variant>
        <vt:lpstr>已用的字体</vt:lpstr>
      </vt:variant>
      <vt:variant>
        <vt:i4>9</vt:i4>
      </vt:variant>
      <vt:variant>
        <vt:lpstr>主题</vt:lpstr>
      </vt:variant>
      <vt:variant>
        <vt:i4>1</vt:i4>
      </vt:variant>
      <vt:variant>
        <vt:lpstr>嵌入 OLE 服务器</vt:lpstr>
      </vt:variant>
      <vt:variant>
        <vt:i4>1</vt:i4>
      </vt:variant>
      <vt:variant>
        <vt:lpstr>幻灯片标题</vt:lpstr>
      </vt:variant>
      <vt:variant>
        <vt:i4>11</vt:i4>
      </vt:variant>
    </vt:vector>
  </HeadingPairs>
  <TitlesOfParts>
    <vt:vector size="22" baseType="lpstr">
      <vt:lpstr>NEU-BZ-S92</vt:lpstr>
      <vt:lpstr>方正书宋_GBK</vt:lpstr>
      <vt:lpstr>黑体</vt:lpstr>
      <vt:lpstr>楷体</vt:lpstr>
      <vt:lpstr>宋体</vt:lpstr>
      <vt:lpstr>微软雅黑</vt:lpstr>
      <vt:lpstr>Arial</vt:lpstr>
      <vt:lpstr>Calibri</vt:lpstr>
      <vt:lpstr>Times New Roman</vt:lpstr>
      <vt:lpstr>测控设计模板14新</vt:lpstr>
      <vt:lpstr>文档</vt:lpstr>
      <vt:lpstr>本章整合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第一章  海洋概述</dc:title>
  <dc:creator>dbc</dc:creator>
  <cp:lastModifiedBy>dbc</cp:lastModifiedBy>
  <cp:revision>13</cp:revision>
  <dcterms:created xsi:type="dcterms:W3CDTF">2016-05-26T03:10:41Z</dcterms:created>
  <dcterms:modified xsi:type="dcterms:W3CDTF">2017-05-11T03:13:43Z</dcterms:modified>
</cp:coreProperties>
</file>