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4" r:id="rId2"/>
    <p:sldId id="263" r:id="rId3"/>
    <p:sldId id="264" r:id="rId4"/>
    <p:sldId id="275" r:id="rId5"/>
    <p:sldId id="291" r:id="rId6"/>
    <p:sldId id="267" r:id="rId7"/>
    <p:sldId id="304" r:id="rId8"/>
    <p:sldId id="305" r:id="rId9"/>
    <p:sldId id="265" r:id="rId10"/>
    <p:sldId id="279" r:id="rId11"/>
    <p:sldId id="280" r:id="rId12"/>
    <p:sldId id="281" r:id="rId13"/>
    <p:sldId id="293" r:id="rId14"/>
    <p:sldId id="306" r:id="rId15"/>
    <p:sldId id="266" r:id="rId16"/>
    <p:sldId id="282" r:id="rId17"/>
    <p:sldId id="283" r:id="rId18"/>
    <p:sldId id="295" r:id="rId19"/>
    <p:sldId id="296" r:id="rId20"/>
    <p:sldId id="297" r:id="rId21"/>
    <p:sldId id="298" r:id="rId22"/>
    <p:sldId id="270" r:id="rId23"/>
    <p:sldId id="307" r:id="rId24"/>
    <p:sldId id="284" r:id="rId25"/>
    <p:sldId id="285" r:id="rId26"/>
    <p:sldId id="308" r:id="rId27"/>
    <p:sldId id="309" r:id="rId28"/>
    <p:sldId id="286" r:id="rId29"/>
    <p:sldId id="310" r:id="rId30"/>
    <p:sldId id="311" r:id="rId31"/>
    <p:sldId id="287" r:id="rId32"/>
    <p:sldId id="312" r:id="rId33"/>
    <p:sldId id="313"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第一节　旅游规划</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1.jpeg"/><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2.jpeg"/><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3.jpeg"/><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4.jpeg"/><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旅游规划</a:t>
            </a:r>
          </a:p>
        </p:txBody>
      </p:sp>
    </p:spTree>
    <p:extLst>
      <p:ext uri="{BB962C8B-B14F-4D97-AF65-F5344CB8AC3E}">
        <p14:creationId xmlns:p14="http://schemas.microsoft.com/office/powerpoint/2010/main" xmlns=""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四是计划旅游交通、住宿、餐饮、游览、娱乐、商业以及旅游环境保护等设施的建设和服务的安排。旅游业是一项综合性的经济事业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涉及食、宿、行、游、购、娱等许多方面。发展旅游业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除旅游资源本身的</a:t>
            </a:r>
            <a:r>
              <a:rPr lang="zh-CN" altLang="zh-CN" sz="2200" dirty="0" smtClean="0">
                <a:solidFill>
                  <a:srgbClr val="000000"/>
                </a:solidFill>
                <a:latin typeface="Times New Roman" panose="02020603050405020304" pitchFamily="18" charset="0"/>
                <a:cs typeface="Times New Roman" panose="02020603050405020304" pitchFamily="18" charset="0"/>
              </a:rPr>
              <a:t>开发</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还有建设旅游活动的配套设施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提高服务质量。旅游发展的交通条件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可以从交通类型、线路格局、运输数量和速度等方面加以分析。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华北平原某城市平面图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17.eps" descr="id:2147496450;FounderCES"/>
          <p:cNvPicPr/>
          <p:nvPr/>
        </p:nvPicPr>
        <p:blipFill>
          <a:blip r:embed="rId4"/>
          <a:stretch>
            <a:fillRect/>
          </a:stretch>
        </p:blipFill>
        <p:spPr>
          <a:xfrm>
            <a:off x="2267744" y="1844824"/>
            <a:ext cx="4248472" cy="4864416"/>
          </a:xfrm>
          <a:prstGeom prst="rect">
            <a:avLst/>
          </a:prstGeom>
        </p:spPr>
      </p:pic>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该地吸引游客的旅游资源有哪些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请你对该地旅游资源的开发条件进行评价。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若在该城建一所疗养院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你认为建在哪里好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请你自己设计图例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画在图中相应位置上。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此地有国家重点文物保护单位、国家森林公园、古代大型园林及河流与湖泊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旅游资源丰富、质量较高且各具特色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资源的组合状况及景观的地域组合状况较好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旅游资源的开发利用价值较高。疗养院的修建要求有优美的环境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所以选择</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处附近的地区建设较好。在做这类题目时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一定要从旅游资源的价值、地理位置与交通、客源市场、基础设施四个方面并结合具体情况进行评价。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国家森林公园、国家重点文物保护单位、古代大型园林、湖泊等。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该地旅游景点较集中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均具有很高的质量且每个景点各有特色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地域组合状况好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因此具有较高的游览价值。本地位于华北平原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距经济发达区较近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并有铁路、公路相通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所以该地旅游资源的开发利用价值较高。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(3)B</a:t>
            </a:r>
            <a:r>
              <a:rPr lang="zh-CN" altLang="zh-CN" sz="2200" dirty="0">
                <a:solidFill>
                  <a:srgbClr val="000000"/>
                </a:solidFill>
                <a:latin typeface="Times New Roman" panose="02020603050405020304" pitchFamily="18" charset="0"/>
                <a:cs typeface="Times New Roman" panose="02020603050405020304" pitchFamily="18" charset="0"/>
              </a:rPr>
              <a:t>处。因为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处附近有国家森林公园以及古代大型园林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且远离居民区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这里临近河湖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有安静、幽雅、清洁的环境。画图略。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8764572"/>
      </p:ext>
    </p:extLst>
  </p:cSld>
  <p:clrMapOvr>
    <a:masterClrMapping/>
  </p:clrMapOvr>
  <mc:AlternateContent xmlns:mc="http://schemas.openxmlformats.org/markup-compatibility/2006">
    <mc:Choice xmlns:p14="http://schemas.microsoft.com/office/powerpoint/2010/main" xmlns="" Requires="p14">
      <p:transition spd="slow" p14:dur="2000">
        <p:cover dir="rd"/>
      </p:transition>
    </mc:Choice>
    <mc:Fallback>
      <p:transition spd="slow">
        <p:cover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旅游景区规划设计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认识旅游规划和旅游景区规划的区别和联系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旅游规划是一个地域综合体内旅游系统的发展目标和实现方式的整体部署过程。旅游规划一般从两个方面进行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一是对旅游发展基础进行分析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包括旅游资源、交通条件、社会经济因素等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二是提出具体的规划方案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即旅游业发展蓝图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要具有前瞻性和可操作性。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旅游景区规划是为了保护、开发、利用、经营和管理旅游景区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使其发挥多种功能和作用而进行的统筹部署和具体安排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它是旅游规划的一部分。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9285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旅游景区规划设计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在旅游景区规划设计中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对景点的规划设计最为重要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根据景点区位、开发性质和规模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规划设计旅游交通和各项服务设施。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69018654"/>
              </p:ext>
            </p:extLst>
          </p:nvPr>
        </p:nvGraphicFramePr>
        <p:xfrm>
          <a:off x="508000" y="2689003"/>
          <a:ext cx="8128000" cy="3918740"/>
        </p:xfrm>
        <a:graphic>
          <a:graphicData uri="http://schemas.openxmlformats.org/presentationml/2006/ole">
            <p:oleObj spid="_x0000_s10245" name="文档" r:id="rId5" imgW="3908281" imgH="1883813" progId="Word.Document.12">
              <p:embed/>
            </p:oleObj>
          </a:graphicData>
        </a:graphic>
      </p:graphicFrame>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旅游景区规划的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D18.eps" descr="id:2147496473;FounderCES"/>
          <p:cNvPicPr/>
          <p:nvPr/>
        </p:nvPicPr>
        <p:blipFill>
          <a:blip r:embed="rId4"/>
          <a:stretch>
            <a:fillRect/>
          </a:stretch>
        </p:blipFill>
        <p:spPr>
          <a:xfrm>
            <a:off x="1706402" y="1911373"/>
            <a:ext cx="5961942" cy="4201719"/>
          </a:xfrm>
          <a:prstGeom prst="rect">
            <a:avLst/>
          </a:prstGeom>
        </p:spPr>
      </p:pic>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云雾山为亚热带丘陵地区一佛教名山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山清水秀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云雾缭绕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是著名的旅游胜地。下图是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其景区示意图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19.eps" descr="id:2147496480;FounderCES"/>
          <p:cNvPicPr/>
          <p:nvPr/>
        </p:nvPicPr>
        <p:blipFill>
          <a:blip r:embed="rId4"/>
          <a:stretch>
            <a:fillRect/>
          </a:stretch>
        </p:blipFill>
        <p:spPr>
          <a:xfrm>
            <a:off x="2339752" y="2492896"/>
            <a:ext cx="4508896" cy="4013154"/>
          </a:xfrm>
          <a:prstGeom prst="rect">
            <a:avLst/>
          </a:prstGeom>
        </p:spPr>
      </p:pic>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景区管理处欲在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处填湖造地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修建一个大型野味餐馆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突出山林地区的饮食特色。你对此的意见及理由是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景区管理处欲在云峰主要景点上空即</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两地修建索道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以方便游客。你对此的意见及理由是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由于雾峰景区交通不便</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间又有一段危险山路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游人一直稀少。景点管理处规划了一条</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间的盘山公路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为此需砍伐大批树木。你对此的意见及理由是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你对解决雾峰景区交通问题的更好建议是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旅游旺季云峰景区山路上游人络绎不绝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早已超过了其环境承载量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从管理角度谈谈你的建议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了解旅游规划的重要性。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分析旅游规划的基本要素以及它们的相互影响。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学会对旅游景区的景点、交通和服务设施进行规划设计。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开发旅游资源要注意保护景区的自然和文化景观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同时要防止污染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在追求经济效益的同时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要注意社会和环境效益。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不可以。因为此餐馆以经营野味为主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这对保护野生</a:t>
            </a:r>
            <a:r>
              <a:rPr lang="zh-CN" altLang="zh-CN" sz="2200" dirty="0" smtClean="0">
                <a:solidFill>
                  <a:srgbClr val="000000"/>
                </a:solidFill>
                <a:latin typeface="Times New Roman" panose="02020603050405020304" pitchFamily="18" charset="0"/>
                <a:cs typeface="Times New Roman" panose="02020603050405020304" pitchFamily="18" charset="0"/>
              </a:rPr>
              <a:t>动</a:t>
            </a:r>
            <a:r>
              <a:rPr lang="zh-CN" altLang="en-US" sz="2200" dirty="0" smtClean="0">
                <a:solidFill>
                  <a:srgbClr val="000000"/>
                </a:solidFill>
                <a:latin typeface="Times New Roman" panose="02020603050405020304" pitchFamily="18" charset="0"/>
                <a:cs typeface="Times New Roman" panose="02020603050405020304" pitchFamily="18" charset="0"/>
              </a:rPr>
              <a:t>植</a:t>
            </a:r>
            <a:r>
              <a:rPr lang="zh-CN" altLang="zh-CN" sz="2200" dirty="0" smtClean="0">
                <a:solidFill>
                  <a:srgbClr val="000000"/>
                </a:solidFill>
                <a:latin typeface="Times New Roman" panose="02020603050405020304" pitchFamily="18" charset="0"/>
                <a:cs typeface="Times New Roman" panose="02020603050405020304" pitchFamily="18" charset="0"/>
              </a:rPr>
              <a:t>物</a:t>
            </a:r>
            <a:r>
              <a:rPr lang="zh-CN" altLang="zh-CN" sz="2200" dirty="0">
                <a:solidFill>
                  <a:srgbClr val="000000"/>
                </a:solidFill>
                <a:latin typeface="Times New Roman" panose="02020603050405020304" pitchFamily="18" charset="0"/>
                <a:cs typeface="Times New Roman" panose="02020603050405020304" pitchFamily="18" charset="0"/>
              </a:rPr>
              <a:t>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使野生动植物减少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破坏当地旅游资源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更有可能使国家级的动植物遭到破坏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不可以。建索道有可能造成对背景环境的破坏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同时旅游者为了观赏沿线景点而不愿乘坐缆车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导致投资效益降低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不可以。因为树木是重要的旅游资源　应该在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间修建索道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这样既保护树木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又方便游客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可以通过调节门票价格限制游客数量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即旺季提高门票价格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淡季降低门票价格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答案合理即可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525915"/>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wipe(down)">
                                      <p:cBhvr>
                                        <p:cTn id="1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怎样进行旅游景区的规划设计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旅游景区的规划设计需要对旅游景区进行实地考察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收集大量的有关资料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还要对旅游景区开发的外部条件加以调查和评估分析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要对旅游景区的发展进行总体定位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并根据总体定位对旅游六要素进行具体的安排和设计。其中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对景点的规划设计最为重要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根据景点区位、开发性质和规模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规划设计旅游交通和各项服务设施。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景点的规划设计要修复原有的宗教、文化建筑物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开辟新的登山线路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组织新的登山观光活动和文化参与性活动。景区内外交通要针对景点规划设计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布设路线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规划道路等级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选择运输工具的种类。服务设施的建设规划要参照景区的性质、规模和容量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来确定饭店、餐馆、商店、娱乐场所、旅行社的建筑风格、规模和选址等。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8977172"/>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6156176"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1-2</a:t>
            </a:r>
            <a:endParaRPr lang="zh-CN" altLang="en-US" dirty="0">
              <a:solidFill>
                <a:schemeClr val="bg1"/>
              </a:solidFill>
            </a:endParaRPr>
          </a:p>
        </p:txBody>
      </p:sp>
      <p:sp>
        <p:nvSpPr>
          <p:cNvPr id="10" name="文本框 9">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1" name="文本框 10">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2" name="文本框 11">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3" name="文本框 12">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340768"/>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R01.eps" descr="id:2147496501;FounderCES"/>
          <p:cNvPicPr/>
          <p:nvPr/>
        </p:nvPicPr>
        <p:blipFill>
          <a:blip r:embed="rId7"/>
          <a:stretch>
            <a:fillRect/>
          </a:stretch>
        </p:blipFill>
        <p:spPr>
          <a:xfrm>
            <a:off x="2115241" y="1844824"/>
            <a:ext cx="4905031" cy="4421266"/>
          </a:xfrm>
          <a:prstGeom prst="rect">
            <a:avLst/>
          </a:prstGeom>
        </p:spPr>
      </p:pic>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6156176"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1-2</a:t>
            </a:r>
            <a:endParaRPr lang="zh-CN" altLang="en-US" dirty="0">
              <a:solidFill>
                <a:schemeClr val="bg1"/>
              </a:solidFill>
            </a:endParaRPr>
          </a:p>
        </p:txBody>
      </p:sp>
      <p:sp>
        <p:nvSpPr>
          <p:cNvPr id="10" name="文本框 9">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1" name="文本框 10">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2" name="文本框 11">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3" name="文本框 12">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4" name="矩形 3"/>
          <p:cNvSpPr>
            <a:spLocks noChangeAspect="1"/>
          </p:cNvSpPr>
          <p:nvPr/>
        </p:nvSpPr>
        <p:spPr>
          <a:xfrm>
            <a:off x="508000" y="134076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规划之鹰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中鹰头表示的是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旅游资源和对旅游者有吸引力的活动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交通设施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住宿设施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通信设施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规划之鹰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飞行方向的是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旅游资源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交通及通达性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客源市场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鹰头表示的是旅游资源和对旅游者有吸引力的活动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两只翅膀分别是交通条件和住宿设施等旅游设施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鹰尾是当地的社会经济因素。决定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规划之鹰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飞行方向的是客源市场。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644516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wipe(down)">
                                      <p:cBhvr>
                                        <p:cTn id="7" dur="500"/>
                                        <p:tgtEl>
                                          <p:spTgt spid="4">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9" end="9"/>
                                            </p:txEl>
                                          </p:spTgt>
                                        </p:tgtEl>
                                        <p:attrNameLst>
                                          <p:attrName>style.visibility</p:attrName>
                                        </p:attrNameLst>
                                      </p:cBhvr>
                                      <p:to>
                                        <p:strVal val="visible"/>
                                      </p:to>
                                    </p:set>
                                    <p:animEffect transition="in" filter="wipe(down)">
                                      <p:cBhvr>
                                        <p:cTn id="1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9" name="文本框 8">
            <a:hlinkClick r:id="rId3" action="ppaction://hlinksldjump"/>
          </p:cNvPr>
          <p:cNvSpPr txBox="1"/>
          <p:nvPr/>
        </p:nvSpPr>
        <p:spPr>
          <a:xfrm>
            <a:off x="673224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15" name="文本框 14">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6" name="文本框 15">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7" name="文本框 16">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旅游景区规划的基础是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旅游资源的调查与评价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旅游者旅游过程中的旅游需求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旅游审美原理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旅游景区的生态环境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旅游景区规划的基础和前提是旅游资源的调查与评价。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25708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某地区城镇与公路建设图。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城是该地区保存最为完整的明清时期的县城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它是由完整城墙和街巷、店铺、庙宇、住宅组成的大型古建筑群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这些古老的城市建筑既是该地区具有普遍意义的一种传统建筑方式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也是古代政治、经济、哲学、伦理、文化、艺术乃至风土民情的一种折射和凝结。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连接城镇</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与沿海大城市</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的公路建成以后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城发展最快</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城发展最慢。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R02.eps" descr="id:2147496529;FounderCES"/>
          <p:cNvPicPr/>
          <p:nvPr/>
        </p:nvPicPr>
        <p:blipFill>
          <a:blip r:embed="rId7"/>
          <a:stretch>
            <a:fillRect/>
          </a:stretch>
        </p:blipFill>
        <p:spPr>
          <a:xfrm>
            <a:off x="2627784" y="2081630"/>
            <a:ext cx="3168352" cy="1680762"/>
          </a:xfrm>
          <a:prstGeom prst="rect">
            <a:avLst/>
          </a:prstGeom>
        </p:spPr>
      </p:pic>
    </p:spTree>
    <p:extLst>
      <p:ext uri="{BB962C8B-B14F-4D97-AF65-F5344CB8AC3E}">
        <p14:creationId xmlns:p14="http://schemas.microsoft.com/office/powerpoint/2010/main" xmlns="" val="920393326"/>
      </p:ext>
    </p:extLst>
  </p:cSld>
  <p:clrMapOvr>
    <a:masterClrMapping/>
  </p:clrMapOvr>
  <p:transition spd="slow">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4" name="矩形 3"/>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城今后发展方向的叙述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大力招商引资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兴建重工业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保护古建筑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积极发展旅游业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城进行全面改造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将其建设成为现代化城市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以上说法都不对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城市至今能够保留大量古建筑的主要人为原因是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气候干燥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外力作用微弱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运用中西方的建筑技术和先进材料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经久耐用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交通闭塞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受外部影响小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城镇发展缓慢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巨额旅游业收入投入保护维修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a:t>
            </a:r>
            <a:r>
              <a:rPr lang="zh-CN" altLang="zh-CN" sz="2200" dirty="0">
                <a:solidFill>
                  <a:srgbClr val="000000"/>
                </a:solidFill>
                <a:latin typeface="Times New Roman" panose="02020603050405020304" pitchFamily="18" charset="0"/>
                <a:cs typeface="Times New Roman" panose="02020603050405020304" pitchFamily="18" charset="0"/>
              </a:rPr>
              <a:t>城最主要的旅游价值是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美学价值</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历史文化价值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科学价值</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经济价值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6092951"/>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54512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关于该地区旅游资源评价的叙述中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该地区旅游资源的价值较高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故游览价值也高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该地区的区位条件差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是旅游资源开发的制约因素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该地区的经济背景差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制约了旅游资源的开发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旅游交通落后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导致了该地区的可进入性差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城利用其大型古建筑群最适合发展旅游业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其交通闭塞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受外部影响小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城镇发展缓慢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所以古建筑保留较完整</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城以人文景观为主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主要体现的是历史文化价值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该地区交通闭塞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旅游资源的集群状况差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所以游览价值不高。</a:t>
            </a:r>
            <a:endParaRPr lang="zh-CN" altLang="en-US" sz="2200" dirty="0"/>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4706763"/>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温带某景区导游图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R03.eps" descr="id:2147496564;FounderCES"/>
          <p:cNvPicPr/>
          <p:nvPr/>
        </p:nvPicPr>
        <p:blipFill>
          <a:blip r:embed="rId7"/>
          <a:stretch>
            <a:fillRect/>
          </a:stretch>
        </p:blipFill>
        <p:spPr>
          <a:xfrm>
            <a:off x="1547664" y="1907052"/>
            <a:ext cx="5976664" cy="4186244"/>
          </a:xfrm>
          <a:prstGeom prst="rect">
            <a:avLst/>
          </a:prstGeom>
        </p:spPr>
      </p:pic>
    </p:spTree>
    <p:extLst>
      <p:ext uri="{BB962C8B-B14F-4D97-AF65-F5344CB8AC3E}">
        <p14:creationId xmlns:p14="http://schemas.microsoft.com/office/powerpoint/2010/main" xmlns="" val="2571073552"/>
      </p:ext>
    </p:extLst>
  </p:cSld>
  <p:clrMapOvr>
    <a:masterClrMapping/>
  </p:clrMapOvr>
  <p:transition spd="slow">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在图示景区的主要自然景观中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峡谷由河流下切塑造而成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河流补给主要靠冰雪融水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瀑布的落差受径流量控制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湖泊是火山口积水形成的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在景区服务设施中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依次布局游客中心、加油站、餐厅、巡防站的合理方案是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②③①④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③②④①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④①③②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4866519"/>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一、旅游规划的基本内容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旅游规划的概念和意义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旅游规划是旅游业发展的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纲领</a:t>
            </a:r>
            <a:r>
              <a:rPr lang="zh-CN" altLang="zh-CN" sz="2200" dirty="0">
                <a:solidFill>
                  <a:srgbClr val="000000"/>
                </a:solidFill>
                <a:latin typeface="Times New Roman" panose="02020603050405020304" pitchFamily="18" charset="0"/>
                <a:cs typeface="Times New Roman" panose="02020603050405020304" pitchFamily="18" charset="0"/>
              </a:rPr>
              <a:t>和蓝图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是促进旅游业健康发展的重要条件。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旅游景区规划是形成旅游吸引力的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根本保证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它使得旅游景区产生更大的经济、社会和环境效益。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11258" y="31773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22551" y="39851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5" name="文本框 14">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6" name="文本框 15">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17" name="文本框 16">
            <a:hlinkClick r:id="rId5" action="ppaction://hlinksldjump"/>
          </p:cNvPr>
          <p:cNvSpPr txBox="1"/>
          <p:nvPr/>
        </p:nvSpPr>
        <p:spPr>
          <a:xfrm>
            <a:off x="7644116"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8-9</a:t>
            </a:r>
            <a:endParaRPr lang="zh-CN" altLang="en-US" dirty="0"/>
          </a:p>
        </p:txBody>
      </p:sp>
      <p:sp>
        <p:nvSpPr>
          <p:cNvPr id="18" name="文本框 17">
            <a:hlinkClick r:id="rId6" action="ppaction://hlinksldjump"/>
          </p:cNvPr>
          <p:cNvSpPr txBox="1"/>
          <p:nvPr/>
        </p:nvSpPr>
        <p:spPr>
          <a:xfrm>
            <a:off x="8199398" y="847103"/>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峡谷是流水的侵蚀作用形成的。该景区所在区域山地较少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且海拔较低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冰雪融水较少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不是该区域河流的主要补给水源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瀑布的落差与地质构造和岩石的坚硬程度有直接关系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受流量的影响相对较小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火山口积水形成的湖泊为河流的源头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与图示信息不符。第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游客中心应布局在服务设施较多、人流量大的地方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加油站应布局在靠近停车场且车辆经过的区域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餐厅应靠近游人多的地方布局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巡防站应该布局在郊外游人较少的地区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9735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8" name="文本框 17">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9" name="文本框 18">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20" name="文本框 19">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1" name="文本框 20">
            <a:hlinkClick r:id="rId6" action="ppaction://hlinksldjump"/>
          </p:cNvPr>
          <p:cNvSpPr txBox="1"/>
          <p:nvPr/>
        </p:nvSpPr>
        <p:spPr>
          <a:xfrm>
            <a:off x="8199398"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 name="矩形 1"/>
          <p:cNvSpPr>
            <a:spLocks noChangeAspect="1"/>
          </p:cNvSpPr>
          <p:nvPr/>
        </p:nvSpPr>
        <p:spPr>
          <a:xfrm>
            <a:off x="508000" y="126681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读皖南某古村落的图文资料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某古村落是黄山脚下一个著名的旅游点。目前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旅行社设计的古村落游览线路主要涵盖了村落的一部分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线路上分布有饭店、旅馆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以及手工艺雕刻、茶叶、古董等商铺。其实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村落另一部分还有更具特色的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名人</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由于这些景点没有纳入游览线路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这里的街巷年久失修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居民家庭主要经济来源仍然是劳务输出和种植业。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2" name="R27.eps" descr="id:2147496592;FounderCES"/>
          <p:cNvPicPr/>
          <p:nvPr/>
        </p:nvPicPr>
        <p:blipFill>
          <a:blip r:embed="rId7"/>
          <a:stretch>
            <a:fillRect/>
          </a:stretch>
        </p:blipFill>
        <p:spPr>
          <a:xfrm>
            <a:off x="1835696" y="3735303"/>
            <a:ext cx="5616624" cy="2707786"/>
          </a:xfrm>
          <a:prstGeom prst="rect">
            <a:avLst/>
          </a:prstGeom>
        </p:spPr>
      </p:pic>
      <p:sp>
        <p:nvSpPr>
          <p:cNvPr id="3" name="矩形 2"/>
          <p:cNvSpPr>
            <a:spLocks noChangeAspect="1"/>
          </p:cNvSpPr>
          <p:nvPr/>
        </p:nvSpPr>
        <p:spPr>
          <a:xfrm>
            <a:off x="2187373" y="6386786"/>
            <a:ext cx="476925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某古村落旅游景点分布和游览</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线路图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8" name="文本框 17">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9" name="文本框 18">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20" name="文本框 19">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1" name="文本框 20">
            <a:hlinkClick r:id="rId6" action="ppaction://hlinksldjump"/>
          </p:cNvPr>
          <p:cNvSpPr txBox="1"/>
          <p:nvPr/>
        </p:nvSpPr>
        <p:spPr>
          <a:xfrm>
            <a:off x="8199398"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4" name="矩形 3"/>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根据图文资料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分析该古村落原游览线路存在的问题。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针对原游览线路存在的问题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有关部门重新设计了一条新游览线路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。根据旅游资源开发需要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促进区域经济发展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阐述新游览线路的意义。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根据旅游资源开发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空间结构合理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配套设施齐全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分析新游览线路存在的问题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并提出解决这些问题的相应措施。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3969438"/>
      </p:ext>
    </p:extLst>
  </p:cSld>
  <p:clrMapOvr>
    <a:masterClrMapping/>
  </p:clrMapOvr>
  <p:transition spd="slow">
    <p:strips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6156176"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8" name="文本框 17">
            <a:hlinkClick r:id="rId3" action="ppaction://hlinksldjump"/>
          </p:cNvPr>
          <p:cNvSpPr txBox="1"/>
          <p:nvPr/>
        </p:nvSpPr>
        <p:spPr>
          <a:xfrm>
            <a:off x="67322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9" name="文本框 18">
            <a:hlinkClick r:id="rId4" action="ppaction://hlinksldjump"/>
          </p:cNvPr>
          <p:cNvSpPr txBox="1"/>
          <p:nvPr/>
        </p:nvSpPr>
        <p:spPr>
          <a:xfrm>
            <a:off x="7092280" y="847103"/>
            <a:ext cx="489236" cy="369332"/>
          </a:xfrm>
          <a:prstGeom prst="rect">
            <a:avLst/>
          </a:prstGeom>
          <a:noFill/>
        </p:spPr>
        <p:txBody>
          <a:bodyPr wrap="none" rtlCol="0">
            <a:spAutoFit/>
          </a:bodyPr>
          <a:lstStyle/>
          <a:p>
            <a:r>
              <a:rPr lang="en-US" altLang="zh-CN" dirty="0" smtClean="0"/>
              <a:t>4-7</a:t>
            </a:r>
            <a:endParaRPr lang="zh-CN" altLang="en-US" dirty="0"/>
          </a:p>
        </p:txBody>
      </p:sp>
      <p:sp>
        <p:nvSpPr>
          <p:cNvPr id="20" name="文本框 19">
            <a:hlinkClick r:id="rId5" action="ppaction://hlinksldjump"/>
          </p:cNvPr>
          <p:cNvSpPr txBox="1"/>
          <p:nvPr/>
        </p:nvSpPr>
        <p:spPr>
          <a:xfrm>
            <a:off x="7644116" y="847103"/>
            <a:ext cx="489236" cy="369332"/>
          </a:xfrm>
          <a:prstGeom prst="rect">
            <a:avLst/>
          </a:prstGeom>
          <a:noFill/>
        </p:spPr>
        <p:txBody>
          <a:bodyPr wrap="none" rtlCol="0">
            <a:spAutoFit/>
          </a:bodyPr>
          <a:lstStyle/>
          <a:p>
            <a:r>
              <a:rPr lang="en-US" altLang="zh-CN" dirty="0" smtClean="0"/>
              <a:t>8-9</a:t>
            </a:r>
            <a:endParaRPr lang="zh-CN" altLang="en-US" dirty="0"/>
          </a:p>
        </p:txBody>
      </p:sp>
      <p:sp>
        <p:nvSpPr>
          <p:cNvPr id="21" name="文本框 20">
            <a:hlinkClick r:id="rId6" action="ppaction://hlinksldjump"/>
          </p:cNvPr>
          <p:cNvSpPr txBox="1"/>
          <p:nvPr/>
        </p:nvSpPr>
        <p:spPr>
          <a:xfrm>
            <a:off x="8199398" y="847103"/>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 name="矩形 1"/>
          <p:cNvSpPr>
            <a:spLocks noChangeAspect="1"/>
          </p:cNvSpPr>
          <p:nvPr/>
        </p:nvSpPr>
        <p:spPr>
          <a:xfrm>
            <a:off x="508000" y="134076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原旅游线路未能串联古村落东西旅游资源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且出现回头路。第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可依据教材分析旅游的意义或作用。第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依据材料和图示可分析存在的问题。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未能串联起古村落东、西部各具特色的旅游资源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村内游览线路出现了回头路。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促进了该古村落东部旅游资源的开发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促进了全村产业结构的升级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扩大了村民的就业机会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提高了村民的收入和生活水平。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出入口相距较远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出口没有停车场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东部旅游商业点少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东部部分街巷失修。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在出入口之间设置内部摆渡车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在出口附近新建停车场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整修街巷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增加商业点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鼓励村民从商。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7204309"/>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0324"/>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旅游规划的基本内容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旅游是一项涉及多个行业的经济活动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旅游规划需考虑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等种种因素。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旅游资源的游览价值评价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主要是旅游资源和对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旅游者</a:t>
            </a:r>
            <a:r>
              <a:rPr lang="zh-CN" altLang="zh-CN" sz="2200" dirty="0">
                <a:solidFill>
                  <a:srgbClr val="000000"/>
                </a:solidFill>
                <a:latin typeface="Times New Roman" panose="02020603050405020304" pitchFamily="18" charset="0"/>
                <a:cs typeface="Times New Roman" panose="02020603050405020304" pitchFamily="18" charset="0"/>
              </a:rPr>
              <a:t>具有吸引力的活动。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交通条件和其他基础设施规划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交通位置的通达性通过影响经济距离和游客心理而影响旅游资源的开发价值。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住宿设施、其他旅游设施和服务的安排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旅游业是一项综合性的经济事业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涉及食、宿、行、游、购、娱等许多方面。发展旅游业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除旅游资源本身的</a:t>
            </a:r>
            <a:r>
              <a:rPr lang="zh-CN" altLang="zh-CN" sz="2200" dirty="0" smtClean="0">
                <a:solidFill>
                  <a:srgbClr val="000000"/>
                </a:solidFill>
                <a:latin typeface="Times New Roman" panose="02020603050405020304" pitchFamily="18" charset="0"/>
                <a:cs typeface="Times New Roman" panose="02020603050405020304" pitchFamily="18" charset="0"/>
              </a:rPr>
              <a:t>开发</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还要建设旅游活动的配套设施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提高服务质量。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分析该区域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a:t>
            </a:r>
            <a:r>
              <a:rPr lang="zh-CN" altLang="zh-CN" sz="2200" dirty="0">
                <a:solidFill>
                  <a:srgbClr val="000000"/>
                </a:solidFill>
                <a:latin typeface="Times New Roman" panose="02020603050405020304" pitchFamily="18" charset="0"/>
                <a:cs typeface="Times New Roman" panose="02020603050405020304" pitchFamily="18" charset="0"/>
              </a:rPr>
              <a:t>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环境和社会经济环境对旅游发展的影响以及社会经济因素的作用。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365644" y="176242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1560" y="217456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24430" y="217456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74377" y="257543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92334" y="578448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95936" y="578448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39987494"/>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规划之鹰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需要掌握的旅游规划的基本内容有哪些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一是分析该区域自然环境、文化环境和社会经济环境对旅游发展的影响以及社会经济因素的作用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二是分析该区域旅游客源市场对旅游需求的数量、质量和类型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三是策划旅游资源开发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使旅游资源转化为旅游吸引物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安排旅游活动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四是计划旅游交通、住宿、餐饮、游览、娱乐、商业以及旅游环境保护等设施的建设和服务的安排。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246209"/>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5045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二、旅游景区规划设计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18674431"/>
              </p:ext>
            </p:extLst>
          </p:nvPr>
        </p:nvGraphicFramePr>
        <p:xfrm>
          <a:off x="508000" y="2939475"/>
          <a:ext cx="8128000" cy="2505749"/>
        </p:xfrm>
        <a:graphic>
          <a:graphicData uri="http://schemas.openxmlformats.org/presentationml/2006/ole">
            <p:oleObj spid="_x0000_s9223" name="文档" r:id="rId5" imgW="3908281" imgH="1204877" progId="Word.Document.12">
              <p:embed/>
            </p:oleObj>
          </a:graphicData>
        </a:graphic>
      </p:graphicFrame>
      <p:sp>
        <p:nvSpPr>
          <p:cNvPr id="6" name="矩形 5"/>
          <p:cNvSpPr/>
          <p:nvPr/>
        </p:nvSpPr>
        <p:spPr>
          <a:xfrm>
            <a:off x="2576558" y="3024871"/>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47237" y="3418609"/>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98415" y="3405417"/>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14739" y="3405417"/>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6661" y="377988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01032" y="4184713"/>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40307" y="2055739"/>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93457" y="4567483"/>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72131" y="4567483"/>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5679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旅游景区规划的步骤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设计的两个要求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最为重要的规划设计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景点</a:t>
            </a:r>
            <a:r>
              <a:rPr lang="zh-CN" altLang="zh-CN" sz="2200" dirty="0">
                <a:solidFill>
                  <a:srgbClr val="000000"/>
                </a:solidFill>
                <a:latin typeface="Times New Roman" panose="02020603050405020304" pitchFamily="18" charset="0"/>
                <a:cs typeface="Times New Roman" panose="02020603050405020304" pitchFamily="18" charset="0"/>
              </a:rPr>
              <a:t>的规划设计。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旅游交通和各项服务设施设计的依据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景点区位、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开发性质</a:t>
            </a:r>
            <a:r>
              <a:rPr lang="zh-CN" altLang="zh-CN" sz="2200" dirty="0">
                <a:solidFill>
                  <a:srgbClr val="000000"/>
                </a:solidFill>
                <a:latin typeface="Times New Roman" panose="02020603050405020304" pitchFamily="18" charset="0"/>
                <a:cs typeface="Times New Roman" panose="02020603050405020304" pitchFamily="18" charset="0"/>
              </a:rPr>
              <a:t>和规模。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16.eps" descr="id:2147496421;FounderCES"/>
          <p:cNvPicPr/>
          <p:nvPr/>
        </p:nvPicPr>
        <p:blipFill>
          <a:blip r:embed="rId4"/>
          <a:stretch>
            <a:fillRect/>
          </a:stretch>
        </p:blipFill>
        <p:spPr>
          <a:xfrm>
            <a:off x="1115616" y="2039368"/>
            <a:ext cx="6328123" cy="2182175"/>
          </a:xfrm>
          <a:prstGeom prst="rect">
            <a:avLst/>
          </a:prstGeom>
        </p:spPr>
      </p:pic>
      <p:sp>
        <p:nvSpPr>
          <p:cNvPr id="6" name="矩形 5"/>
          <p:cNvSpPr/>
          <p:nvPr/>
        </p:nvSpPr>
        <p:spPr>
          <a:xfrm>
            <a:off x="3293205" y="2193775"/>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5827" y="3730203"/>
            <a:ext cx="217814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542" y="483066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47025" y="523006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96658339"/>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由于交通条件的发展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景区的住宿等服务设施对旅游业已无多大影响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你认为这种观点对吗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这种观点是不对的。旅游业是综合性经济事业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在旅游地游客不仅观景、娱乐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还要食宿、购物等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景区这些配套设施是否完善会直接影响旅游业的发展。因此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在旅游景区规划中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住宿等服务设施仍十分重要。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882396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95731"/>
            <a:ext cx="8128000" cy="491358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旅游规划的基本内容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影响旅游规划的因素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自然、社会、经济等。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旅游规划的主要内容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一是分析该区域自然环境、文化环境和社会经济环境对旅游发展的影响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分析旅游发展的社会经济因素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可以从发展历史、发展水平、发展方向、发展速度、发展政策等多方面着手。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二是分析该区域旅游客源市场对旅游需求的数量、质量和类型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旅游客源市场可以从客源地、客源类型、客源数量等方面进行分析。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三是策划旅游资源开发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使旅游资源转化为旅游吸引物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安排旅游活动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主要从旅游资源的数量、类型、品位、分布、组合等方面加以分析。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338</TotalTime>
  <Words>2446</Words>
  <Application>Microsoft Office PowerPoint</Application>
  <PresentationFormat>全屏显示(4:3)</PresentationFormat>
  <Paragraphs>233</Paragraphs>
  <Slides>33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测控设计模板14新</vt:lpstr>
      <vt:lpstr>文档</vt:lpstr>
      <vt:lpstr>第一节　旅游规划</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20</cp:revision>
  <dcterms:created xsi:type="dcterms:W3CDTF">2016-05-26T03:10:41Z</dcterms:created>
  <dcterms:modified xsi:type="dcterms:W3CDTF">2017-08-21T01:30:30Z</dcterms:modified>
</cp:coreProperties>
</file>