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4" r:id="rId2"/>
    <p:sldId id="263" r:id="rId3"/>
    <p:sldId id="264" r:id="rId4"/>
    <p:sldId id="327" r:id="rId5"/>
    <p:sldId id="267" r:id="rId6"/>
    <p:sldId id="335" r:id="rId7"/>
    <p:sldId id="304" r:id="rId8"/>
    <p:sldId id="317" r:id="rId9"/>
    <p:sldId id="336" r:id="rId10"/>
    <p:sldId id="265" r:id="rId11"/>
    <p:sldId id="279" r:id="rId12"/>
    <p:sldId id="280" r:id="rId13"/>
    <p:sldId id="281" r:id="rId14"/>
    <p:sldId id="293" r:id="rId15"/>
    <p:sldId id="266" r:id="rId16"/>
    <p:sldId id="282" r:id="rId17"/>
    <p:sldId id="283" r:id="rId18"/>
    <p:sldId id="295" r:id="rId19"/>
    <p:sldId id="296" r:id="rId20"/>
    <p:sldId id="318" r:id="rId21"/>
    <p:sldId id="270" r:id="rId22"/>
    <p:sldId id="300" r:id="rId23"/>
    <p:sldId id="284" r:id="rId24"/>
    <p:sldId id="285" r:id="rId25"/>
    <p:sldId id="286" r:id="rId26"/>
    <p:sldId id="287" r:id="rId27"/>
    <p:sldId id="320" r:id="rId28"/>
    <p:sldId id="337" r:id="rId29"/>
    <p:sldId id="338" r:id="rId30"/>
    <p:sldId id="339" r:id="rId31"/>
    <p:sldId id="340" r:id="rId32"/>
    <p:sldId id="341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howGuides="1">
      <p:cViewPr varScale="1">
        <p:scale>
          <a:sx n="60" d="100"/>
          <a:sy n="60" d="100"/>
        </p:scale>
        <p:origin x="-90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48184" y="110084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5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2164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7901" y="-27384"/>
            <a:ext cx="1443037" cy="880109"/>
          </a:xfrm>
          <a:prstGeom prst="rect">
            <a:avLst/>
          </a:prstGeom>
        </p:spPr>
      </p:pic>
      <p:sp>
        <p:nvSpPr>
          <p:cNvPr id="16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3337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第一节　设计旅游活动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image" Target="../media/image11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设计旅游活动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合理设计旅游活动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旅游活动成功与否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旅游线路设计是关键之一。旅游线路的设计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包括对旅游活动中游览景点、交通线路及相关的服务项目进行合理的空间组合和时序安排等。旅游线路设计要符合以下要求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2297485"/>
              </p:ext>
            </p:extLst>
          </p:nvPr>
        </p:nvGraphicFramePr>
        <p:xfrm>
          <a:off x="508000" y="3432735"/>
          <a:ext cx="8128000" cy="3545439"/>
        </p:xfrm>
        <a:graphic>
          <a:graphicData uri="http://schemas.openxmlformats.org/presentationml/2006/ole">
            <p:oleObj spid="_x0000_s19462" name="文档" r:id="rId5" imgW="3893528" imgH="1698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0634222"/>
              </p:ext>
            </p:extLst>
          </p:nvPr>
        </p:nvGraphicFramePr>
        <p:xfrm>
          <a:off x="508000" y="2060848"/>
          <a:ext cx="8128000" cy="3545439"/>
        </p:xfrm>
        <a:graphic>
          <a:graphicData uri="http://schemas.openxmlformats.org/presentationml/2006/ole">
            <p:oleObj spid="_x0000_s20486" name="文档" r:id="rId5" imgW="3893887" imgH="1698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424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旅游者在设计旅游活动过程中居主体地位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旅游者能否旅游成行取决于以下几点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是否具有旅游动机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包括休闲娱乐、观光、考察研究、会议、商务活动、宗教朝拜、健身疗养、学习、探亲访友、购物等等。其中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由于旅游者年龄、性别等的差异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还会有不同的旅游偏好。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是否拥有一定的经济承受能力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主要取决于两方面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一是旅游者自己的经济收入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二是旅游者愿意支付的旅游费用。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是否拥有一定的闲暇时间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人们的闲暇时间会影响旅游地的淡季与旺季分布。在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这样的法定假日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出游的人比较集中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也印证了这一点。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13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925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位于亚热带季风区的某海岛是著名国际旅游目的地。岛上常住人口密集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大部分消费品需依靠岛外补给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国际交通依赖航空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游客多需提前预定行程。下图为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该岛旅游景观分布示意图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18.eps" descr="id:214749738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79712" y="3037787"/>
            <a:ext cx="5400600" cy="350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267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5010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某国际旅游团到该岛进行一日游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在线路一和线路二中选择了线路一。运用旅游地理知识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分析线路一的优势。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线路一旅游资源类型多样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集群状况好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旅游价值高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旅游线路短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省时省钱。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旅游资源类型多样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景点组合好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旅游价值较高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旅游线路较短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交通用时少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游览时间相对较多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60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1367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影响旅游安全的主要因素及采取的防范措施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影响旅游安全的主要因素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主要包括旅游地的自然环境条件、旅游硬件设施情况及社会文化环境三个方面。有可能威胁到旅游安全的因素有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旅游交通、旅游设施、旅游商业服务设施、流行性疾病、旅游地居民态度、战争、旅游区天气、旅游区的水文条件、旅游区的地形等。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地形、气候和水文条件对旅游安全的影响主要是由于在一些特殊的地形、气候和水文条件下会发生一些突发性自然灾害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或直接威胁旅游者的生命、财产安全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或造成部分旅游基础设施的破坏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进而影响旅游安全。这些因素对旅游安全的影响往往是综合的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如泥石流就是在特殊的地形、气候和水文条件的共同作用下发生的自然灾害。一般来说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特殊的地形、气候、水文条件容易导致的自然灾害主要有泥石流、滑坡、地面沉降、台风、龙卷风、洪涝、寒潮等。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采取旅游安全防范措施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增强旅游安全意识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高度重视旅游安全问题。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加强预防与管理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消除旅游环境中的安全隐患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完善旅游危险警示标志和安全保护设施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维护旅游区良好的社会治安环境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建立旅游安全联动系统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建立旅游安全检查制度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做好安全预报工作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完善旅游救援机制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提高事故的应急处理能力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加强对游客的宣传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提高安全意识和防范能力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完善旅游保险制度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改善医疗卫生条件。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做好自我防范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了解可能存在的安全隐患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规划好旅游线路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准备必要的防护用品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选择安全的交通线路和交通工具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选择合适的游览线路和观赏位置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注意防火和保护旅游区环境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还要注意饮食卫生、住宿、娱乐、购物安全等。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1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全国课标文综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一种不同于传统观光游的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深度游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悄然兴起。深度游是指旅游者通过徒步、自驾等方式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围绕某一特定主题获得深刻体验的旅游活动。有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位旅游者结伴拟于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月下旬自驾前往下图所示区域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湖面高程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进行以观鸟为主题的深度游。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9.eps" descr="id:214749740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91680" y="3410501"/>
            <a:ext cx="5949195" cy="319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25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2815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指出为应对旅游地自然环境的特殊性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他们需要携带的生活用品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解答本题的关键是从图中获取信息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结合获取的有效信息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调动有关地理知识解答。根据经纬度和海拔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确定该旅游地位于青藏高原地区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其地理环境基本特点是高寒、缺氧、太阳辐射强。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氧气含量偏低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需带氧气袋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、抗缺氧药品等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水的沸点低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需带高压锅等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空气较稀薄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需带防晒物品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需备防寒衣物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此时该区域多大风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需备防风帐篷等。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方法技巧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旅游小常识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行前预先规划旅游线路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充分了解交通路况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进入山区应注意塌方落石与路肩塌陷。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登山前要特别注意服装和鞋子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尽量轻装上山、少带杂物以减轻负荷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鞋子要选用球鞋、布鞋和旅游鞋等平底鞋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勿穿高跟鞋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以免登山不便和有碍安全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借助拐杖要注意选择长短、轻重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合适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的拐杖。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行前注意气象预报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适时增减衣服。遇雨时在山上不可用雨伞而要用雨披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这是为避雷电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并防止山上风大连人带伞一起吹跑。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要做到观景不走路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走路不观景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照相时要特别注意安全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要选择能保障安全的地点和角度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尤其要注意岩石有无风化松动。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66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了解旅游者出游的愿望和能力。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掌握如何收集旅游信息、确定旅游目的地和选择旅游线路。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掌握影响旅游安全的主要因素和应采取的安全防范措施。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注意自身旅游安全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勿擅自到未开放的旅游山区和危险山区游玩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尽量避免在无人管理的山地游玩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不在无救生人员管理的深潭、溪流等水域游泳及戏水。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要注意林区防火。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11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0" name="文本框 19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1" name="文本框 20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2" name="文本框 21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3" name="文本框 22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4" name="文本框 23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5" name="文本框 24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6" name="文本框 25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7" name="文本框 26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有关旅游动机的叙述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每个人的旅游动机都是一样的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都是为了娱乐消遣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同一个旅游者的旅游动机不会发生改变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大众媒介的宣传广告会影响旅游动机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旅游动机是人们进行旅游活动的心理要求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对旅游目的地的选择没有影响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旅游动机是人们进行旅游活动的心理要求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是直接推动和指导人们进行旅游活动的内在原因或动力。每个人的旅游动机受个人知识、经验、内心印象以及各种信息的强烈影响。同一旅游者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在不同的时间和条件下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其旅游动机也会发生变化。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2" name="文本框 21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3" name="文本框 22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4" name="文本框 23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5" name="文本框 24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6" name="文本框 25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选择与居住地环境差异较大的旅游地的原因是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不同地区的旅游资源具有相似性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满足自己尝试、体验和欣赏异地人文、自然景观的需求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为了节省旅游费用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为了选择最有名的旅游地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人们为了摆脱日常事务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满足自己尝试、体验和欣赏异地人文、自然景观的需求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往往渴望了解与自己所熟悉的环境有较大差异的地方。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8647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2" name="文本框 21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3" name="文本框 22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4" name="文本框 23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5" name="文本框 24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6" name="文本框 25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旅游地信息主要包括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旅游资源的特色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旅游地的时空可达性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旅游服务设施和条件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旅游地居民的生活水平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本题考查旅游地的信息特征。旅游地信息主要包括旅游资源的特色、旅游地的时空可达性、旅游服务设施和条件、大致的旅行费用等。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744507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2" name="文本框 21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3" name="文本框 22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4" name="文本框 23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5" name="文本框 24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6" name="文本框 25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如果周末你和几个朋友去登山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以下物品不宜携带的是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防蚊虫的药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手电、相机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在登山遇雨时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不可用雨伞而要用雨披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这是为了避雷电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并防止山上风大连人带伞一起吹跑。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39332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2" name="文本框 21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3" name="文本框 22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4" name="文本框 23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5" name="文本框 24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6" name="文本框 25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属于旅游活动线路设计要求的有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符合自身特点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选择最佳路径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景观丰富多样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追求最佳效果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游览最多的景点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07355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2" name="文本框 21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23" name="文本框 22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4" name="文本框 23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5" name="文本框 24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6" name="文本框 25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选择旅游路径时不需要考虑的是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尽可能选择最佳路径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以缩短旅途中花费的时间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尽可能避免重复线路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将沿途景点划分归类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尽量穿过不同性质的旅游景点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穿过尽量多的旅游景点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旅游活动设计的要求很多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本题的各个选项都是旅游活动路线设计的要求。选择旅游线路时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尽可能选择最佳路径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以缩短旅途中花费的时间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尽可能将不同性质的旅游景点串连成环状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尽可能避免走重复路线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不能一味地堆砌旅游景点。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416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4" name="文本框 13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5" name="文本框 14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6" name="文本框 15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7" name="文本框 16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8" name="文本框 17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19" name="文本框 18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有关影响旅游安全的因素的叙述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地质灾害对旅游安全的影响只限于山区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外出旅游应当根据实际需要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带合适的衣服及用品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突降暴风雪不会对游客造成威胁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海滩地形平缓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适合游泳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其安全程度不受季节的影响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27446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框 2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文本框 3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文本框 4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文本框 5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8" name="文本框 7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0" name="文本框 9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可能存在旅游安全隐患的有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暴雨天气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崎岖的山地地区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野外烧烤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社会稳定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7325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框 2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文本框 3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文本框 4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文本框 5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8" name="文本框 7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0" name="文本框 9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下列有关旅游者自我防范的做法中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事先做好准备工作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规划好旅游路线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出游时选择安全的交通线路和交通工具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在旅游过程中注意观察地形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避开危险地带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在旅途中尽量不要带食物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沿途购买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旅游过程中要讲究饮食卫生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尽量带一些安全卫生的食品。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49892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48029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一、了解旅游者的出游愿望和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能力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2062756"/>
              </p:ext>
            </p:extLst>
          </p:nvPr>
        </p:nvGraphicFramePr>
        <p:xfrm>
          <a:off x="323528" y="2348880"/>
          <a:ext cx="8128000" cy="2942492"/>
        </p:xfrm>
        <a:graphic>
          <a:graphicData uri="http://schemas.openxmlformats.org/presentationml/2006/ole">
            <p:oleObj spid="_x0000_s17414" name="文档" r:id="rId7" imgW="3837032" imgH="138955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102188" y="243635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04752" y="298998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0482" y="363108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79912" y="4148799"/>
            <a:ext cx="11787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24804" y="4825824"/>
            <a:ext cx="11787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框 2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文本框 3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文本框 4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文本框 5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8" name="文本框 7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0" name="文本框 9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35219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杭州钱塘江潮水卷走三人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其中一人获救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两人失踪。读图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R20.eps" descr="id:2147497492;FounderCES"/>
          <p:cNvPicPr/>
          <p:nvPr/>
        </p:nvPicPr>
        <p:blipFill>
          <a:blip r:embed="rId12"/>
          <a:stretch>
            <a:fillRect/>
          </a:stretch>
        </p:blipFill>
        <p:spPr>
          <a:xfrm>
            <a:off x="1691680" y="2288299"/>
            <a:ext cx="5918000" cy="402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58666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框 2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文本框 3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文本框 4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文本框 5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8" name="文本框 7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0" name="文本框 9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钱塘潮被称为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天下第一潮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试分析其形成原因。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影响旅游安全的主要因素有哪些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钱塘江潮水卷人事件主要是受哪个因素的影响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从安全的角度考虑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欣赏钱塘江大潮宜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选择合适的位置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选择观察时机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抓住景观特点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以情观景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你认为当地应该采取什么措施来防止类似事件的发生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5564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4933584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框 2">
            <a:hlinkClick r:id="rId3" action="ppaction://hlinksldjump"/>
          </p:cNvPr>
          <p:cNvSpPr txBox="1"/>
          <p:nvPr/>
        </p:nvSpPr>
        <p:spPr>
          <a:xfrm>
            <a:off x="529040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文本框 3">
            <a:hlinkClick r:id="rId4" action="ppaction://hlinksldjump"/>
          </p:cNvPr>
          <p:cNvSpPr txBox="1"/>
          <p:nvPr/>
        </p:nvSpPr>
        <p:spPr>
          <a:xfrm>
            <a:off x="565044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文本框 4">
            <a:hlinkClick r:id="rId5" action="ppaction://hlinksldjump"/>
          </p:cNvPr>
          <p:cNvSpPr txBox="1"/>
          <p:nvPr/>
        </p:nvSpPr>
        <p:spPr>
          <a:xfrm>
            <a:off x="601048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文本框 5">
            <a:hlinkClick r:id="rId6" action="ppaction://hlinksldjump"/>
          </p:cNvPr>
          <p:cNvSpPr txBox="1"/>
          <p:nvPr/>
        </p:nvSpPr>
        <p:spPr>
          <a:xfrm>
            <a:off x="6364762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673056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8" name="文本框 7">
            <a:hlinkClick r:id="rId8" action="ppaction://hlinksldjump"/>
          </p:cNvPr>
          <p:cNvSpPr txBox="1"/>
          <p:nvPr/>
        </p:nvSpPr>
        <p:spPr>
          <a:xfrm>
            <a:off x="7090600" y="847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7459906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0" name="文本框 9">
            <a:hlinkClick r:id="rId10" action="ppaction://hlinksldjump"/>
          </p:cNvPr>
          <p:cNvSpPr txBox="1"/>
          <p:nvPr/>
        </p:nvSpPr>
        <p:spPr>
          <a:xfrm>
            <a:off x="7825704" y="8464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8185744" y="847103"/>
            <a:ext cx="418704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本题结合实例考查旅游安全的知识。钱塘江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大潮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的成因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从地形、气候等方面分析。第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题应认真审题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注意是从安全角度考虑。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杭州湾是三角形海湾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口大内小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海潮涌起时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海水进入湾中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潮位堆高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夏秋季节夏季风盛行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加剧了潮势。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影响旅游安全的因素主要包括旅游地的地形、气候、水文等自然环境条件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旅游硬件设施情况以及社会文化环境等。水文。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划定游人禁止进入游玩的区域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树立宣传牌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向游客宣传观赏钱塘潮的注意事项及钱塘潮可能产生的危害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大潮来时及时提醒游客等。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其他答案合理即可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1191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旅游动机受哪些因素的影响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同一个旅游者的旅游动机在不同的时间和条件下是否会发生变化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每个人的旅游动机受到个人知识、经验、内心印象以及各种信息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大众媒介的宣传广告、口碑等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的强烈影响。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同一个旅游者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在不同的时间和条件下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其旅游动机也会发生变化。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旅游动机会随着旅游地交通条件的变化、人文环境的变化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以及不断变化的信息、旅游价格等而不断更新。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1616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二、收集旅游地的信息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收集旅游地信息的渠道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各种新闻媒介、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旅行社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、导游手册、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亲朋好友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、有经验的旅游者等。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应该收集的信息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旅游资源的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特色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旅游地的时空可达性。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居住地与旅游地之间的空间距离过大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经济距离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旅游者的出游能力降低。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居住地与旅游地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相距遥远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两地环境差异巨大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对游客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吸引力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旅游服务设施和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大致的旅行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费用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0791" y="219534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23253" y="219534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6741" y="34090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0272" y="42003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92400" y="500805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8543" y="541564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1840" y="581652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84067" y="621708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1367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结合以往的实际经验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讨论旅游地的各种不同信息对选择不同旅游地有什么影响。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旅游地旅游资源的特色不同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可以安排的旅游活动是不一样的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直接影响对旅游者的吸引力。因此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出游前首先就需要收集旅游地旅游资源的类型、主要游览景区、景点的特色等情况。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旅游地的时空可达性直接关系到旅游者从出发地到旅游地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然后再返回出发地的费用和时间。一般来说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居住地与旅游地之间的空间距离过大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会使旅行的时间过长、旅行费用过高、经济距离增加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相应地降低了旅游者的出游能力。而居住地与旅游地相距遥远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也意味着两地之间巨大的环境差异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这会增加对游客的吸引力。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旅游服务设施和条件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如旅游交通方式及工具、旅游住宿条件、旅游餐饮的种类和标准、导游服务、旅行费用等信息也都在一定程度上影响着游客的选择。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53521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48734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三、确定旅游目的地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选择旅游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线路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1745954"/>
              </p:ext>
            </p:extLst>
          </p:nvPr>
        </p:nvGraphicFramePr>
        <p:xfrm>
          <a:off x="508000" y="1782749"/>
          <a:ext cx="8128000" cy="2849605"/>
        </p:xfrm>
        <a:graphic>
          <a:graphicData uri="http://schemas.openxmlformats.org/presentationml/2006/ole">
            <p:oleObj spid="_x0000_s18438" name="文档" r:id="rId7" imgW="3894607" imgH="136507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14908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安排旅游线路时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是否应尽可能多地安排旅游景观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安排旅游线路时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要充分展现旅游地丰富多彩的旅游景观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在有限而集中的时间内尽可能多地欣赏到不同的旅游景观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感受到不同的旅游特色氛围。但是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不能一味地堆砌和罗列某地的全部旅游景观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而应做到既要景观丰富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富于变化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又突出重点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避免雷同。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8588" y="2256090"/>
            <a:ext cx="8051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43964" y="3181803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22902" y="3734560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24792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四、保证旅游安全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旅游安全的内容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二是在旅游地的安全问题。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影响旅游安全的主要因素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条件、旅游硬件设施情况及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社会文化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环境等三个方面。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我国夏季山地旅游的安全事宜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夏季在山地旅游必须提高对塌方、滑坡、山洪、泥石流、雷击等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的防范意识。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了解旅游线路上的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、水文和交通路况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减少在不安全地带的集中活动。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2811" y="238005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6698" y="318267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44208" y="318267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73524" y="47874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9872" y="519962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13641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100953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3467" y="100953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外出旅游的准备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出门观天色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外出旅游应根据当时的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季节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和当地的气候条件及沿途各地的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带合适的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衣服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及用品。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及时调整计划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防患于未然。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影响旅游安全的主要因素有哪些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主要包括旅游地的地形、气候、水文等自然环境条件、旅游硬件设施情况、社会文化环境及旅游者本身的安全意识等方面。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4128" y="23696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7744" y="27705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22103" y="27705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2271" y="317146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263865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407</TotalTime>
  <Words>2554</Words>
  <Application>Microsoft Office PowerPoint</Application>
  <PresentationFormat>全屏显示(4:3)</PresentationFormat>
  <Paragraphs>313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测控设计模板14新</vt:lpstr>
      <vt:lpstr>文档</vt:lpstr>
      <vt:lpstr>第一节　设计旅游活动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海洋概述</dc:title>
  <dc:creator>dbc</dc:creator>
  <cp:lastModifiedBy>Administrator</cp:lastModifiedBy>
  <cp:revision>25</cp:revision>
  <dcterms:created xsi:type="dcterms:W3CDTF">2016-05-26T03:10:41Z</dcterms:created>
  <dcterms:modified xsi:type="dcterms:W3CDTF">2017-08-21T01:31:23Z</dcterms:modified>
</cp:coreProperties>
</file>