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74" r:id="rId2"/>
    <p:sldId id="263" r:id="rId3"/>
    <p:sldId id="264" r:id="rId4"/>
    <p:sldId id="267" r:id="rId5"/>
    <p:sldId id="309" r:id="rId6"/>
    <p:sldId id="304" r:id="rId7"/>
    <p:sldId id="317" r:id="rId8"/>
    <p:sldId id="265" r:id="rId9"/>
    <p:sldId id="279" r:id="rId10"/>
    <p:sldId id="280" r:id="rId11"/>
    <p:sldId id="281" r:id="rId12"/>
    <p:sldId id="293" r:id="rId13"/>
    <p:sldId id="266" r:id="rId14"/>
    <p:sldId id="282" r:id="rId15"/>
    <p:sldId id="283" r:id="rId16"/>
    <p:sldId id="295" r:id="rId17"/>
    <p:sldId id="296" r:id="rId18"/>
    <p:sldId id="270" r:id="rId19"/>
    <p:sldId id="300" r:id="rId20"/>
    <p:sldId id="284" r:id="rId21"/>
    <p:sldId id="285" r:id="rId22"/>
    <p:sldId id="286" r:id="rId23"/>
    <p:sldId id="287" r:id="rId24"/>
    <p:sldId id="318" r:id="rId25"/>
    <p:sldId id="319" r:id="rId26"/>
    <p:sldId id="320" r:id="rId27"/>
    <p:sldId id="321" r:id="rId28"/>
    <p:sldId id="322" r:id="rId29"/>
    <p:sldId id="323" r:id="rId30"/>
    <p:sldId id="324" r:id="rId31"/>
    <p:sldId id="325" r:id="rId32"/>
    <p:sldId id="326" r:id="rId3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7015" autoAdjust="0"/>
    <p:restoredTop sz="94660"/>
  </p:normalViewPr>
  <p:slideViewPr>
    <p:cSldViewPr showGuides="1">
      <p:cViewPr varScale="1">
        <p:scale>
          <a:sx n="60" d="100"/>
          <a:sy n="60" d="100"/>
        </p:scale>
        <p:origin x="-90" y="-31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2017-8-21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18.xml"/><Relationship Id="rId5" Type="http://schemas.openxmlformats.org/officeDocument/2006/relationships/slide" Target="../slides/slide8.xml"/><Relationship Id="rId4" Type="http://schemas.openxmlformats.org/officeDocument/2006/relationships/slide" Target="../slides/slide3.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18.xml"/><Relationship Id="rId5" Type="http://schemas.openxmlformats.org/officeDocument/2006/relationships/slide" Target="../slides/slide8.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18.xml"/><Relationship Id="rId5" Type="http://schemas.openxmlformats.org/officeDocument/2006/relationships/slide" Target="../slides/slide8.xml"/><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18.xml"/><Relationship Id="rId5" Type="http://schemas.openxmlformats.org/officeDocument/2006/relationships/slide" Target="../slides/slide8.xml"/><Relationship Id="rId4" Type="http://schemas.openxmlformats.org/officeDocument/2006/relationships/slide" Target="../slides/slide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xmlns=""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248184" y="1100843"/>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目标导航</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5" name="TextBox 24">
            <a:hlinkClick r:id="rId4" action="ppaction://hlinksldjump"/>
          </p:cNvPr>
          <p:cNvSpPr txBox="1"/>
          <p:nvPr userDrawn="1"/>
        </p:nvSpPr>
        <p:spPr>
          <a:xfrm>
            <a:off x="5099751" y="191897"/>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8" name="TextBox 27">
            <a:hlinkClick r:id="rId5" action="ppaction://hlinksldjump"/>
          </p:cNvPr>
          <p:cNvSpPr txBox="1"/>
          <p:nvPr userDrawn="1"/>
        </p:nvSpPr>
        <p:spPr>
          <a:xfrm>
            <a:off x="6372450" y="18864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1" name="TextBox 30">
            <a:hlinkClick r:id="rId6" action="ppaction://hlinksldjump"/>
          </p:cNvPr>
          <p:cNvSpPr txBox="1"/>
          <p:nvPr userDrawn="1"/>
        </p:nvSpPr>
        <p:spPr>
          <a:xfrm>
            <a:off x="7680594" y="18864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栏目二">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4852164" y="-27384"/>
            <a:ext cx="1443037" cy="880109"/>
          </a:xfrm>
          <a:prstGeom prst="rect">
            <a:avLst/>
          </a:prstGeom>
        </p:spPr>
      </p:pic>
      <p:sp>
        <p:nvSpPr>
          <p:cNvPr id="15" name="TextBox 7">
            <a:hlinkClick r:id="rId3" action="ppaction://hlinksldjump"/>
          </p:cNvPr>
          <p:cNvSpPr txBox="1"/>
          <p:nvPr userDrawn="1"/>
        </p:nvSpPr>
        <p:spPr>
          <a:xfrm>
            <a:off x="3728452" y="188640"/>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sp>
        <p:nvSpPr>
          <p:cNvPr id="16" name="TextBox 24">
            <a:hlinkClick r:id="rId4" action="ppaction://hlinksldjump"/>
          </p:cNvPr>
          <p:cNvSpPr txBox="1"/>
          <p:nvPr userDrawn="1"/>
        </p:nvSpPr>
        <p:spPr>
          <a:xfrm>
            <a:off x="5099751" y="191897"/>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TextBox 27">
            <a:hlinkClick r:id="rId5" action="ppaction://hlinksldjump"/>
          </p:cNvPr>
          <p:cNvSpPr txBox="1"/>
          <p:nvPr userDrawn="1"/>
        </p:nvSpPr>
        <p:spPr>
          <a:xfrm>
            <a:off x="6372450" y="18864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8" name="TextBox 30">
            <a:hlinkClick r:id="rId6" action="ppaction://hlinksldjump"/>
          </p:cNvPr>
          <p:cNvSpPr txBox="1"/>
          <p:nvPr userDrawn="1"/>
        </p:nvSpPr>
        <p:spPr>
          <a:xfrm>
            <a:off x="7680594" y="18864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栏目三">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6197901" y="-27384"/>
            <a:ext cx="1443037" cy="880109"/>
          </a:xfrm>
          <a:prstGeom prst="rect">
            <a:avLst/>
          </a:prstGeom>
        </p:spPr>
      </p:pic>
      <p:sp>
        <p:nvSpPr>
          <p:cNvPr id="16" name="TextBox 7">
            <a:hlinkClick r:id="rId3" action="ppaction://hlinksldjump"/>
          </p:cNvPr>
          <p:cNvSpPr txBox="1"/>
          <p:nvPr userDrawn="1"/>
        </p:nvSpPr>
        <p:spPr>
          <a:xfrm>
            <a:off x="3728452" y="188640"/>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sp>
        <p:nvSpPr>
          <p:cNvPr id="17" name="TextBox 24">
            <a:hlinkClick r:id="rId4" action="ppaction://hlinksldjump"/>
          </p:cNvPr>
          <p:cNvSpPr txBox="1"/>
          <p:nvPr userDrawn="1"/>
        </p:nvSpPr>
        <p:spPr>
          <a:xfrm>
            <a:off x="5099751" y="191897"/>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8" name="TextBox 27">
            <a:hlinkClick r:id="rId5" action="ppaction://hlinksldjump"/>
          </p:cNvPr>
          <p:cNvSpPr txBox="1"/>
          <p:nvPr userDrawn="1"/>
        </p:nvSpPr>
        <p:spPr>
          <a:xfrm>
            <a:off x="6372450" y="188640"/>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重难聚焦</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9" name="TextBox 30">
            <a:hlinkClick r:id="rId6" action="ppaction://hlinksldjump"/>
          </p:cNvPr>
          <p:cNvSpPr txBox="1"/>
          <p:nvPr userDrawn="1"/>
        </p:nvSpPr>
        <p:spPr>
          <a:xfrm>
            <a:off x="7680594" y="18864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栏目四">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7543337" y="-27384"/>
            <a:ext cx="1443037" cy="880109"/>
          </a:xfrm>
          <a:prstGeom prst="rect">
            <a:avLst/>
          </a:prstGeom>
        </p:spPr>
      </p:pic>
      <p:sp>
        <p:nvSpPr>
          <p:cNvPr id="15" name="TextBox 7">
            <a:hlinkClick r:id="rId3" action="ppaction://hlinksldjump"/>
          </p:cNvPr>
          <p:cNvSpPr txBox="1"/>
          <p:nvPr userDrawn="1"/>
        </p:nvSpPr>
        <p:spPr>
          <a:xfrm>
            <a:off x="3728452" y="188640"/>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sp>
        <p:nvSpPr>
          <p:cNvPr id="19" name="TextBox 24">
            <a:hlinkClick r:id="rId4" action="ppaction://hlinksldjump"/>
          </p:cNvPr>
          <p:cNvSpPr txBox="1"/>
          <p:nvPr userDrawn="1"/>
        </p:nvSpPr>
        <p:spPr>
          <a:xfrm>
            <a:off x="5099751" y="191897"/>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0" name="TextBox 27">
            <a:hlinkClick r:id="rId5" action="ppaction://hlinksldjump"/>
          </p:cNvPr>
          <p:cNvSpPr txBox="1"/>
          <p:nvPr userDrawn="1"/>
        </p:nvSpPr>
        <p:spPr>
          <a:xfrm>
            <a:off x="6372450" y="18864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1" name="TextBox 30">
            <a:hlinkClick r:id="rId6" action="ppaction://hlinksldjump"/>
          </p:cNvPr>
          <p:cNvSpPr txBox="1"/>
          <p:nvPr userDrawn="1"/>
        </p:nvSpPr>
        <p:spPr>
          <a:xfrm>
            <a:off x="7680594" y="188640"/>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随堂演练</a:t>
            </a:r>
            <a:endParaRPr lang="zh-CN" altLang="en-US" sz="1400" dirty="0">
              <a:solidFill>
                <a:schemeClr val="bg1"/>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xmlns=""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dirty="0" smtClean="0"/>
              <a:t>第二节　旅游开发中的</a:t>
            </a:r>
            <a:endParaRPr lang="en-US" altLang="zh-CN" sz="1600" dirty="0" smtClean="0"/>
          </a:p>
          <a:p>
            <a:pPr algn="l"/>
            <a:r>
              <a:rPr lang="en-US" altLang="zh-CN" sz="1600" dirty="0" smtClean="0"/>
              <a:t>        </a:t>
            </a:r>
            <a:r>
              <a:rPr lang="zh-CN" altLang="zh-CN" sz="1600" dirty="0" smtClean="0"/>
              <a:t>环境保护</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8" Type="http://schemas.openxmlformats.org/officeDocument/2006/relationships/slide" Target="slide24.xml"/><Relationship Id="rId13" Type="http://schemas.openxmlformats.org/officeDocument/2006/relationships/slide" Target="slide31.xml"/><Relationship Id="rId3" Type="http://schemas.openxmlformats.org/officeDocument/2006/relationships/slide" Target="slide19.xml"/><Relationship Id="rId7" Type="http://schemas.openxmlformats.org/officeDocument/2006/relationships/slide" Target="slide23.xml"/><Relationship Id="rId12" Type="http://schemas.openxmlformats.org/officeDocument/2006/relationships/slide" Target="slide28.xml"/><Relationship Id="rId2"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slide" Target="slide22.xml"/><Relationship Id="rId11" Type="http://schemas.openxmlformats.org/officeDocument/2006/relationships/slide" Target="slide27.xml"/><Relationship Id="rId5" Type="http://schemas.openxmlformats.org/officeDocument/2006/relationships/slide" Target="slide21.xml"/><Relationship Id="rId10" Type="http://schemas.openxmlformats.org/officeDocument/2006/relationships/slide" Target="slide26.xml"/><Relationship Id="rId4" Type="http://schemas.openxmlformats.org/officeDocument/2006/relationships/slide" Target="slide20.xml"/><Relationship Id="rId9" Type="http://schemas.openxmlformats.org/officeDocument/2006/relationships/slide" Target="slide25.xml"/></Relationships>
</file>

<file path=ppt/slides/_rels/slide19.xml.rels><?xml version="1.0" encoding="UTF-8" standalone="yes"?>
<Relationships xmlns="http://schemas.openxmlformats.org/package/2006/relationships"><Relationship Id="rId8" Type="http://schemas.openxmlformats.org/officeDocument/2006/relationships/slide" Target="slide24.xml"/><Relationship Id="rId13" Type="http://schemas.openxmlformats.org/officeDocument/2006/relationships/slide" Target="slide31.xml"/><Relationship Id="rId3" Type="http://schemas.openxmlformats.org/officeDocument/2006/relationships/slide" Target="slide19.xml"/><Relationship Id="rId7" Type="http://schemas.openxmlformats.org/officeDocument/2006/relationships/slide" Target="slide23.xml"/><Relationship Id="rId12" Type="http://schemas.openxmlformats.org/officeDocument/2006/relationships/slide" Target="slide28.xml"/><Relationship Id="rId2"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slide" Target="slide22.xml"/><Relationship Id="rId11" Type="http://schemas.openxmlformats.org/officeDocument/2006/relationships/slide" Target="slide27.xml"/><Relationship Id="rId5" Type="http://schemas.openxmlformats.org/officeDocument/2006/relationships/slide" Target="slide21.xml"/><Relationship Id="rId10" Type="http://schemas.openxmlformats.org/officeDocument/2006/relationships/slide" Target="slide26.xml"/><Relationship Id="rId4" Type="http://schemas.openxmlformats.org/officeDocument/2006/relationships/slide" Target="slide20.xml"/><Relationship Id="rId9" Type="http://schemas.openxmlformats.org/officeDocument/2006/relationships/slide" Target="slide2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8" Type="http://schemas.openxmlformats.org/officeDocument/2006/relationships/slide" Target="slide24.xml"/><Relationship Id="rId13" Type="http://schemas.openxmlformats.org/officeDocument/2006/relationships/slide" Target="slide31.xml"/><Relationship Id="rId3" Type="http://schemas.openxmlformats.org/officeDocument/2006/relationships/slide" Target="slide19.xml"/><Relationship Id="rId7" Type="http://schemas.openxmlformats.org/officeDocument/2006/relationships/slide" Target="slide23.xml"/><Relationship Id="rId12" Type="http://schemas.openxmlformats.org/officeDocument/2006/relationships/slide" Target="slide28.xml"/><Relationship Id="rId2"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slide" Target="slide22.xml"/><Relationship Id="rId11" Type="http://schemas.openxmlformats.org/officeDocument/2006/relationships/slide" Target="slide27.xml"/><Relationship Id="rId5" Type="http://schemas.openxmlformats.org/officeDocument/2006/relationships/slide" Target="slide21.xml"/><Relationship Id="rId10" Type="http://schemas.openxmlformats.org/officeDocument/2006/relationships/slide" Target="slide26.xml"/><Relationship Id="rId4" Type="http://schemas.openxmlformats.org/officeDocument/2006/relationships/slide" Target="slide20.xml"/><Relationship Id="rId9" Type="http://schemas.openxmlformats.org/officeDocument/2006/relationships/slide" Target="slide25.xml"/></Relationships>
</file>

<file path=ppt/slides/_rels/slide21.xml.rels><?xml version="1.0" encoding="UTF-8" standalone="yes"?>
<Relationships xmlns="http://schemas.openxmlformats.org/package/2006/relationships"><Relationship Id="rId8" Type="http://schemas.openxmlformats.org/officeDocument/2006/relationships/slide" Target="slide24.xml"/><Relationship Id="rId13" Type="http://schemas.openxmlformats.org/officeDocument/2006/relationships/slide" Target="slide31.xml"/><Relationship Id="rId3" Type="http://schemas.openxmlformats.org/officeDocument/2006/relationships/slide" Target="slide19.xml"/><Relationship Id="rId7" Type="http://schemas.openxmlformats.org/officeDocument/2006/relationships/slide" Target="slide23.xml"/><Relationship Id="rId12" Type="http://schemas.openxmlformats.org/officeDocument/2006/relationships/slide" Target="slide28.xml"/><Relationship Id="rId2"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slide" Target="slide22.xml"/><Relationship Id="rId11" Type="http://schemas.openxmlformats.org/officeDocument/2006/relationships/slide" Target="slide27.xml"/><Relationship Id="rId5" Type="http://schemas.openxmlformats.org/officeDocument/2006/relationships/slide" Target="slide21.xml"/><Relationship Id="rId10" Type="http://schemas.openxmlformats.org/officeDocument/2006/relationships/slide" Target="slide26.xml"/><Relationship Id="rId4" Type="http://schemas.openxmlformats.org/officeDocument/2006/relationships/slide" Target="slide20.xml"/><Relationship Id="rId9" Type="http://schemas.openxmlformats.org/officeDocument/2006/relationships/slide" Target="slide25.xml"/></Relationships>
</file>

<file path=ppt/slides/_rels/slide22.xml.rels><?xml version="1.0" encoding="UTF-8" standalone="yes"?>
<Relationships xmlns="http://schemas.openxmlformats.org/package/2006/relationships"><Relationship Id="rId8" Type="http://schemas.openxmlformats.org/officeDocument/2006/relationships/slide" Target="slide24.xml"/><Relationship Id="rId13" Type="http://schemas.openxmlformats.org/officeDocument/2006/relationships/slide" Target="slide31.xml"/><Relationship Id="rId3" Type="http://schemas.openxmlformats.org/officeDocument/2006/relationships/slide" Target="slide19.xml"/><Relationship Id="rId7" Type="http://schemas.openxmlformats.org/officeDocument/2006/relationships/slide" Target="slide23.xml"/><Relationship Id="rId12" Type="http://schemas.openxmlformats.org/officeDocument/2006/relationships/slide" Target="slide28.xml"/><Relationship Id="rId2"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slide" Target="slide22.xml"/><Relationship Id="rId11" Type="http://schemas.openxmlformats.org/officeDocument/2006/relationships/slide" Target="slide27.xml"/><Relationship Id="rId5" Type="http://schemas.openxmlformats.org/officeDocument/2006/relationships/slide" Target="slide21.xml"/><Relationship Id="rId10" Type="http://schemas.openxmlformats.org/officeDocument/2006/relationships/slide" Target="slide26.xml"/><Relationship Id="rId4" Type="http://schemas.openxmlformats.org/officeDocument/2006/relationships/slide" Target="slide20.xml"/><Relationship Id="rId9" Type="http://schemas.openxmlformats.org/officeDocument/2006/relationships/slide" Target="slide25.xml"/></Relationships>
</file>

<file path=ppt/slides/_rels/slide23.xml.rels><?xml version="1.0" encoding="UTF-8" standalone="yes"?>
<Relationships xmlns="http://schemas.openxmlformats.org/package/2006/relationships"><Relationship Id="rId8" Type="http://schemas.openxmlformats.org/officeDocument/2006/relationships/slide" Target="slide24.xml"/><Relationship Id="rId13" Type="http://schemas.openxmlformats.org/officeDocument/2006/relationships/slide" Target="slide31.xml"/><Relationship Id="rId3" Type="http://schemas.openxmlformats.org/officeDocument/2006/relationships/slide" Target="slide19.xml"/><Relationship Id="rId7" Type="http://schemas.openxmlformats.org/officeDocument/2006/relationships/slide" Target="slide23.xml"/><Relationship Id="rId12" Type="http://schemas.openxmlformats.org/officeDocument/2006/relationships/slide" Target="slide28.xml"/><Relationship Id="rId2"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slide" Target="slide22.xml"/><Relationship Id="rId11" Type="http://schemas.openxmlformats.org/officeDocument/2006/relationships/slide" Target="slide27.xml"/><Relationship Id="rId5" Type="http://schemas.openxmlformats.org/officeDocument/2006/relationships/slide" Target="slide21.xml"/><Relationship Id="rId10" Type="http://schemas.openxmlformats.org/officeDocument/2006/relationships/slide" Target="slide26.xml"/><Relationship Id="rId4" Type="http://schemas.openxmlformats.org/officeDocument/2006/relationships/slide" Target="slide20.xml"/><Relationship Id="rId9" Type="http://schemas.openxmlformats.org/officeDocument/2006/relationships/slide" Target="slide25.xml"/></Relationships>
</file>

<file path=ppt/slides/_rels/slide24.xml.rels><?xml version="1.0" encoding="UTF-8" standalone="yes"?>
<Relationships xmlns="http://schemas.openxmlformats.org/package/2006/relationships"><Relationship Id="rId8" Type="http://schemas.openxmlformats.org/officeDocument/2006/relationships/slide" Target="slide24.xml"/><Relationship Id="rId13" Type="http://schemas.openxmlformats.org/officeDocument/2006/relationships/slide" Target="slide31.xml"/><Relationship Id="rId3" Type="http://schemas.openxmlformats.org/officeDocument/2006/relationships/slide" Target="slide19.xml"/><Relationship Id="rId7" Type="http://schemas.openxmlformats.org/officeDocument/2006/relationships/slide" Target="slide23.xml"/><Relationship Id="rId12" Type="http://schemas.openxmlformats.org/officeDocument/2006/relationships/slide" Target="slide28.xml"/><Relationship Id="rId2"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slide" Target="slide22.xml"/><Relationship Id="rId11" Type="http://schemas.openxmlformats.org/officeDocument/2006/relationships/slide" Target="slide27.xml"/><Relationship Id="rId5" Type="http://schemas.openxmlformats.org/officeDocument/2006/relationships/slide" Target="slide21.xml"/><Relationship Id="rId10" Type="http://schemas.openxmlformats.org/officeDocument/2006/relationships/slide" Target="slide26.xml"/><Relationship Id="rId4" Type="http://schemas.openxmlformats.org/officeDocument/2006/relationships/slide" Target="slide20.xml"/><Relationship Id="rId9" Type="http://schemas.openxmlformats.org/officeDocument/2006/relationships/slide" Target="slide25.xml"/></Relationships>
</file>

<file path=ppt/slides/_rels/slide25.xml.rels><?xml version="1.0" encoding="UTF-8" standalone="yes"?>
<Relationships xmlns="http://schemas.openxmlformats.org/package/2006/relationships"><Relationship Id="rId8" Type="http://schemas.openxmlformats.org/officeDocument/2006/relationships/slide" Target="slide24.xml"/><Relationship Id="rId13" Type="http://schemas.openxmlformats.org/officeDocument/2006/relationships/slide" Target="slide31.xml"/><Relationship Id="rId3" Type="http://schemas.openxmlformats.org/officeDocument/2006/relationships/slide" Target="slide19.xml"/><Relationship Id="rId7" Type="http://schemas.openxmlformats.org/officeDocument/2006/relationships/slide" Target="slide23.xml"/><Relationship Id="rId12" Type="http://schemas.openxmlformats.org/officeDocument/2006/relationships/slide" Target="slide28.xml"/><Relationship Id="rId2"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slide" Target="slide22.xml"/><Relationship Id="rId11" Type="http://schemas.openxmlformats.org/officeDocument/2006/relationships/slide" Target="slide27.xml"/><Relationship Id="rId5" Type="http://schemas.openxmlformats.org/officeDocument/2006/relationships/slide" Target="slide21.xml"/><Relationship Id="rId10" Type="http://schemas.openxmlformats.org/officeDocument/2006/relationships/slide" Target="slide26.xml"/><Relationship Id="rId4" Type="http://schemas.openxmlformats.org/officeDocument/2006/relationships/slide" Target="slide20.xml"/><Relationship Id="rId9" Type="http://schemas.openxmlformats.org/officeDocument/2006/relationships/slide" Target="slide25.xml"/></Relationships>
</file>

<file path=ppt/slides/_rels/slide26.xml.rels><?xml version="1.0" encoding="UTF-8" standalone="yes"?>
<Relationships xmlns="http://schemas.openxmlformats.org/package/2006/relationships"><Relationship Id="rId8" Type="http://schemas.openxmlformats.org/officeDocument/2006/relationships/slide" Target="slide24.xml"/><Relationship Id="rId13" Type="http://schemas.openxmlformats.org/officeDocument/2006/relationships/slide" Target="slide31.xml"/><Relationship Id="rId3" Type="http://schemas.openxmlformats.org/officeDocument/2006/relationships/slide" Target="slide19.xml"/><Relationship Id="rId7" Type="http://schemas.openxmlformats.org/officeDocument/2006/relationships/slide" Target="slide23.xml"/><Relationship Id="rId12" Type="http://schemas.openxmlformats.org/officeDocument/2006/relationships/slide" Target="slide28.xml"/><Relationship Id="rId2"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slide" Target="slide22.xml"/><Relationship Id="rId11" Type="http://schemas.openxmlformats.org/officeDocument/2006/relationships/slide" Target="slide27.xml"/><Relationship Id="rId5" Type="http://schemas.openxmlformats.org/officeDocument/2006/relationships/slide" Target="slide21.xml"/><Relationship Id="rId10" Type="http://schemas.openxmlformats.org/officeDocument/2006/relationships/slide" Target="slide26.xml"/><Relationship Id="rId4" Type="http://schemas.openxmlformats.org/officeDocument/2006/relationships/slide" Target="slide20.xml"/><Relationship Id="rId9" Type="http://schemas.openxmlformats.org/officeDocument/2006/relationships/slide" Target="slide25.xml"/></Relationships>
</file>

<file path=ppt/slides/_rels/slide27.xml.rels><?xml version="1.0" encoding="UTF-8" standalone="yes"?>
<Relationships xmlns="http://schemas.openxmlformats.org/package/2006/relationships"><Relationship Id="rId8" Type="http://schemas.openxmlformats.org/officeDocument/2006/relationships/slide" Target="slide24.xml"/><Relationship Id="rId13" Type="http://schemas.openxmlformats.org/officeDocument/2006/relationships/slide" Target="slide31.xml"/><Relationship Id="rId3" Type="http://schemas.openxmlformats.org/officeDocument/2006/relationships/slide" Target="slide19.xml"/><Relationship Id="rId7" Type="http://schemas.openxmlformats.org/officeDocument/2006/relationships/slide" Target="slide23.xml"/><Relationship Id="rId12" Type="http://schemas.openxmlformats.org/officeDocument/2006/relationships/slide" Target="slide28.xml"/><Relationship Id="rId2"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slide" Target="slide22.xml"/><Relationship Id="rId11" Type="http://schemas.openxmlformats.org/officeDocument/2006/relationships/slide" Target="slide27.xml"/><Relationship Id="rId5" Type="http://schemas.openxmlformats.org/officeDocument/2006/relationships/slide" Target="slide21.xml"/><Relationship Id="rId10" Type="http://schemas.openxmlformats.org/officeDocument/2006/relationships/slide" Target="slide26.xml"/><Relationship Id="rId4" Type="http://schemas.openxmlformats.org/officeDocument/2006/relationships/slide" Target="slide20.xml"/><Relationship Id="rId9" Type="http://schemas.openxmlformats.org/officeDocument/2006/relationships/slide" Target="slide25.xml"/></Relationships>
</file>

<file path=ppt/slides/_rels/slide28.xml.rels><?xml version="1.0" encoding="UTF-8" standalone="yes"?>
<Relationships xmlns="http://schemas.openxmlformats.org/package/2006/relationships"><Relationship Id="rId8" Type="http://schemas.openxmlformats.org/officeDocument/2006/relationships/slide" Target="slide24.xml"/><Relationship Id="rId13" Type="http://schemas.openxmlformats.org/officeDocument/2006/relationships/image" Target="../media/image5.jpeg"/><Relationship Id="rId3" Type="http://schemas.openxmlformats.org/officeDocument/2006/relationships/slide" Target="slide19.xml"/><Relationship Id="rId7" Type="http://schemas.openxmlformats.org/officeDocument/2006/relationships/slide" Target="slide23.xml"/><Relationship Id="rId12" Type="http://schemas.openxmlformats.org/officeDocument/2006/relationships/slide" Target="slide28.xml"/><Relationship Id="rId2"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slide" Target="slide22.xml"/><Relationship Id="rId11" Type="http://schemas.openxmlformats.org/officeDocument/2006/relationships/slide" Target="slide27.xml"/><Relationship Id="rId5" Type="http://schemas.openxmlformats.org/officeDocument/2006/relationships/slide" Target="slide21.xml"/><Relationship Id="rId10" Type="http://schemas.openxmlformats.org/officeDocument/2006/relationships/slide" Target="slide26.xml"/><Relationship Id="rId4" Type="http://schemas.openxmlformats.org/officeDocument/2006/relationships/slide" Target="slide20.xml"/><Relationship Id="rId9" Type="http://schemas.openxmlformats.org/officeDocument/2006/relationships/slide" Target="slide25.xml"/><Relationship Id="rId14" Type="http://schemas.openxmlformats.org/officeDocument/2006/relationships/slide" Target="slide31.xml"/></Relationships>
</file>

<file path=ppt/slides/_rels/slide29.xml.rels><?xml version="1.0" encoding="UTF-8" standalone="yes"?>
<Relationships xmlns="http://schemas.openxmlformats.org/package/2006/relationships"><Relationship Id="rId8" Type="http://schemas.openxmlformats.org/officeDocument/2006/relationships/slide" Target="slide24.xml"/><Relationship Id="rId13" Type="http://schemas.openxmlformats.org/officeDocument/2006/relationships/slide" Target="slide31.xml"/><Relationship Id="rId3" Type="http://schemas.openxmlformats.org/officeDocument/2006/relationships/slide" Target="slide19.xml"/><Relationship Id="rId7" Type="http://schemas.openxmlformats.org/officeDocument/2006/relationships/slide" Target="slide23.xml"/><Relationship Id="rId12" Type="http://schemas.openxmlformats.org/officeDocument/2006/relationships/slide" Target="slide28.xml"/><Relationship Id="rId2"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slide" Target="slide22.xml"/><Relationship Id="rId11" Type="http://schemas.openxmlformats.org/officeDocument/2006/relationships/slide" Target="slide27.xml"/><Relationship Id="rId5" Type="http://schemas.openxmlformats.org/officeDocument/2006/relationships/slide" Target="slide21.xml"/><Relationship Id="rId10" Type="http://schemas.openxmlformats.org/officeDocument/2006/relationships/slide" Target="slide26.xml"/><Relationship Id="rId4" Type="http://schemas.openxmlformats.org/officeDocument/2006/relationships/slide" Target="slide20.xml"/><Relationship Id="rId9" Type="http://schemas.openxmlformats.org/officeDocument/2006/relationships/slide" Target="slide25.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30.xml.rels><?xml version="1.0" encoding="UTF-8" standalone="yes"?>
<Relationships xmlns="http://schemas.openxmlformats.org/package/2006/relationships"><Relationship Id="rId8" Type="http://schemas.openxmlformats.org/officeDocument/2006/relationships/slide" Target="slide24.xml"/><Relationship Id="rId13" Type="http://schemas.openxmlformats.org/officeDocument/2006/relationships/slide" Target="slide31.xml"/><Relationship Id="rId3" Type="http://schemas.openxmlformats.org/officeDocument/2006/relationships/slide" Target="slide19.xml"/><Relationship Id="rId7" Type="http://schemas.openxmlformats.org/officeDocument/2006/relationships/slide" Target="slide23.xml"/><Relationship Id="rId12" Type="http://schemas.openxmlformats.org/officeDocument/2006/relationships/slide" Target="slide28.xml"/><Relationship Id="rId2"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slide" Target="slide22.xml"/><Relationship Id="rId11" Type="http://schemas.openxmlformats.org/officeDocument/2006/relationships/slide" Target="slide27.xml"/><Relationship Id="rId5" Type="http://schemas.openxmlformats.org/officeDocument/2006/relationships/slide" Target="slide21.xml"/><Relationship Id="rId10" Type="http://schemas.openxmlformats.org/officeDocument/2006/relationships/slide" Target="slide26.xml"/><Relationship Id="rId4" Type="http://schemas.openxmlformats.org/officeDocument/2006/relationships/slide" Target="slide20.xml"/><Relationship Id="rId9" Type="http://schemas.openxmlformats.org/officeDocument/2006/relationships/slide" Target="slide25.xml"/></Relationships>
</file>

<file path=ppt/slides/_rels/slide31.xml.rels><?xml version="1.0" encoding="UTF-8" standalone="yes"?>
<Relationships xmlns="http://schemas.openxmlformats.org/package/2006/relationships"><Relationship Id="rId8" Type="http://schemas.openxmlformats.org/officeDocument/2006/relationships/slide" Target="slide24.xml"/><Relationship Id="rId13" Type="http://schemas.openxmlformats.org/officeDocument/2006/relationships/slide" Target="slide31.xml"/><Relationship Id="rId3" Type="http://schemas.openxmlformats.org/officeDocument/2006/relationships/slide" Target="slide19.xml"/><Relationship Id="rId7" Type="http://schemas.openxmlformats.org/officeDocument/2006/relationships/slide" Target="slide23.xml"/><Relationship Id="rId12" Type="http://schemas.openxmlformats.org/officeDocument/2006/relationships/slide" Target="slide28.xml"/><Relationship Id="rId2"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slide" Target="slide22.xml"/><Relationship Id="rId11" Type="http://schemas.openxmlformats.org/officeDocument/2006/relationships/slide" Target="slide27.xml"/><Relationship Id="rId5" Type="http://schemas.openxmlformats.org/officeDocument/2006/relationships/slide" Target="slide21.xml"/><Relationship Id="rId10" Type="http://schemas.openxmlformats.org/officeDocument/2006/relationships/slide" Target="slide26.xml"/><Relationship Id="rId4" Type="http://schemas.openxmlformats.org/officeDocument/2006/relationships/slide" Target="slide20.xml"/><Relationship Id="rId9" Type="http://schemas.openxmlformats.org/officeDocument/2006/relationships/slide" Target="slide25.xml"/><Relationship Id="rId14" Type="http://schemas.openxmlformats.org/officeDocument/2006/relationships/image" Target="../media/image6.jpeg"/></Relationships>
</file>

<file path=ppt/slides/_rels/slide32.xml.rels><?xml version="1.0" encoding="UTF-8" standalone="yes"?>
<Relationships xmlns="http://schemas.openxmlformats.org/package/2006/relationships"><Relationship Id="rId8" Type="http://schemas.openxmlformats.org/officeDocument/2006/relationships/slide" Target="slide24.xml"/><Relationship Id="rId13" Type="http://schemas.openxmlformats.org/officeDocument/2006/relationships/slide" Target="slide31.xml"/><Relationship Id="rId3" Type="http://schemas.openxmlformats.org/officeDocument/2006/relationships/slide" Target="slide19.xml"/><Relationship Id="rId7" Type="http://schemas.openxmlformats.org/officeDocument/2006/relationships/slide" Target="slide23.xml"/><Relationship Id="rId12" Type="http://schemas.openxmlformats.org/officeDocument/2006/relationships/slide" Target="slide28.xml"/><Relationship Id="rId2"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slide" Target="slide22.xml"/><Relationship Id="rId11" Type="http://schemas.openxmlformats.org/officeDocument/2006/relationships/slide" Target="slide27.xml"/><Relationship Id="rId5" Type="http://schemas.openxmlformats.org/officeDocument/2006/relationships/slide" Target="slide21.xml"/><Relationship Id="rId10" Type="http://schemas.openxmlformats.org/officeDocument/2006/relationships/slide" Target="slide26.xml"/><Relationship Id="rId4" Type="http://schemas.openxmlformats.org/officeDocument/2006/relationships/slide" Target="slide20.xml"/><Relationship Id="rId9" Type="http://schemas.openxmlformats.org/officeDocument/2006/relationships/slide" Target="slide25.xml"/></Relationships>
</file>

<file path=ppt/slides/_rels/slide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第二节　旅游开发中的环境保护</a:t>
            </a:r>
          </a:p>
        </p:txBody>
      </p:sp>
    </p:spTree>
    <p:extLst>
      <p:ext uri="{BB962C8B-B14F-4D97-AF65-F5344CB8AC3E}">
        <p14:creationId xmlns:p14="http://schemas.microsoft.com/office/powerpoint/2010/main" xmlns="" val="591445002"/>
      </p:ext>
    </p:extLst>
  </p:cSld>
  <p:clrMapOvr>
    <a:masterClrMapping/>
  </p:clrMapOvr>
  <p:transition spd="slow">
    <p:zoom dir="in"/>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知识点二</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青山绿水的生态环境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是贵州最具竞争力的比较优势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神奇秀丽的自然风光、浓郁迷人的民族风情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孕育着贵州旅游业的蓬勃发展。贵州向中外游客呈现的是一个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自然、健康、安全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的生态旅游目的地。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为适应旅游的发展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应对旅游资源进行开发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旅游开发中应注意哪些问题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有人认为旅游业是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无烟工业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也有人认为旅游业会污染环境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应限制其发展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对此你有什么看法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48134766"/>
      </p:ext>
    </p:extLst>
  </p:cSld>
  <p:clrMapOvr>
    <a:masterClrMapping/>
  </p:clrMapOvr>
  <mc:AlternateContent xmlns:mc="http://schemas.openxmlformats.org/markup-compatibility/2006">
    <mc:Choice xmlns:p14="http://schemas.microsoft.com/office/powerpoint/2010/main" xmlns="" Requires="p14">
      <p:transition spd="slow" p14:dur="2000">
        <p:cover dir="lu"/>
      </p:transition>
    </mc:Choice>
    <mc:Fallback>
      <p:transition spd="slow">
        <p:cover dir="lu"/>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知识点二</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旅游资源开发对环境的影响主要表现在对自然环境和社会环境的影响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在进行旅游资源的开发中应注意环境保护。第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旅游活动中也会产生环境污染和生态破坏等问题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所以称旅游业为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无烟工业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是片面的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旅游业对环境产生的各种不良影响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主要还是人类旅游活动中的不良行为所导致的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只要人们旅行过程中注意自己的行为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旅游过程中产生的问题是可以避免的。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72674327"/>
      </p:ext>
    </p:extLst>
  </p:cSld>
  <p:clrMapOvr>
    <a:masterClrMapping/>
  </p:clrMapOvr>
  <mc:AlternateContent xmlns:mc="http://schemas.openxmlformats.org/markup-compatibility/2006">
    <mc:Choice xmlns:p14="http://schemas.microsoft.com/office/powerpoint/2010/main" xmlns="" Requires="p14">
      <p:transition spd="slow" p14:dur="2000">
        <p:wipe dir="r"/>
      </p:transition>
    </mc:Choice>
    <mc:Fallback>
      <p:transition spd="slow">
        <p:wipe dir="r"/>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知识点二</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498896"/>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旅游目的地的基础设施不应设在脆弱敏感的生态区域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住宿设施要由当地人自主经营管理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以保持地域文化的完整性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采用节能设备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所用能源及设施不要给周围的自然生态环境造成不良影响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提供以地域产品为主的饮食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最好是绿色食品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及旅游纪念品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控制游客数量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以便控制和防止过度利用旅游资源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培训生态旅游的策划者和导游。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这两种看法都是片面的。因为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旅游开发会产生环境污染和生态破坏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无烟工业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旅游业的发展对社会、经济、文化的发展可起到促进作用和带动作用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不能因污染环境而限制其发展。</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旅游业对环境产生的各种不良影响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主要还是人类旅游活动中的不良行为所导致的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故在旅游发展的过程中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应提倡文明旅游。</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4660010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知识点一</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904201"/>
            <a:ext cx="8128000" cy="3303597"/>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旅游环境容量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旅游环境容量是指对某一旅游开发地域而言无害于其可持续发展的旅游活动量。旅游环境容量有时也简称旅游容量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或称旅游承载能力。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合理推算旅游环境容量的意义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旅游环境容量的合理推算是旅游景区规划的科学依据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是旅游景区可持续发展的保证。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常用表示方法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游客流量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旅游活动量与游客流量直接相关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46659966"/>
      </p:ext>
    </p:extLst>
  </p:cSld>
  <p:clrMapOvr>
    <a:masterClrMapping/>
  </p:clrMapOvr>
  <mc:AlternateContent xmlns:mc="http://schemas.openxmlformats.org/markup-compatibility/2006">
    <mc:Choice xmlns:p14="http://schemas.microsoft.com/office/powerpoint/2010/main" xmlns="" Requires="p14">
      <p:transition spd="slow" p14:dur="1600">
        <p:zoom dir="in"/>
      </p:transition>
    </mc:Choice>
    <mc:Fallback>
      <p:transition spd="slow">
        <p:zoom dir="in"/>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知识点一</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旅游环境容量分为旅游极限容量和旅游合理容量。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旅游极限容量是所能容纳的最大旅游活动量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旅游活动量达到旅游极限容量称为饱和。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旅游合理容量也叫旅游最适容量或旅游最佳容量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保证游客满意程度高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旅游环境处于最佳状态。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控制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旅游环境容量的控制可以从控制游客数量与扩大环境承载力两方面进行。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14811736"/>
      </p:ext>
    </p:extLst>
  </p:cSld>
  <p:clrMapOvr>
    <a:masterClrMapping/>
  </p:clrMapOvr>
  <mc:AlternateContent xmlns:mc="http://schemas.openxmlformats.org/markup-compatibility/2006">
    <mc:Choice xmlns:p14="http://schemas.microsoft.com/office/powerpoint/2010/main" xmlns="" Requires="p14">
      <p:transition spd="slow" p14:dur="1600">
        <p:randomBar dir="vert"/>
      </p:transition>
    </mc:Choice>
    <mc:Fallback>
      <p:transition spd="slow">
        <p:randomBar dir="ver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知识点一</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旅游的环境容量是指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在一定时间条件下的旅游活动容纳能力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在一定时间条件下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一定空间范围内的旅游活动容纳能力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在一定空间范围内的旅游活动容纳能力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景区旅游单位面积内所能容纳的能力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旅游环境容量是指对某一旅游开发地域而言无害于可持续发展的旅游活动量。旅游环境容量是在一定时间条件下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一定空间范围内的旅游活动容纳能力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它的大小制约旅游活动的规模。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35253131"/>
      </p:ext>
    </p:extLst>
  </p:cSld>
  <p:clrMapOvr>
    <a:masterClrMapping/>
  </p:clrMapOvr>
  <mc:AlternateContent xmlns:mc="http://schemas.openxmlformats.org/markup-compatibility/2006">
    <mc:Choice xmlns:p14="http://schemas.microsoft.com/office/powerpoint/2010/main" xmlns="" Requires="p14">
      <p:transition spd="slow" p14:dur="1600">
        <p:pull dir="rd"/>
      </p:transition>
    </mc:Choice>
    <mc:Fallback>
      <p:transition spd="slow">
        <p:pull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5" end="5"/>
                                            </p:txEl>
                                          </p:spTgt>
                                        </p:tgtEl>
                                        <p:attrNameLst>
                                          <p:attrName>style.visibility</p:attrName>
                                        </p:attrNameLst>
                                      </p:cBhvr>
                                      <p:to>
                                        <p:strVal val="visible"/>
                                      </p:to>
                                    </p:set>
                                    <p:animEffect transition="in" filter="wipe(down)">
                                      <p:cBhvr>
                                        <p:cTn id="7" dur="500"/>
                                        <p:tgtEl>
                                          <p:spTgt spid="4">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6" end="6"/>
                                            </p:txEl>
                                          </p:spTgt>
                                        </p:tgtEl>
                                        <p:attrNameLst>
                                          <p:attrName>style.visibility</p:attrName>
                                        </p:attrNameLst>
                                      </p:cBhvr>
                                      <p:to>
                                        <p:strVal val="visible"/>
                                      </p:to>
                                    </p:set>
                                    <p:animEffect transition="in" filter="wipe(down)">
                                      <p:cBhvr>
                                        <p:cTn id="12"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知识点一</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339115"/>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拓展延伸</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环境容量的基本容量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旅游心理容量。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即旅游者于某地域从事旅游活动时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在不降低活动质量的条件下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地域所能容纳的旅游活动最大量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也称旅游感知容量。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旅游资源容量。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即在保持旅游资源质量的前提下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一定时间内旅游资源所能容纳的旅游活动量。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旅游的生态容量。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一定时间内旅游地域的自然生态环境不致退化的前提下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旅游场所能容纳的旅游活动量。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旅游的经济发展容量。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一定时间一定区域范围内经济发展所决定的能够接纳的旅游活动量。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6655473"/>
      </p:ext>
    </p:extLst>
  </p:cSld>
  <p:clrMapOvr>
    <a:masterClrMapping/>
  </p:clrMapOvr>
  <mc:AlternateContent xmlns:mc="http://schemas.openxmlformats.org/markup-compatibility/2006">
    <mc:Choice xmlns:p14="http://schemas.microsoft.com/office/powerpoint/2010/main" xmlns="" Requires="p14">
      <p:transition spd="slow" p14:dur="1600">
        <p:fade thruBlk="1"/>
      </p:transition>
    </mc:Choice>
    <mc:Fallback>
      <p:transition spd="slow">
        <p:fade thruBlk="1"/>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知识点一</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3130530"/>
            <a:ext cx="8128000" cy="85093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旅游地地域社会容量。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当地居民所能承受的旅游者数量。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93661295"/>
      </p:ext>
    </p:extLst>
  </p:cSld>
  <p:clrMapOvr>
    <a:masterClrMapping/>
  </p:clrMapOvr>
  <mc:AlternateContent xmlns:mc="http://schemas.openxmlformats.org/markup-compatibility/2006">
    <mc:Choice xmlns:p14="http://schemas.microsoft.com/office/powerpoint/2010/main" xmlns="" Requires="p14">
      <p:transition spd="slow" p14:dur="1600">
        <p:pull dir="u"/>
      </p:transition>
    </mc:Choice>
    <mc:Fallback>
      <p:transition spd="slow">
        <p:pull dir="u"/>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a:hlinkClick r:id="rId2" action="ppaction://hlinksldjump"/>
          </p:cNvPr>
          <p:cNvSpPr txBox="1"/>
          <p:nvPr/>
        </p:nvSpPr>
        <p:spPr>
          <a:xfrm>
            <a:off x="4572000" y="847103"/>
            <a:ext cx="301686" cy="369332"/>
          </a:xfrm>
          <a:prstGeom prst="rect">
            <a:avLst/>
          </a:prstGeom>
          <a:solidFill>
            <a:srgbClr val="C04B05"/>
          </a:solidFill>
        </p:spPr>
        <p:txBody>
          <a:bodyPr wrap="none" rtlCol="0">
            <a:spAutoFit/>
          </a:bodyPr>
          <a:lstStyle/>
          <a:p>
            <a:r>
              <a:rPr lang="en-US" altLang="zh-CN" dirty="0" smtClean="0">
                <a:solidFill>
                  <a:schemeClr val="bg1"/>
                </a:solidFill>
              </a:rPr>
              <a:t>1</a:t>
            </a:r>
            <a:endParaRPr lang="zh-CN" altLang="en-US" dirty="0">
              <a:solidFill>
                <a:schemeClr val="bg1"/>
              </a:solidFill>
            </a:endParaRPr>
          </a:p>
        </p:txBody>
      </p:sp>
      <p:sp>
        <p:nvSpPr>
          <p:cNvPr id="10" name="文本框 9">
            <a:hlinkClick r:id="rId3" action="ppaction://hlinksldjump"/>
          </p:cNvPr>
          <p:cNvSpPr txBox="1"/>
          <p:nvPr/>
        </p:nvSpPr>
        <p:spPr>
          <a:xfrm>
            <a:off x="4932040" y="847103"/>
            <a:ext cx="301686" cy="369332"/>
          </a:xfrm>
          <a:prstGeom prst="rect">
            <a:avLst/>
          </a:prstGeom>
          <a:noFill/>
        </p:spPr>
        <p:txBody>
          <a:bodyPr wrap="none" rtlCol="0">
            <a:spAutoFit/>
          </a:bodyPr>
          <a:lstStyle/>
          <a:p>
            <a:r>
              <a:rPr lang="en-US" altLang="zh-CN" dirty="0" smtClean="0"/>
              <a:t>2</a:t>
            </a:r>
            <a:endParaRPr lang="zh-CN" altLang="en-US" dirty="0"/>
          </a:p>
        </p:txBody>
      </p:sp>
      <p:sp>
        <p:nvSpPr>
          <p:cNvPr id="11" name="文本框 10">
            <a:hlinkClick r:id="rId4" action="ppaction://hlinksldjump"/>
          </p:cNvPr>
          <p:cNvSpPr txBox="1"/>
          <p:nvPr/>
        </p:nvSpPr>
        <p:spPr>
          <a:xfrm>
            <a:off x="5292080" y="847103"/>
            <a:ext cx="301686" cy="369332"/>
          </a:xfrm>
          <a:prstGeom prst="rect">
            <a:avLst/>
          </a:prstGeom>
          <a:noFill/>
        </p:spPr>
        <p:txBody>
          <a:bodyPr wrap="none" rtlCol="0">
            <a:spAutoFit/>
          </a:bodyPr>
          <a:lstStyle/>
          <a:p>
            <a:r>
              <a:rPr lang="en-US" altLang="zh-CN" dirty="0" smtClean="0"/>
              <a:t>3</a:t>
            </a:r>
            <a:endParaRPr lang="zh-CN" altLang="en-US" dirty="0"/>
          </a:p>
        </p:txBody>
      </p:sp>
      <p:sp>
        <p:nvSpPr>
          <p:cNvPr id="12" name="文本框 11">
            <a:hlinkClick r:id="rId5" action="ppaction://hlinksldjump"/>
          </p:cNvPr>
          <p:cNvSpPr txBox="1"/>
          <p:nvPr/>
        </p:nvSpPr>
        <p:spPr>
          <a:xfrm>
            <a:off x="5652120" y="847103"/>
            <a:ext cx="301686" cy="369332"/>
          </a:xfrm>
          <a:prstGeom prst="rect">
            <a:avLst/>
          </a:prstGeom>
          <a:noFill/>
        </p:spPr>
        <p:txBody>
          <a:bodyPr wrap="none" rtlCol="0">
            <a:spAutoFit/>
          </a:bodyPr>
          <a:lstStyle/>
          <a:p>
            <a:r>
              <a:rPr lang="en-US" altLang="zh-CN" dirty="0" smtClean="0"/>
              <a:t>4</a:t>
            </a:r>
            <a:endParaRPr lang="zh-CN" altLang="en-US" dirty="0"/>
          </a:p>
        </p:txBody>
      </p:sp>
      <p:sp>
        <p:nvSpPr>
          <p:cNvPr id="13" name="文本框 12">
            <a:hlinkClick r:id="rId6" action="ppaction://hlinksldjump"/>
          </p:cNvPr>
          <p:cNvSpPr txBox="1"/>
          <p:nvPr/>
        </p:nvSpPr>
        <p:spPr>
          <a:xfrm>
            <a:off x="6012160" y="847103"/>
            <a:ext cx="301686" cy="369332"/>
          </a:xfrm>
          <a:prstGeom prst="rect">
            <a:avLst/>
          </a:prstGeom>
          <a:noFill/>
        </p:spPr>
        <p:txBody>
          <a:bodyPr wrap="none" rtlCol="0">
            <a:spAutoFit/>
          </a:bodyPr>
          <a:lstStyle/>
          <a:p>
            <a:r>
              <a:rPr lang="en-US" altLang="zh-CN" dirty="0" smtClean="0"/>
              <a:t>5</a:t>
            </a:r>
            <a:endParaRPr lang="zh-CN" altLang="en-US" dirty="0"/>
          </a:p>
        </p:txBody>
      </p:sp>
      <p:sp>
        <p:nvSpPr>
          <p:cNvPr id="8" name="文本框 7">
            <a:hlinkClick r:id="rId7" action="ppaction://hlinksldjump"/>
          </p:cNvPr>
          <p:cNvSpPr txBox="1"/>
          <p:nvPr/>
        </p:nvSpPr>
        <p:spPr>
          <a:xfrm>
            <a:off x="6355322" y="847103"/>
            <a:ext cx="301686" cy="369332"/>
          </a:xfrm>
          <a:prstGeom prst="rect">
            <a:avLst/>
          </a:prstGeom>
          <a:noFill/>
        </p:spPr>
        <p:txBody>
          <a:bodyPr wrap="none" rtlCol="0">
            <a:spAutoFit/>
          </a:bodyPr>
          <a:lstStyle/>
          <a:p>
            <a:r>
              <a:rPr lang="en-US" altLang="zh-CN" dirty="0" smtClean="0"/>
              <a:t>6</a:t>
            </a:r>
            <a:endParaRPr lang="zh-CN" altLang="en-US" dirty="0"/>
          </a:p>
        </p:txBody>
      </p:sp>
      <p:sp>
        <p:nvSpPr>
          <p:cNvPr id="9" name="文本框 8">
            <a:hlinkClick r:id="rId8" action="ppaction://hlinksldjump"/>
          </p:cNvPr>
          <p:cNvSpPr txBox="1"/>
          <p:nvPr/>
        </p:nvSpPr>
        <p:spPr>
          <a:xfrm>
            <a:off x="6714682" y="847103"/>
            <a:ext cx="301686" cy="369332"/>
          </a:xfrm>
          <a:prstGeom prst="rect">
            <a:avLst/>
          </a:prstGeom>
          <a:noFill/>
        </p:spPr>
        <p:txBody>
          <a:bodyPr wrap="none" rtlCol="0">
            <a:spAutoFit/>
          </a:bodyPr>
          <a:lstStyle/>
          <a:p>
            <a:r>
              <a:rPr lang="en-US" altLang="zh-CN" dirty="0" smtClean="0"/>
              <a:t>7</a:t>
            </a:r>
            <a:endParaRPr lang="zh-CN" altLang="en-US" dirty="0"/>
          </a:p>
        </p:txBody>
      </p:sp>
      <p:sp>
        <p:nvSpPr>
          <p:cNvPr id="14" name="文本框 13">
            <a:hlinkClick r:id="rId9" action="ppaction://hlinksldjump"/>
          </p:cNvPr>
          <p:cNvSpPr txBox="1"/>
          <p:nvPr/>
        </p:nvSpPr>
        <p:spPr>
          <a:xfrm>
            <a:off x="7074722" y="847103"/>
            <a:ext cx="301686" cy="369332"/>
          </a:xfrm>
          <a:prstGeom prst="rect">
            <a:avLst/>
          </a:prstGeom>
          <a:noFill/>
        </p:spPr>
        <p:txBody>
          <a:bodyPr wrap="none" rtlCol="0">
            <a:spAutoFit/>
          </a:bodyPr>
          <a:lstStyle/>
          <a:p>
            <a:r>
              <a:rPr lang="en-US" altLang="zh-CN" dirty="0" smtClean="0"/>
              <a:t>8</a:t>
            </a:r>
            <a:endParaRPr lang="zh-CN" altLang="en-US" dirty="0"/>
          </a:p>
        </p:txBody>
      </p:sp>
      <p:sp>
        <p:nvSpPr>
          <p:cNvPr id="15" name="文本框 14">
            <a:hlinkClick r:id="rId10" action="ppaction://hlinksldjump"/>
          </p:cNvPr>
          <p:cNvSpPr txBox="1"/>
          <p:nvPr/>
        </p:nvSpPr>
        <p:spPr>
          <a:xfrm>
            <a:off x="7434762" y="847103"/>
            <a:ext cx="301686" cy="369332"/>
          </a:xfrm>
          <a:prstGeom prst="rect">
            <a:avLst/>
          </a:prstGeom>
          <a:noFill/>
        </p:spPr>
        <p:txBody>
          <a:bodyPr wrap="none" rtlCol="0">
            <a:spAutoFit/>
          </a:bodyPr>
          <a:lstStyle/>
          <a:p>
            <a:r>
              <a:rPr lang="en-US" altLang="zh-CN" dirty="0" smtClean="0"/>
              <a:t>9</a:t>
            </a:r>
            <a:endParaRPr lang="zh-CN" altLang="en-US" dirty="0"/>
          </a:p>
        </p:txBody>
      </p:sp>
      <p:sp>
        <p:nvSpPr>
          <p:cNvPr id="16" name="文本框 15">
            <a:hlinkClick r:id="rId11" action="ppaction://hlinksldjump"/>
          </p:cNvPr>
          <p:cNvSpPr txBox="1"/>
          <p:nvPr/>
        </p:nvSpPr>
        <p:spPr>
          <a:xfrm>
            <a:off x="7794802" y="847103"/>
            <a:ext cx="418704" cy="369332"/>
          </a:xfrm>
          <a:prstGeom prst="rect">
            <a:avLst/>
          </a:prstGeom>
          <a:noFill/>
        </p:spPr>
        <p:txBody>
          <a:bodyPr wrap="none" rtlCol="0">
            <a:spAutoFit/>
          </a:bodyPr>
          <a:lstStyle/>
          <a:p>
            <a:r>
              <a:rPr lang="en-US" altLang="zh-CN" dirty="0" smtClean="0"/>
              <a:t>10</a:t>
            </a:r>
            <a:endParaRPr lang="zh-CN" altLang="en-US" dirty="0"/>
          </a:p>
        </p:txBody>
      </p:sp>
      <p:sp>
        <p:nvSpPr>
          <p:cNvPr id="17" name="文本框 16">
            <a:hlinkClick r:id="rId12" action="ppaction://hlinksldjump"/>
          </p:cNvPr>
          <p:cNvSpPr txBox="1"/>
          <p:nvPr/>
        </p:nvSpPr>
        <p:spPr>
          <a:xfrm>
            <a:off x="8257752" y="847103"/>
            <a:ext cx="418704" cy="369332"/>
          </a:xfrm>
          <a:prstGeom prst="rect">
            <a:avLst/>
          </a:prstGeom>
          <a:noFill/>
        </p:spPr>
        <p:txBody>
          <a:bodyPr wrap="none" rtlCol="0">
            <a:spAutoFit/>
          </a:bodyPr>
          <a:lstStyle/>
          <a:p>
            <a:r>
              <a:rPr lang="en-US" altLang="zh-CN" dirty="0" smtClean="0"/>
              <a:t>11</a:t>
            </a:r>
            <a:endParaRPr lang="zh-CN" altLang="en-US" dirty="0"/>
          </a:p>
        </p:txBody>
      </p:sp>
      <p:sp>
        <p:nvSpPr>
          <p:cNvPr id="4" name="矩形 3"/>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在名山修建索道带来的环境问题主要有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环境污染</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对视觉效果的破坏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城市化问题</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对文物古迹的破坏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修建索道会破坏视觉效果。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8" name="文本框 17">
            <a:hlinkClick r:id="rId13" action="ppaction://hlinksldjump"/>
          </p:cNvPr>
          <p:cNvSpPr txBox="1"/>
          <p:nvPr/>
        </p:nvSpPr>
        <p:spPr>
          <a:xfrm>
            <a:off x="8725296" y="847802"/>
            <a:ext cx="418704" cy="369332"/>
          </a:xfrm>
          <a:prstGeom prst="rect">
            <a:avLst/>
          </a:prstGeom>
          <a:noFill/>
        </p:spPr>
        <p:txBody>
          <a:bodyPr wrap="none" rtlCol="0">
            <a:spAutoFit/>
          </a:bodyPr>
          <a:lstStyle/>
          <a:p>
            <a:r>
              <a:rPr lang="en-US" altLang="zh-CN" dirty="0" smtClean="0"/>
              <a:t>12</a:t>
            </a:r>
            <a:endParaRPr lang="zh-CN" altLang="en-US" dirty="0"/>
          </a:p>
        </p:txBody>
      </p:sp>
    </p:spTree>
    <p:extLst>
      <p:ext uri="{BB962C8B-B14F-4D97-AF65-F5344CB8AC3E}">
        <p14:creationId xmlns:p14="http://schemas.microsoft.com/office/powerpoint/2010/main" xmlns="" val="1428481823"/>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wipe(down)">
                                      <p:cBhvr>
                                        <p:cTn id="7" dur="500"/>
                                        <p:tgtEl>
                                          <p:spTgt spid="4">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4" end="4"/>
                                            </p:txEl>
                                          </p:spTgt>
                                        </p:tgtEl>
                                        <p:attrNameLst>
                                          <p:attrName>style.visibility</p:attrName>
                                        </p:attrNameLst>
                                      </p:cBhvr>
                                      <p:to>
                                        <p:strVal val="visible"/>
                                      </p:to>
                                    </p:set>
                                    <p:animEffect transition="in" filter="wipe(down)">
                                      <p:cBhvr>
                                        <p:cTn id="12"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8">
            <a:hlinkClick r:id="rId2" action="ppaction://hlinksldjump"/>
          </p:cNvPr>
          <p:cNvSpPr txBox="1"/>
          <p:nvPr/>
        </p:nvSpPr>
        <p:spPr>
          <a:xfrm>
            <a:off x="4572000" y="847103"/>
            <a:ext cx="301686" cy="369332"/>
          </a:xfrm>
          <a:prstGeom prst="rect">
            <a:avLst/>
          </a:prstGeom>
          <a:noFill/>
        </p:spPr>
        <p:txBody>
          <a:bodyPr wrap="none" rtlCol="0">
            <a:spAutoFit/>
          </a:bodyPr>
          <a:lstStyle>
            <a:defPPr>
              <a:defRPr lang="zh-CN"/>
            </a:defPPr>
          </a:lstStyle>
          <a:p>
            <a:r>
              <a:rPr lang="en-US" altLang="zh-CN" dirty="0"/>
              <a:t>1</a:t>
            </a:r>
            <a:endParaRPr lang="zh-CN" altLang="en-US" dirty="0"/>
          </a:p>
        </p:txBody>
      </p:sp>
      <p:sp>
        <p:nvSpPr>
          <p:cNvPr id="10" name="文本框 9">
            <a:hlinkClick r:id="rId3" action="ppaction://hlinksldjump"/>
          </p:cNvPr>
          <p:cNvSpPr txBox="1"/>
          <p:nvPr/>
        </p:nvSpPr>
        <p:spPr>
          <a:xfrm>
            <a:off x="4932040" y="847103"/>
            <a:ext cx="301686"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2</a:t>
            </a:r>
            <a:endParaRPr lang="zh-CN" altLang="en-US" dirty="0"/>
          </a:p>
        </p:txBody>
      </p:sp>
      <p:sp>
        <p:nvSpPr>
          <p:cNvPr id="11" name="文本框 10">
            <a:hlinkClick r:id="rId4" action="ppaction://hlinksldjump"/>
          </p:cNvPr>
          <p:cNvSpPr txBox="1"/>
          <p:nvPr/>
        </p:nvSpPr>
        <p:spPr>
          <a:xfrm>
            <a:off x="5292080" y="847103"/>
            <a:ext cx="301686" cy="369332"/>
          </a:xfrm>
          <a:prstGeom prst="rect">
            <a:avLst/>
          </a:prstGeom>
          <a:noFill/>
        </p:spPr>
        <p:txBody>
          <a:bodyPr wrap="none" rtlCol="0">
            <a:spAutoFit/>
          </a:bodyPr>
          <a:lstStyle/>
          <a:p>
            <a:r>
              <a:rPr lang="en-US" altLang="zh-CN" dirty="0" smtClean="0"/>
              <a:t>3</a:t>
            </a:r>
            <a:endParaRPr lang="zh-CN" altLang="en-US" dirty="0"/>
          </a:p>
        </p:txBody>
      </p:sp>
      <p:sp>
        <p:nvSpPr>
          <p:cNvPr id="12" name="文本框 11">
            <a:hlinkClick r:id="rId5" action="ppaction://hlinksldjump"/>
          </p:cNvPr>
          <p:cNvSpPr txBox="1"/>
          <p:nvPr/>
        </p:nvSpPr>
        <p:spPr>
          <a:xfrm>
            <a:off x="5652120" y="847103"/>
            <a:ext cx="301686" cy="369332"/>
          </a:xfrm>
          <a:prstGeom prst="rect">
            <a:avLst/>
          </a:prstGeom>
          <a:noFill/>
        </p:spPr>
        <p:txBody>
          <a:bodyPr wrap="none" rtlCol="0">
            <a:spAutoFit/>
          </a:bodyPr>
          <a:lstStyle/>
          <a:p>
            <a:r>
              <a:rPr lang="en-US" altLang="zh-CN" dirty="0" smtClean="0"/>
              <a:t>4</a:t>
            </a:r>
            <a:endParaRPr lang="zh-CN" altLang="en-US" dirty="0"/>
          </a:p>
        </p:txBody>
      </p:sp>
      <p:sp>
        <p:nvSpPr>
          <p:cNvPr id="13" name="文本框 12">
            <a:hlinkClick r:id="rId6" action="ppaction://hlinksldjump"/>
          </p:cNvPr>
          <p:cNvSpPr txBox="1"/>
          <p:nvPr/>
        </p:nvSpPr>
        <p:spPr>
          <a:xfrm>
            <a:off x="6012160" y="847103"/>
            <a:ext cx="301686" cy="369332"/>
          </a:xfrm>
          <a:prstGeom prst="rect">
            <a:avLst/>
          </a:prstGeom>
          <a:noFill/>
        </p:spPr>
        <p:txBody>
          <a:bodyPr wrap="none" rtlCol="0">
            <a:spAutoFit/>
          </a:bodyPr>
          <a:lstStyle/>
          <a:p>
            <a:r>
              <a:rPr lang="en-US" altLang="zh-CN" dirty="0" smtClean="0"/>
              <a:t>5</a:t>
            </a:r>
            <a:endParaRPr lang="zh-CN" altLang="en-US" dirty="0"/>
          </a:p>
        </p:txBody>
      </p:sp>
      <p:sp>
        <p:nvSpPr>
          <p:cNvPr id="14" name="文本框 13">
            <a:hlinkClick r:id="rId7" action="ppaction://hlinksldjump"/>
          </p:cNvPr>
          <p:cNvSpPr txBox="1"/>
          <p:nvPr/>
        </p:nvSpPr>
        <p:spPr>
          <a:xfrm>
            <a:off x="6355322" y="847103"/>
            <a:ext cx="301686" cy="369332"/>
          </a:xfrm>
          <a:prstGeom prst="rect">
            <a:avLst/>
          </a:prstGeom>
          <a:noFill/>
        </p:spPr>
        <p:txBody>
          <a:bodyPr wrap="none" rtlCol="0">
            <a:spAutoFit/>
          </a:bodyPr>
          <a:lstStyle/>
          <a:p>
            <a:r>
              <a:rPr lang="en-US" altLang="zh-CN" dirty="0" smtClean="0"/>
              <a:t>6</a:t>
            </a:r>
            <a:endParaRPr lang="zh-CN" altLang="en-US" dirty="0"/>
          </a:p>
        </p:txBody>
      </p:sp>
      <p:sp>
        <p:nvSpPr>
          <p:cNvPr id="15" name="文本框 14">
            <a:hlinkClick r:id="rId8" action="ppaction://hlinksldjump"/>
          </p:cNvPr>
          <p:cNvSpPr txBox="1"/>
          <p:nvPr/>
        </p:nvSpPr>
        <p:spPr>
          <a:xfrm>
            <a:off x="6714682" y="847103"/>
            <a:ext cx="301686" cy="369332"/>
          </a:xfrm>
          <a:prstGeom prst="rect">
            <a:avLst/>
          </a:prstGeom>
          <a:noFill/>
        </p:spPr>
        <p:txBody>
          <a:bodyPr wrap="none" rtlCol="0">
            <a:spAutoFit/>
          </a:bodyPr>
          <a:lstStyle/>
          <a:p>
            <a:r>
              <a:rPr lang="en-US" altLang="zh-CN" dirty="0" smtClean="0"/>
              <a:t>7</a:t>
            </a:r>
            <a:endParaRPr lang="zh-CN" altLang="en-US" dirty="0"/>
          </a:p>
        </p:txBody>
      </p:sp>
      <p:sp>
        <p:nvSpPr>
          <p:cNvPr id="16" name="文本框 15">
            <a:hlinkClick r:id="rId9" action="ppaction://hlinksldjump"/>
          </p:cNvPr>
          <p:cNvSpPr txBox="1"/>
          <p:nvPr/>
        </p:nvSpPr>
        <p:spPr>
          <a:xfrm>
            <a:off x="7074722" y="847103"/>
            <a:ext cx="301686" cy="369332"/>
          </a:xfrm>
          <a:prstGeom prst="rect">
            <a:avLst/>
          </a:prstGeom>
          <a:noFill/>
        </p:spPr>
        <p:txBody>
          <a:bodyPr wrap="none" rtlCol="0">
            <a:spAutoFit/>
          </a:bodyPr>
          <a:lstStyle/>
          <a:p>
            <a:r>
              <a:rPr lang="en-US" altLang="zh-CN" dirty="0" smtClean="0"/>
              <a:t>8</a:t>
            </a:r>
            <a:endParaRPr lang="zh-CN" altLang="en-US" dirty="0"/>
          </a:p>
        </p:txBody>
      </p:sp>
      <p:sp>
        <p:nvSpPr>
          <p:cNvPr id="17" name="文本框 16">
            <a:hlinkClick r:id="rId10" action="ppaction://hlinksldjump"/>
          </p:cNvPr>
          <p:cNvSpPr txBox="1"/>
          <p:nvPr/>
        </p:nvSpPr>
        <p:spPr>
          <a:xfrm>
            <a:off x="7434762" y="847103"/>
            <a:ext cx="301686" cy="369332"/>
          </a:xfrm>
          <a:prstGeom prst="rect">
            <a:avLst/>
          </a:prstGeom>
          <a:noFill/>
        </p:spPr>
        <p:txBody>
          <a:bodyPr wrap="none" rtlCol="0">
            <a:spAutoFit/>
          </a:bodyPr>
          <a:lstStyle/>
          <a:p>
            <a:r>
              <a:rPr lang="en-US" altLang="zh-CN" dirty="0" smtClean="0"/>
              <a:t>9</a:t>
            </a:r>
            <a:endParaRPr lang="zh-CN" altLang="en-US" dirty="0"/>
          </a:p>
        </p:txBody>
      </p:sp>
      <p:sp>
        <p:nvSpPr>
          <p:cNvPr id="24" name="文本框 23">
            <a:hlinkClick r:id="rId11" action="ppaction://hlinksldjump"/>
          </p:cNvPr>
          <p:cNvSpPr txBox="1"/>
          <p:nvPr/>
        </p:nvSpPr>
        <p:spPr>
          <a:xfrm>
            <a:off x="7794802" y="847103"/>
            <a:ext cx="418704" cy="369332"/>
          </a:xfrm>
          <a:prstGeom prst="rect">
            <a:avLst/>
          </a:prstGeom>
          <a:noFill/>
        </p:spPr>
        <p:txBody>
          <a:bodyPr wrap="none" rtlCol="0">
            <a:spAutoFit/>
          </a:bodyPr>
          <a:lstStyle/>
          <a:p>
            <a:r>
              <a:rPr lang="en-US" altLang="zh-CN" dirty="0" smtClean="0"/>
              <a:t>10</a:t>
            </a:r>
            <a:endParaRPr lang="zh-CN" altLang="en-US" dirty="0"/>
          </a:p>
        </p:txBody>
      </p:sp>
      <p:sp>
        <p:nvSpPr>
          <p:cNvPr id="25" name="文本框 24">
            <a:hlinkClick r:id="rId12" action="ppaction://hlinksldjump"/>
          </p:cNvPr>
          <p:cNvSpPr txBox="1"/>
          <p:nvPr/>
        </p:nvSpPr>
        <p:spPr>
          <a:xfrm>
            <a:off x="8257752" y="847103"/>
            <a:ext cx="418704" cy="369332"/>
          </a:xfrm>
          <a:prstGeom prst="rect">
            <a:avLst/>
          </a:prstGeom>
          <a:noFill/>
        </p:spPr>
        <p:txBody>
          <a:bodyPr wrap="none" rtlCol="0">
            <a:spAutoFit/>
          </a:bodyPr>
          <a:lstStyle/>
          <a:p>
            <a:r>
              <a:rPr lang="en-US" altLang="zh-CN" dirty="0" smtClean="0"/>
              <a:t>11</a:t>
            </a:r>
            <a:endParaRPr lang="zh-CN" altLang="en-US" dirty="0"/>
          </a:p>
        </p:txBody>
      </p:sp>
      <p:sp>
        <p:nvSpPr>
          <p:cNvPr id="2" name="矩形 1"/>
          <p:cNvSpPr>
            <a:spLocks noChangeAspect="1"/>
          </p:cNvSpPr>
          <p:nvPr/>
        </p:nvSpPr>
        <p:spPr>
          <a:xfrm>
            <a:off x="508000" y="1617129"/>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旅游地服务性设施的建设和旅游者的游览、娱乐等活动产生的环境问题是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环境污染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对动植物资源的破坏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对文物古迹的破坏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对背景环境的破坏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为发展旅游而在景区内修建道路、停车场、旅店、餐馆等设施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会对景点背景环境造成破坏。游人的游览、娱乐也会破坏背景环境。如五台山寺庙中游人如织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本身就破坏了深山中宁静的氛围。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6" name="文本框 25">
            <a:hlinkClick r:id="rId13" action="ppaction://hlinksldjump"/>
          </p:cNvPr>
          <p:cNvSpPr txBox="1"/>
          <p:nvPr/>
        </p:nvSpPr>
        <p:spPr>
          <a:xfrm>
            <a:off x="8725296" y="847802"/>
            <a:ext cx="418704" cy="369332"/>
          </a:xfrm>
          <a:prstGeom prst="rect">
            <a:avLst/>
          </a:prstGeom>
          <a:noFill/>
        </p:spPr>
        <p:txBody>
          <a:bodyPr wrap="none" rtlCol="0">
            <a:spAutoFit/>
          </a:bodyPr>
          <a:lstStyle/>
          <a:p>
            <a:r>
              <a:rPr lang="en-US" altLang="zh-CN" dirty="0" smtClean="0"/>
              <a:t>12</a:t>
            </a:r>
            <a:endParaRPr lang="zh-CN" altLang="en-US" dirty="0"/>
          </a:p>
        </p:txBody>
      </p:sp>
    </p:spTree>
    <p:extLst>
      <p:ext uri="{BB962C8B-B14F-4D97-AF65-F5344CB8AC3E}">
        <p14:creationId xmlns:p14="http://schemas.microsoft.com/office/powerpoint/2010/main" xmlns="" val="3108647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919864"/>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掌握旅游开发中出现的环境问题及其危害。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理解旅游环境容量的概念、分类。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掌握旅游环境保护的具体措施。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strips/>
      </p:transition>
    </mc:Choice>
    <mc:Fallback>
      <p:transition spd="slow">
        <p:strip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8">
            <a:hlinkClick r:id="rId2" action="ppaction://hlinksldjump"/>
          </p:cNvPr>
          <p:cNvSpPr txBox="1"/>
          <p:nvPr/>
        </p:nvSpPr>
        <p:spPr>
          <a:xfrm>
            <a:off x="4572000" y="847103"/>
            <a:ext cx="301686" cy="369332"/>
          </a:xfrm>
          <a:prstGeom prst="rect">
            <a:avLst/>
          </a:prstGeom>
          <a:noFill/>
        </p:spPr>
        <p:txBody>
          <a:bodyPr wrap="none" rtlCol="0">
            <a:spAutoFit/>
          </a:bodyPr>
          <a:lstStyle>
            <a:defPPr>
              <a:defRPr lang="zh-CN"/>
            </a:defPPr>
          </a:lstStyle>
          <a:p>
            <a:r>
              <a:rPr lang="en-US" altLang="zh-CN" dirty="0"/>
              <a:t>1</a:t>
            </a:r>
            <a:endParaRPr lang="zh-CN" altLang="en-US" dirty="0"/>
          </a:p>
        </p:txBody>
      </p:sp>
      <p:sp>
        <p:nvSpPr>
          <p:cNvPr id="10" name="文本框 9">
            <a:hlinkClick r:id="rId3" action="ppaction://hlinksldjump"/>
          </p:cNvPr>
          <p:cNvSpPr txBox="1"/>
          <p:nvPr/>
        </p:nvSpPr>
        <p:spPr>
          <a:xfrm>
            <a:off x="4932040" y="847103"/>
            <a:ext cx="301686" cy="369332"/>
          </a:xfrm>
          <a:prstGeom prst="rect">
            <a:avLst/>
          </a:prstGeom>
          <a:noFill/>
        </p:spPr>
        <p:txBody>
          <a:bodyPr wrap="none" rtlCol="0">
            <a:spAutoFit/>
          </a:bodyPr>
          <a:lstStyle/>
          <a:p>
            <a:r>
              <a:rPr lang="en-US" altLang="zh-CN" dirty="0" smtClean="0"/>
              <a:t>2</a:t>
            </a:r>
            <a:endParaRPr lang="zh-CN" altLang="en-US" dirty="0"/>
          </a:p>
        </p:txBody>
      </p:sp>
      <p:sp>
        <p:nvSpPr>
          <p:cNvPr id="11" name="文本框 10">
            <a:hlinkClick r:id="rId4" action="ppaction://hlinksldjump"/>
          </p:cNvPr>
          <p:cNvSpPr txBox="1"/>
          <p:nvPr/>
        </p:nvSpPr>
        <p:spPr>
          <a:xfrm>
            <a:off x="5292080" y="847103"/>
            <a:ext cx="301686"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3</a:t>
            </a:r>
            <a:endParaRPr lang="zh-CN" altLang="en-US" dirty="0"/>
          </a:p>
        </p:txBody>
      </p:sp>
      <p:sp>
        <p:nvSpPr>
          <p:cNvPr id="12" name="文本框 11">
            <a:hlinkClick r:id="rId5" action="ppaction://hlinksldjump"/>
          </p:cNvPr>
          <p:cNvSpPr txBox="1"/>
          <p:nvPr/>
        </p:nvSpPr>
        <p:spPr>
          <a:xfrm>
            <a:off x="5652120" y="847103"/>
            <a:ext cx="301686" cy="369332"/>
          </a:xfrm>
          <a:prstGeom prst="rect">
            <a:avLst/>
          </a:prstGeom>
          <a:noFill/>
        </p:spPr>
        <p:txBody>
          <a:bodyPr wrap="none" rtlCol="0">
            <a:spAutoFit/>
          </a:bodyPr>
          <a:lstStyle/>
          <a:p>
            <a:r>
              <a:rPr lang="en-US" altLang="zh-CN" dirty="0" smtClean="0"/>
              <a:t>4</a:t>
            </a:r>
            <a:endParaRPr lang="zh-CN" altLang="en-US" dirty="0"/>
          </a:p>
        </p:txBody>
      </p:sp>
      <p:sp>
        <p:nvSpPr>
          <p:cNvPr id="13" name="文本框 12">
            <a:hlinkClick r:id="rId6" action="ppaction://hlinksldjump"/>
          </p:cNvPr>
          <p:cNvSpPr txBox="1"/>
          <p:nvPr/>
        </p:nvSpPr>
        <p:spPr>
          <a:xfrm>
            <a:off x="6012160" y="847103"/>
            <a:ext cx="301686" cy="369332"/>
          </a:xfrm>
          <a:prstGeom prst="rect">
            <a:avLst/>
          </a:prstGeom>
          <a:noFill/>
        </p:spPr>
        <p:txBody>
          <a:bodyPr wrap="none" rtlCol="0">
            <a:spAutoFit/>
          </a:bodyPr>
          <a:lstStyle/>
          <a:p>
            <a:r>
              <a:rPr lang="en-US" altLang="zh-CN" dirty="0" smtClean="0"/>
              <a:t>5</a:t>
            </a:r>
            <a:endParaRPr lang="zh-CN" altLang="en-US" dirty="0"/>
          </a:p>
        </p:txBody>
      </p:sp>
      <p:sp>
        <p:nvSpPr>
          <p:cNvPr id="14" name="文本框 13">
            <a:hlinkClick r:id="rId7" action="ppaction://hlinksldjump"/>
          </p:cNvPr>
          <p:cNvSpPr txBox="1"/>
          <p:nvPr/>
        </p:nvSpPr>
        <p:spPr>
          <a:xfrm>
            <a:off x="6355322" y="847103"/>
            <a:ext cx="301686" cy="369332"/>
          </a:xfrm>
          <a:prstGeom prst="rect">
            <a:avLst/>
          </a:prstGeom>
          <a:noFill/>
        </p:spPr>
        <p:txBody>
          <a:bodyPr wrap="none" rtlCol="0">
            <a:spAutoFit/>
          </a:bodyPr>
          <a:lstStyle/>
          <a:p>
            <a:r>
              <a:rPr lang="en-US" altLang="zh-CN" dirty="0" smtClean="0"/>
              <a:t>6</a:t>
            </a:r>
            <a:endParaRPr lang="zh-CN" altLang="en-US" dirty="0"/>
          </a:p>
        </p:txBody>
      </p:sp>
      <p:sp>
        <p:nvSpPr>
          <p:cNvPr id="15" name="文本框 14">
            <a:hlinkClick r:id="rId8" action="ppaction://hlinksldjump"/>
          </p:cNvPr>
          <p:cNvSpPr txBox="1"/>
          <p:nvPr/>
        </p:nvSpPr>
        <p:spPr>
          <a:xfrm>
            <a:off x="6714682" y="847103"/>
            <a:ext cx="301686" cy="369332"/>
          </a:xfrm>
          <a:prstGeom prst="rect">
            <a:avLst/>
          </a:prstGeom>
          <a:noFill/>
        </p:spPr>
        <p:txBody>
          <a:bodyPr wrap="none" rtlCol="0">
            <a:spAutoFit/>
          </a:bodyPr>
          <a:lstStyle/>
          <a:p>
            <a:r>
              <a:rPr lang="en-US" altLang="zh-CN" dirty="0" smtClean="0"/>
              <a:t>7</a:t>
            </a:r>
            <a:endParaRPr lang="zh-CN" altLang="en-US" dirty="0"/>
          </a:p>
        </p:txBody>
      </p:sp>
      <p:sp>
        <p:nvSpPr>
          <p:cNvPr id="16" name="文本框 15">
            <a:hlinkClick r:id="rId9" action="ppaction://hlinksldjump"/>
          </p:cNvPr>
          <p:cNvSpPr txBox="1"/>
          <p:nvPr/>
        </p:nvSpPr>
        <p:spPr>
          <a:xfrm>
            <a:off x="7074722" y="847103"/>
            <a:ext cx="301686" cy="369332"/>
          </a:xfrm>
          <a:prstGeom prst="rect">
            <a:avLst/>
          </a:prstGeom>
          <a:noFill/>
        </p:spPr>
        <p:txBody>
          <a:bodyPr wrap="none" rtlCol="0">
            <a:spAutoFit/>
          </a:bodyPr>
          <a:lstStyle/>
          <a:p>
            <a:r>
              <a:rPr lang="en-US" altLang="zh-CN" dirty="0" smtClean="0"/>
              <a:t>8</a:t>
            </a:r>
            <a:endParaRPr lang="zh-CN" altLang="en-US" dirty="0"/>
          </a:p>
        </p:txBody>
      </p:sp>
      <p:sp>
        <p:nvSpPr>
          <p:cNvPr id="17" name="文本框 16">
            <a:hlinkClick r:id="rId10" action="ppaction://hlinksldjump"/>
          </p:cNvPr>
          <p:cNvSpPr txBox="1"/>
          <p:nvPr/>
        </p:nvSpPr>
        <p:spPr>
          <a:xfrm>
            <a:off x="7434762" y="847103"/>
            <a:ext cx="301686" cy="369332"/>
          </a:xfrm>
          <a:prstGeom prst="rect">
            <a:avLst/>
          </a:prstGeom>
          <a:noFill/>
        </p:spPr>
        <p:txBody>
          <a:bodyPr wrap="none" rtlCol="0">
            <a:spAutoFit/>
          </a:bodyPr>
          <a:lstStyle/>
          <a:p>
            <a:r>
              <a:rPr lang="en-US" altLang="zh-CN" dirty="0" smtClean="0"/>
              <a:t>9</a:t>
            </a:r>
            <a:endParaRPr lang="zh-CN" altLang="en-US" dirty="0"/>
          </a:p>
        </p:txBody>
      </p:sp>
      <p:sp>
        <p:nvSpPr>
          <p:cNvPr id="18" name="文本框 17">
            <a:hlinkClick r:id="rId11" action="ppaction://hlinksldjump"/>
          </p:cNvPr>
          <p:cNvSpPr txBox="1"/>
          <p:nvPr/>
        </p:nvSpPr>
        <p:spPr>
          <a:xfrm>
            <a:off x="7794802" y="847103"/>
            <a:ext cx="418704" cy="369332"/>
          </a:xfrm>
          <a:prstGeom prst="rect">
            <a:avLst/>
          </a:prstGeom>
          <a:noFill/>
        </p:spPr>
        <p:txBody>
          <a:bodyPr wrap="none" rtlCol="0">
            <a:spAutoFit/>
          </a:bodyPr>
          <a:lstStyle/>
          <a:p>
            <a:r>
              <a:rPr lang="en-US" altLang="zh-CN" dirty="0" smtClean="0"/>
              <a:t>10</a:t>
            </a:r>
            <a:endParaRPr lang="zh-CN" altLang="en-US" dirty="0"/>
          </a:p>
        </p:txBody>
      </p:sp>
      <p:sp>
        <p:nvSpPr>
          <p:cNvPr id="25" name="文本框 24">
            <a:hlinkClick r:id="rId12" action="ppaction://hlinksldjump"/>
          </p:cNvPr>
          <p:cNvSpPr txBox="1"/>
          <p:nvPr/>
        </p:nvSpPr>
        <p:spPr>
          <a:xfrm>
            <a:off x="8257752" y="847103"/>
            <a:ext cx="418704" cy="369332"/>
          </a:xfrm>
          <a:prstGeom prst="rect">
            <a:avLst/>
          </a:prstGeom>
          <a:noFill/>
        </p:spPr>
        <p:txBody>
          <a:bodyPr wrap="none" rtlCol="0">
            <a:spAutoFit/>
          </a:bodyPr>
          <a:lstStyle/>
          <a:p>
            <a:r>
              <a:rPr lang="en-US" altLang="zh-CN" dirty="0" smtClean="0"/>
              <a:t>11</a:t>
            </a:r>
            <a:endParaRPr lang="zh-CN" altLang="en-US" dirty="0"/>
          </a:p>
        </p:txBody>
      </p:sp>
      <p:sp>
        <p:nvSpPr>
          <p:cNvPr id="2" name="矩形 1"/>
          <p:cNvSpPr>
            <a:spLocks noChangeAspect="1"/>
          </p:cNvSpPr>
          <p:nvPr/>
        </p:nvSpPr>
        <p:spPr>
          <a:xfrm>
            <a:off x="508000" y="1412776"/>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下列关于旅游活动与地理环境相互关系的叙述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旅游业被称为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无烟工业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不会影响环境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旅游活动规模越大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效益越好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旅游活动产生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污染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还会导致其他环境问题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旅游活动是一种消遣娱乐活动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不会产生环境污染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smtClean="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随着旅游活动的发展</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人们发现旅游活动并不是一种</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无烟工业</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它的发展也会产生环境污染和社会问题</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并且旅游活动的发展受到旅游环境容量的限制。并不是旅游活动规模越大</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经济效益越好。旅游活动的发展要适度</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要与当地的地理环境、社会发展、经济发展相协调。</a:t>
            </a:r>
            <a:endParaRPr lang="zh-CN" altLang="en-US" sz="2200" dirty="0"/>
          </a:p>
          <a:p>
            <a:pPr>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6" name="文本框 25">
            <a:hlinkClick r:id="rId13" action="ppaction://hlinksldjump"/>
          </p:cNvPr>
          <p:cNvSpPr txBox="1"/>
          <p:nvPr/>
        </p:nvSpPr>
        <p:spPr>
          <a:xfrm>
            <a:off x="8725296" y="847802"/>
            <a:ext cx="418704" cy="369332"/>
          </a:xfrm>
          <a:prstGeom prst="rect">
            <a:avLst/>
          </a:prstGeom>
          <a:noFill/>
        </p:spPr>
        <p:txBody>
          <a:bodyPr wrap="none" rtlCol="0">
            <a:spAutoFit/>
          </a:bodyPr>
          <a:lstStyle/>
          <a:p>
            <a:r>
              <a:rPr lang="en-US" altLang="zh-CN" dirty="0" smtClean="0"/>
              <a:t>12</a:t>
            </a:r>
            <a:endParaRPr lang="zh-CN" altLang="en-US" dirty="0"/>
          </a:p>
        </p:txBody>
      </p:sp>
    </p:spTree>
    <p:extLst>
      <p:ext uri="{BB962C8B-B14F-4D97-AF65-F5344CB8AC3E}">
        <p14:creationId xmlns:p14="http://schemas.microsoft.com/office/powerpoint/2010/main" xmlns="" val="3583744507"/>
      </p:ext>
    </p:extLst>
  </p:cSld>
  <p:clrMapOvr>
    <a:masterClrMapping/>
  </p:clrMapOvr>
  <p:transition spd="slow">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8">
            <a:hlinkClick r:id="rId2" action="ppaction://hlinksldjump"/>
          </p:cNvPr>
          <p:cNvSpPr txBox="1"/>
          <p:nvPr/>
        </p:nvSpPr>
        <p:spPr>
          <a:xfrm>
            <a:off x="4572000" y="847103"/>
            <a:ext cx="301686" cy="369332"/>
          </a:xfrm>
          <a:prstGeom prst="rect">
            <a:avLst/>
          </a:prstGeom>
          <a:noFill/>
        </p:spPr>
        <p:txBody>
          <a:bodyPr wrap="none" rtlCol="0">
            <a:spAutoFit/>
          </a:bodyPr>
          <a:lstStyle>
            <a:defPPr>
              <a:defRPr lang="zh-CN"/>
            </a:defPPr>
          </a:lstStyle>
          <a:p>
            <a:r>
              <a:rPr lang="en-US" altLang="zh-CN" dirty="0"/>
              <a:t>1</a:t>
            </a:r>
            <a:endParaRPr lang="zh-CN" altLang="en-US" dirty="0"/>
          </a:p>
        </p:txBody>
      </p:sp>
      <p:sp>
        <p:nvSpPr>
          <p:cNvPr id="10" name="文本框 9">
            <a:hlinkClick r:id="rId3" action="ppaction://hlinksldjump"/>
          </p:cNvPr>
          <p:cNvSpPr txBox="1"/>
          <p:nvPr/>
        </p:nvSpPr>
        <p:spPr>
          <a:xfrm>
            <a:off x="4932040" y="847103"/>
            <a:ext cx="301686" cy="369332"/>
          </a:xfrm>
          <a:prstGeom prst="rect">
            <a:avLst/>
          </a:prstGeom>
          <a:noFill/>
        </p:spPr>
        <p:txBody>
          <a:bodyPr wrap="none" rtlCol="0">
            <a:spAutoFit/>
          </a:bodyPr>
          <a:lstStyle/>
          <a:p>
            <a:r>
              <a:rPr lang="en-US" altLang="zh-CN" dirty="0" smtClean="0"/>
              <a:t>2</a:t>
            </a:r>
            <a:endParaRPr lang="zh-CN" altLang="en-US" dirty="0"/>
          </a:p>
        </p:txBody>
      </p:sp>
      <p:sp>
        <p:nvSpPr>
          <p:cNvPr id="11" name="文本框 10">
            <a:hlinkClick r:id="rId4" action="ppaction://hlinksldjump"/>
          </p:cNvPr>
          <p:cNvSpPr txBox="1"/>
          <p:nvPr/>
        </p:nvSpPr>
        <p:spPr>
          <a:xfrm>
            <a:off x="5292080" y="847103"/>
            <a:ext cx="301686" cy="369332"/>
          </a:xfrm>
          <a:prstGeom prst="rect">
            <a:avLst/>
          </a:prstGeom>
          <a:noFill/>
        </p:spPr>
        <p:txBody>
          <a:bodyPr wrap="none" rtlCol="0">
            <a:spAutoFit/>
          </a:bodyPr>
          <a:lstStyle/>
          <a:p>
            <a:r>
              <a:rPr lang="en-US" altLang="zh-CN" dirty="0" smtClean="0"/>
              <a:t>3</a:t>
            </a:r>
            <a:endParaRPr lang="zh-CN" altLang="en-US" dirty="0"/>
          </a:p>
        </p:txBody>
      </p:sp>
      <p:sp>
        <p:nvSpPr>
          <p:cNvPr id="12" name="文本框 11">
            <a:hlinkClick r:id="rId5" action="ppaction://hlinksldjump"/>
          </p:cNvPr>
          <p:cNvSpPr txBox="1"/>
          <p:nvPr/>
        </p:nvSpPr>
        <p:spPr>
          <a:xfrm>
            <a:off x="5652120" y="847103"/>
            <a:ext cx="301686"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4</a:t>
            </a:r>
            <a:endParaRPr lang="zh-CN" altLang="en-US" dirty="0"/>
          </a:p>
        </p:txBody>
      </p:sp>
      <p:sp>
        <p:nvSpPr>
          <p:cNvPr id="13" name="文本框 12">
            <a:hlinkClick r:id="rId6" action="ppaction://hlinksldjump"/>
          </p:cNvPr>
          <p:cNvSpPr txBox="1"/>
          <p:nvPr/>
        </p:nvSpPr>
        <p:spPr>
          <a:xfrm>
            <a:off x="6012160" y="847103"/>
            <a:ext cx="301686" cy="369332"/>
          </a:xfrm>
          <a:prstGeom prst="rect">
            <a:avLst/>
          </a:prstGeom>
          <a:noFill/>
        </p:spPr>
        <p:txBody>
          <a:bodyPr wrap="none" rtlCol="0">
            <a:spAutoFit/>
          </a:bodyPr>
          <a:lstStyle/>
          <a:p>
            <a:r>
              <a:rPr lang="en-US" altLang="zh-CN" dirty="0" smtClean="0"/>
              <a:t>5</a:t>
            </a:r>
            <a:endParaRPr lang="zh-CN" altLang="en-US" dirty="0"/>
          </a:p>
        </p:txBody>
      </p:sp>
      <p:sp>
        <p:nvSpPr>
          <p:cNvPr id="14" name="文本框 13">
            <a:hlinkClick r:id="rId7" action="ppaction://hlinksldjump"/>
          </p:cNvPr>
          <p:cNvSpPr txBox="1"/>
          <p:nvPr/>
        </p:nvSpPr>
        <p:spPr>
          <a:xfrm>
            <a:off x="6355322" y="847103"/>
            <a:ext cx="301686" cy="369332"/>
          </a:xfrm>
          <a:prstGeom prst="rect">
            <a:avLst/>
          </a:prstGeom>
          <a:noFill/>
        </p:spPr>
        <p:txBody>
          <a:bodyPr wrap="none" rtlCol="0">
            <a:spAutoFit/>
          </a:bodyPr>
          <a:lstStyle/>
          <a:p>
            <a:r>
              <a:rPr lang="en-US" altLang="zh-CN" dirty="0" smtClean="0"/>
              <a:t>6</a:t>
            </a:r>
            <a:endParaRPr lang="zh-CN" altLang="en-US" dirty="0"/>
          </a:p>
        </p:txBody>
      </p:sp>
      <p:sp>
        <p:nvSpPr>
          <p:cNvPr id="15" name="文本框 14">
            <a:hlinkClick r:id="rId8" action="ppaction://hlinksldjump"/>
          </p:cNvPr>
          <p:cNvSpPr txBox="1"/>
          <p:nvPr/>
        </p:nvSpPr>
        <p:spPr>
          <a:xfrm>
            <a:off x="6714682" y="847103"/>
            <a:ext cx="301686" cy="369332"/>
          </a:xfrm>
          <a:prstGeom prst="rect">
            <a:avLst/>
          </a:prstGeom>
          <a:noFill/>
        </p:spPr>
        <p:txBody>
          <a:bodyPr wrap="none" rtlCol="0">
            <a:spAutoFit/>
          </a:bodyPr>
          <a:lstStyle/>
          <a:p>
            <a:r>
              <a:rPr lang="en-US" altLang="zh-CN" dirty="0" smtClean="0"/>
              <a:t>7</a:t>
            </a:r>
            <a:endParaRPr lang="zh-CN" altLang="en-US" dirty="0"/>
          </a:p>
        </p:txBody>
      </p:sp>
      <p:sp>
        <p:nvSpPr>
          <p:cNvPr id="16" name="文本框 15">
            <a:hlinkClick r:id="rId9" action="ppaction://hlinksldjump"/>
          </p:cNvPr>
          <p:cNvSpPr txBox="1"/>
          <p:nvPr/>
        </p:nvSpPr>
        <p:spPr>
          <a:xfrm>
            <a:off x="7074722" y="847103"/>
            <a:ext cx="301686" cy="369332"/>
          </a:xfrm>
          <a:prstGeom prst="rect">
            <a:avLst/>
          </a:prstGeom>
          <a:noFill/>
        </p:spPr>
        <p:txBody>
          <a:bodyPr wrap="none" rtlCol="0">
            <a:spAutoFit/>
          </a:bodyPr>
          <a:lstStyle/>
          <a:p>
            <a:r>
              <a:rPr lang="en-US" altLang="zh-CN" dirty="0" smtClean="0"/>
              <a:t>8</a:t>
            </a:r>
            <a:endParaRPr lang="zh-CN" altLang="en-US" dirty="0"/>
          </a:p>
        </p:txBody>
      </p:sp>
      <p:sp>
        <p:nvSpPr>
          <p:cNvPr id="17" name="文本框 16">
            <a:hlinkClick r:id="rId10" action="ppaction://hlinksldjump"/>
          </p:cNvPr>
          <p:cNvSpPr txBox="1"/>
          <p:nvPr/>
        </p:nvSpPr>
        <p:spPr>
          <a:xfrm>
            <a:off x="7434762" y="847103"/>
            <a:ext cx="301686" cy="369332"/>
          </a:xfrm>
          <a:prstGeom prst="rect">
            <a:avLst/>
          </a:prstGeom>
          <a:noFill/>
        </p:spPr>
        <p:txBody>
          <a:bodyPr wrap="none" rtlCol="0">
            <a:spAutoFit/>
          </a:bodyPr>
          <a:lstStyle/>
          <a:p>
            <a:r>
              <a:rPr lang="en-US" altLang="zh-CN" dirty="0" smtClean="0"/>
              <a:t>9</a:t>
            </a:r>
            <a:endParaRPr lang="zh-CN" altLang="en-US" dirty="0"/>
          </a:p>
        </p:txBody>
      </p:sp>
      <p:sp>
        <p:nvSpPr>
          <p:cNvPr id="18" name="文本框 17">
            <a:hlinkClick r:id="rId11" action="ppaction://hlinksldjump"/>
          </p:cNvPr>
          <p:cNvSpPr txBox="1"/>
          <p:nvPr/>
        </p:nvSpPr>
        <p:spPr>
          <a:xfrm>
            <a:off x="7794802" y="847103"/>
            <a:ext cx="418704" cy="369332"/>
          </a:xfrm>
          <a:prstGeom prst="rect">
            <a:avLst/>
          </a:prstGeom>
          <a:noFill/>
        </p:spPr>
        <p:txBody>
          <a:bodyPr wrap="none" rtlCol="0">
            <a:spAutoFit/>
          </a:bodyPr>
          <a:lstStyle/>
          <a:p>
            <a:r>
              <a:rPr lang="en-US" altLang="zh-CN" dirty="0" smtClean="0"/>
              <a:t>10</a:t>
            </a:r>
            <a:endParaRPr lang="zh-CN" altLang="en-US" dirty="0"/>
          </a:p>
        </p:txBody>
      </p:sp>
      <p:sp>
        <p:nvSpPr>
          <p:cNvPr id="19" name="文本框 18">
            <a:hlinkClick r:id="rId12" action="ppaction://hlinksldjump"/>
          </p:cNvPr>
          <p:cNvSpPr txBox="1"/>
          <p:nvPr/>
        </p:nvSpPr>
        <p:spPr>
          <a:xfrm>
            <a:off x="8257752" y="847103"/>
            <a:ext cx="418704" cy="369332"/>
          </a:xfrm>
          <a:prstGeom prst="rect">
            <a:avLst/>
          </a:prstGeom>
          <a:noFill/>
        </p:spPr>
        <p:txBody>
          <a:bodyPr wrap="none" rtlCol="0">
            <a:spAutoFit/>
          </a:bodyPr>
          <a:lstStyle/>
          <a:p>
            <a:r>
              <a:rPr lang="en-US" altLang="zh-CN" dirty="0" smtClean="0"/>
              <a:t>11</a:t>
            </a:r>
            <a:endParaRPr lang="zh-CN" altLang="en-US" dirty="0"/>
          </a:p>
        </p:txBody>
      </p:sp>
      <p:sp>
        <p:nvSpPr>
          <p:cNvPr id="3" name="矩形 2"/>
          <p:cNvSpPr>
            <a:spLocks noChangeAspect="1"/>
          </p:cNvSpPr>
          <p:nvPr/>
        </p:nvSpPr>
        <p:spPr>
          <a:xfrm>
            <a:off x="508000" y="1426888"/>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风景区不少摊贩出售景区内捕杀和采挖的动植物资源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如此会造成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环境污染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对文物古迹的破坏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对正常社会秩序产生冲击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生态环境失调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资源枯竭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在旅游过程中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应爱护旅游资源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维护旅游环境。景区内不文明的旅游活动会对旅游资源和旅游环境造成极大的破坏。捕杀和采挖动植物资源会导致生物多样性锐减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造成生态失衡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使生态环境恶化。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6" name="文本框 25">
            <a:hlinkClick r:id="rId13" action="ppaction://hlinksldjump"/>
          </p:cNvPr>
          <p:cNvSpPr txBox="1"/>
          <p:nvPr/>
        </p:nvSpPr>
        <p:spPr>
          <a:xfrm>
            <a:off x="8725296" y="847802"/>
            <a:ext cx="418704" cy="369332"/>
          </a:xfrm>
          <a:prstGeom prst="rect">
            <a:avLst/>
          </a:prstGeom>
          <a:noFill/>
        </p:spPr>
        <p:txBody>
          <a:bodyPr wrap="none" rtlCol="0">
            <a:spAutoFit/>
          </a:bodyPr>
          <a:lstStyle/>
          <a:p>
            <a:r>
              <a:rPr lang="en-US" altLang="zh-CN" dirty="0" smtClean="0"/>
              <a:t>12</a:t>
            </a:r>
            <a:endParaRPr lang="zh-CN" altLang="en-US" dirty="0"/>
          </a:p>
        </p:txBody>
      </p:sp>
    </p:spTree>
    <p:extLst>
      <p:ext uri="{BB962C8B-B14F-4D97-AF65-F5344CB8AC3E}">
        <p14:creationId xmlns:p14="http://schemas.microsoft.com/office/powerpoint/2010/main" xmlns="" val="920393326"/>
      </p:ext>
    </p:extLst>
  </p:cSld>
  <p:clrMapOvr>
    <a:masterClrMapping/>
  </p:clrMapOvr>
  <p:transition spd="slow">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8">
            <a:hlinkClick r:id="rId2" action="ppaction://hlinksldjump"/>
          </p:cNvPr>
          <p:cNvSpPr txBox="1"/>
          <p:nvPr/>
        </p:nvSpPr>
        <p:spPr>
          <a:xfrm>
            <a:off x="4572000" y="847103"/>
            <a:ext cx="301686" cy="369332"/>
          </a:xfrm>
          <a:prstGeom prst="rect">
            <a:avLst/>
          </a:prstGeom>
          <a:noFill/>
        </p:spPr>
        <p:txBody>
          <a:bodyPr wrap="none" rtlCol="0">
            <a:spAutoFit/>
          </a:bodyPr>
          <a:lstStyle>
            <a:defPPr>
              <a:defRPr lang="zh-CN"/>
            </a:defPPr>
          </a:lstStyle>
          <a:p>
            <a:r>
              <a:rPr lang="en-US" altLang="zh-CN" dirty="0"/>
              <a:t>1</a:t>
            </a:r>
            <a:endParaRPr lang="zh-CN" altLang="en-US" dirty="0"/>
          </a:p>
        </p:txBody>
      </p:sp>
      <p:sp>
        <p:nvSpPr>
          <p:cNvPr id="10" name="文本框 9">
            <a:hlinkClick r:id="rId3" action="ppaction://hlinksldjump"/>
          </p:cNvPr>
          <p:cNvSpPr txBox="1"/>
          <p:nvPr/>
        </p:nvSpPr>
        <p:spPr>
          <a:xfrm>
            <a:off x="4932040" y="847103"/>
            <a:ext cx="301686" cy="369332"/>
          </a:xfrm>
          <a:prstGeom prst="rect">
            <a:avLst/>
          </a:prstGeom>
          <a:noFill/>
        </p:spPr>
        <p:txBody>
          <a:bodyPr wrap="none" rtlCol="0">
            <a:spAutoFit/>
          </a:bodyPr>
          <a:lstStyle/>
          <a:p>
            <a:r>
              <a:rPr lang="en-US" altLang="zh-CN" dirty="0" smtClean="0"/>
              <a:t>2</a:t>
            </a:r>
            <a:endParaRPr lang="zh-CN" altLang="en-US" dirty="0"/>
          </a:p>
        </p:txBody>
      </p:sp>
      <p:sp>
        <p:nvSpPr>
          <p:cNvPr id="11" name="文本框 10">
            <a:hlinkClick r:id="rId4" action="ppaction://hlinksldjump"/>
          </p:cNvPr>
          <p:cNvSpPr txBox="1"/>
          <p:nvPr/>
        </p:nvSpPr>
        <p:spPr>
          <a:xfrm>
            <a:off x="5292080" y="847103"/>
            <a:ext cx="301686" cy="369332"/>
          </a:xfrm>
          <a:prstGeom prst="rect">
            <a:avLst/>
          </a:prstGeom>
          <a:noFill/>
        </p:spPr>
        <p:txBody>
          <a:bodyPr wrap="none" rtlCol="0">
            <a:spAutoFit/>
          </a:bodyPr>
          <a:lstStyle/>
          <a:p>
            <a:r>
              <a:rPr lang="en-US" altLang="zh-CN" dirty="0" smtClean="0"/>
              <a:t>3</a:t>
            </a:r>
            <a:endParaRPr lang="zh-CN" altLang="en-US" dirty="0"/>
          </a:p>
        </p:txBody>
      </p:sp>
      <p:sp>
        <p:nvSpPr>
          <p:cNvPr id="12" name="文本框 11">
            <a:hlinkClick r:id="rId5" action="ppaction://hlinksldjump"/>
          </p:cNvPr>
          <p:cNvSpPr txBox="1"/>
          <p:nvPr/>
        </p:nvSpPr>
        <p:spPr>
          <a:xfrm>
            <a:off x="5652120" y="847103"/>
            <a:ext cx="301686" cy="369332"/>
          </a:xfrm>
          <a:prstGeom prst="rect">
            <a:avLst/>
          </a:prstGeom>
          <a:noFill/>
        </p:spPr>
        <p:txBody>
          <a:bodyPr wrap="none" rtlCol="0">
            <a:spAutoFit/>
          </a:bodyPr>
          <a:lstStyle/>
          <a:p>
            <a:r>
              <a:rPr lang="en-US" altLang="zh-CN" dirty="0" smtClean="0"/>
              <a:t>4</a:t>
            </a:r>
            <a:endParaRPr lang="zh-CN" altLang="en-US" dirty="0"/>
          </a:p>
        </p:txBody>
      </p:sp>
      <p:sp>
        <p:nvSpPr>
          <p:cNvPr id="13" name="文本框 12">
            <a:hlinkClick r:id="rId6" action="ppaction://hlinksldjump"/>
          </p:cNvPr>
          <p:cNvSpPr txBox="1"/>
          <p:nvPr/>
        </p:nvSpPr>
        <p:spPr>
          <a:xfrm>
            <a:off x="6012160" y="847103"/>
            <a:ext cx="301686"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5</a:t>
            </a:r>
            <a:endParaRPr lang="zh-CN" altLang="en-US" dirty="0"/>
          </a:p>
        </p:txBody>
      </p:sp>
      <p:sp>
        <p:nvSpPr>
          <p:cNvPr id="14" name="文本框 13">
            <a:hlinkClick r:id="rId7" action="ppaction://hlinksldjump"/>
          </p:cNvPr>
          <p:cNvSpPr txBox="1"/>
          <p:nvPr/>
        </p:nvSpPr>
        <p:spPr>
          <a:xfrm>
            <a:off x="6355322" y="847103"/>
            <a:ext cx="301686" cy="369332"/>
          </a:xfrm>
          <a:prstGeom prst="rect">
            <a:avLst/>
          </a:prstGeom>
          <a:noFill/>
        </p:spPr>
        <p:txBody>
          <a:bodyPr wrap="none" rtlCol="0">
            <a:spAutoFit/>
          </a:bodyPr>
          <a:lstStyle/>
          <a:p>
            <a:r>
              <a:rPr lang="en-US" altLang="zh-CN" dirty="0" smtClean="0"/>
              <a:t>6</a:t>
            </a:r>
            <a:endParaRPr lang="zh-CN" altLang="en-US" dirty="0"/>
          </a:p>
        </p:txBody>
      </p:sp>
      <p:sp>
        <p:nvSpPr>
          <p:cNvPr id="15" name="文本框 14">
            <a:hlinkClick r:id="rId8" action="ppaction://hlinksldjump"/>
          </p:cNvPr>
          <p:cNvSpPr txBox="1"/>
          <p:nvPr/>
        </p:nvSpPr>
        <p:spPr>
          <a:xfrm>
            <a:off x="6714682" y="847103"/>
            <a:ext cx="301686" cy="369332"/>
          </a:xfrm>
          <a:prstGeom prst="rect">
            <a:avLst/>
          </a:prstGeom>
          <a:noFill/>
        </p:spPr>
        <p:txBody>
          <a:bodyPr wrap="none" rtlCol="0">
            <a:spAutoFit/>
          </a:bodyPr>
          <a:lstStyle/>
          <a:p>
            <a:r>
              <a:rPr lang="en-US" altLang="zh-CN" dirty="0" smtClean="0"/>
              <a:t>7</a:t>
            </a:r>
            <a:endParaRPr lang="zh-CN" altLang="en-US" dirty="0"/>
          </a:p>
        </p:txBody>
      </p:sp>
      <p:sp>
        <p:nvSpPr>
          <p:cNvPr id="16" name="文本框 15">
            <a:hlinkClick r:id="rId9" action="ppaction://hlinksldjump"/>
          </p:cNvPr>
          <p:cNvSpPr txBox="1"/>
          <p:nvPr/>
        </p:nvSpPr>
        <p:spPr>
          <a:xfrm>
            <a:off x="7074722" y="847103"/>
            <a:ext cx="301686" cy="369332"/>
          </a:xfrm>
          <a:prstGeom prst="rect">
            <a:avLst/>
          </a:prstGeom>
          <a:noFill/>
        </p:spPr>
        <p:txBody>
          <a:bodyPr wrap="none" rtlCol="0">
            <a:spAutoFit/>
          </a:bodyPr>
          <a:lstStyle/>
          <a:p>
            <a:r>
              <a:rPr lang="en-US" altLang="zh-CN" dirty="0" smtClean="0"/>
              <a:t>8</a:t>
            </a:r>
            <a:endParaRPr lang="zh-CN" altLang="en-US" dirty="0"/>
          </a:p>
        </p:txBody>
      </p:sp>
      <p:sp>
        <p:nvSpPr>
          <p:cNvPr id="17" name="文本框 16">
            <a:hlinkClick r:id="rId10" action="ppaction://hlinksldjump"/>
          </p:cNvPr>
          <p:cNvSpPr txBox="1"/>
          <p:nvPr/>
        </p:nvSpPr>
        <p:spPr>
          <a:xfrm>
            <a:off x="7434762" y="847103"/>
            <a:ext cx="301686" cy="369332"/>
          </a:xfrm>
          <a:prstGeom prst="rect">
            <a:avLst/>
          </a:prstGeom>
          <a:noFill/>
        </p:spPr>
        <p:txBody>
          <a:bodyPr wrap="none" rtlCol="0">
            <a:spAutoFit/>
          </a:bodyPr>
          <a:lstStyle/>
          <a:p>
            <a:r>
              <a:rPr lang="en-US" altLang="zh-CN" dirty="0" smtClean="0"/>
              <a:t>9</a:t>
            </a:r>
            <a:endParaRPr lang="zh-CN" altLang="en-US" dirty="0"/>
          </a:p>
        </p:txBody>
      </p:sp>
      <p:sp>
        <p:nvSpPr>
          <p:cNvPr id="18" name="文本框 17">
            <a:hlinkClick r:id="rId11" action="ppaction://hlinksldjump"/>
          </p:cNvPr>
          <p:cNvSpPr txBox="1"/>
          <p:nvPr/>
        </p:nvSpPr>
        <p:spPr>
          <a:xfrm>
            <a:off x="7794802" y="847103"/>
            <a:ext cx="418704" cy="369332"/>
          </a:xfrm>
          <a:prstGeom prst="rect">
            <a:avLst/>
          </a:prstGeom>
          <a:noFill/>
        </p:spPr>
        <p:txBody>
          <a:bodyPr wrap="none" rtlCol="0">
            <a:spAutoFit/>
          </a:bodyPr>
          <a:lstStyle/>
          <a:p>
            <a:r>
              <a:rPr lang="en-US" altLang="zh-CN" dirty="0" smtClean="0"/>
              <a:t>10</a:t>
            </a:r>
            <a:endParaRPr lang="zh-CN" altLang="en-US" dirty="0"/>
          </a:p>
        </p:txBody>
      </p:sp>
      <p:sp>
        <p:nvSpPr>
          <p:cNvPr id="19" name="文本框 18">
            <a:hlinkClick r:id="rId12" action="ppaction://hlinksldjump"/>
          </p:cNvPr>
          <p:cNvSpPr txBox="1"/>
          <p:nvPr/>
        </p:nvSpPr>
        <p:spPr>
          <a:xfrm>
            <a:off x="8257752" y="847103"/>
            <a:ext cx="418704" cy="369332"/>
          </a:xfrm>
          <a:prstGeom prst="rect">
            <a:avLst/>
          </a:prstGeom>
          <a:noFill/>
        </p:spPr>
        <p:txBody>
          <a:bodyPr wrap="none" rtlCol="0">
            <a:spAutoFit/>
          </a:bodyPr>
          <a:lstStyle/>
          <a:p>
            <a:r>
              <a:rPr lang="en-US" altLang="zh-CN" dirty="0" smtClean="0"/>
              <a:t>11</a:t>
            </a:r>
            <a:endParaRPr lang="zh-CN" altLang="en-US" dirty="0"/>
          </a:p>
        </p:txBody>
      </p:sp>
      <p:sp>
        <p:nvSpPr>
          <p:cNvPr id="3" name="矩形 2"/>
          <p:cNvSpPr>
            <a:spLocks noChangeAspect="1"/>
          </p:cNvSpPr>
          <p:nvPr/>
        </p:nvSpPr>
        <p:spPr>
          <a:xfrm>
            <a:off x="508000" y="1262430"/>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有关旅游活动的规模与旅游环境容量的关系的叙述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旅游活动的规模应与旅游环境容量相适应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如果旅游规模超过旅游环境容量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就会对旅游资源产生破坏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旅游规模达不到旅游环境容量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有利于旅游资源的开发和保护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旅游资源的规模与旅游环境容量没有什么关系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③④</a:t>
            </a:r>
            <a:r>
              <a:rPr lang="en-US" altLang="zh-CN" sz="2200" dirty="0">
                <a:solidFill>
                  <a:srgbClr val="000000"/>
                </a:solidFill>
                <a:latin typeface="Times New Roman" panose="02020603050405020304" pitchFamily="18" charset="0"/>
                <a:cs typeface="Times New Roman" panose="02020603050405020304" pitchFamily="18" charset="0"/>
              </a:rPr>
              <a:t>	C.</a:t>
            </a:r>
            <a:r>
              <a:rPr lang="zh-CN" altLang="zh-CN" sz="2200" dirty="0">
                <a:solidFill>
                  <a:srgbClr val="000000"/>
                </a:solidFill>
                <a:latin typeface="NEU-BZ-S92"/>
                <a:cs typeface="宋体" panose="02010600030101010101" pitchFamily="2" charset="-122"/>
              </a:rPr>
              <a:t>②③</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①④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旅游环境容量是指对某一开发地域而言无害于其可持续发展的旅游活动量。旅游规模应与旅游区的旅游环境容量相适应。如果规模超过旅游环境容量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就会对旅游区的资源和背景环境产生破坏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使旅游环境恶化。如果规模达不到旅游环境容量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则显示出对旅游资源开发的不足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造成资源的浪费。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6" name="文本框 25">
            <a:hlinkClick r:id="rId13" action="ppaction://hlinksldjump"/>
          </p:cNvPr>
          <p:cNvSpPr txBox="1"/>
          <p:nvPr/>
        </p:nvSpPr>
        <p:spPr>
          <a:xfrm>
            <a:off x="8725296" y="847802"/>
            <a:ext cx="418704" cy="369332"/>
          </a:xfrm>
          <a:prstGeom prst="rect">
            <a:avLst/>
          </a:prstGeom>
          <a:noFill/>
        </p:spPr>
        <p:txBody>
          <a:bodyPr wrap="none" rtlCol="0">
            <a:spAutoFit/>
          </a:bodyPr>
          <a:lstStyle/>
          <a:p>
            <a:r>
              <a:rPr lang="en-US" altLang="zh-CN" dirty="0" smtClean="0"/>
              <a:t>12</a:t>
            </a:r>
            <a:endParaRPr lang="zh-CN" altLang="en-US" dirty="0"/>
          </a:p>
        </p:txBody>
      </p:sp>
    </p:spTree>
    <p:extLst>
      <p:ext uri="{BB962C8B-B14F-4D97-AF65-F5344CB8AC3E}">
        <p14:creationId xmlns:p14="http://schemas.microsoft.com/office/powerpoint/2010/main" xmlns="" val="2571073552"/>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down)">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文本框 9">
            <a:hlinkClick r:id="rId2" action="ppaction://hlinksldjump"/>
          </p:cNvPr>
          <p:cNvSpPr txBox="1"/>
          <p:nvPr/>
        </p:nvSpPr>
        <p:spPr>
          <a:xfrm>
            <a:off x="4572000" y="847103"/>
            <a:ext cx="301686" cy="369332"/>
          </a:xfrm>
          <a:prstGeom prst="rect">
            <a:avLst/>
          </a:prstGeom>
          <a:noFill/>
        </p:spPr>
        <p:txBody>
          <a:bodyPr wrap="none" rtlCol="0">
            <a:spAutoFit/>
          </a:bodyPr>
          <a:lstStyle>
            <a:defPPr>
              <a:defRPr lang="zh-CN"/>
            </a:defPPr>
          </a:lstStyle>
          <a:p>
            <a:r>
              <a:rPr lang="en-US" altLang="zh-CN" dirty="0"/>
              <a:t>1</a:t>
            </a:r>
            <a:endParaRPr lang="zh-CN" altLang="en-US" dirty="0"/>
          </a:p>
        </p:txBody>
      </p:sp>
      <p:sp>
        <p:nvSpPr>
          <p:cNvPr id="11" name="文本框 10">
            <a:hlinkClick r:id="rId3" action="ppaction://hlinksldjump"/>
          </p:cNvPr>
          <p:cNvSpPr txBox="1"/>
          <p:nvPr/>
        </p:nvSpPr>
        <p:spPr>
          <a:xfrm>
            <a:off x="4932040" y="847103"/>
            <a:ext cx="301686" cy="369332"/>
          </a:xfrm>
          <a:prstGeom prst="rect">
            <a:avLst/>
          </a:prstGeom>
          <a:noFill/>
        </p:spPr>
        <p:txBody>
          <a:bodyPr wrap="none" rtlCol="0">
            <a:spAutoFit/>
          </a:bodyPr>
          <a:lstStyle/>
          <a:p>
            <a:r>
              <a:rPr lang="en-US" altLang="zh-CN" dirty="0" smtClean="0"/>
              <a:t>2</a:t>
            </a:r>
            <a:endParaRPr lang="zh-CN" altLang="en-US" dirty="0"/>
          </a:p>
        </p:txBody>
      </p:sp>
      <p:sp>
        <p:nvSpPr>
          <p:cNvPr id="12" name="文本框 11">
            <a:hlinkClick r:id="rId4" action="ppaction://hlinksldjump"/>
          </p:cNvPr>
          <p:cNvSpPr txBox="1"/>
          <p:nvPr/>
        </p:nvSpPr>
        <p:spPr>
          <a:xfrm>
            <a:off x="5292080" y="847103"/>
            <a:ext cx="301686" cy="369332"/>
          </a:xfrm>
          <a:prstGeom prst="rect">
            <a:avLst/>
          </a:prstGeom>
          <a:noFill/>
        </p:spPr>
        <p:txBody>
          <a:bodyPr wrap="none" rtlCol="0">
            <a:spAutoFit/>
          </a:bodyPr>
          <a:lstStyle/>
          <a:p>
            <a:r>
              <a:rPr lang="en-US" altLang="zh-CN" dirty="0" smtClean="0"/>
              <a:t>3</a:t>
            </a:r>
            <a:endParaRPr lang="zh-CN" altLang="en-US" dirty="0"/>
          </a:p>
        </p:txBody>
      </p:sp>
      <p:sp>
        <p:nvSpPr>
          <p:cNvPr id="13" name="文本框 12">
            <a:hlinkClick r:id="rId5" action="ppaction://hlinksldjump"/>
          </p:cNvPr>
          <p:cNvSpPr txBox="1"/>
          <p:nvPr/>
        </p:nvSpPr>
        <p:spPr>
          <a:xfrm>
            <a:off x="5652120" y="847103"/>
            <a:ext cx="301686" cy="369332"/>
          </a:xfrm>
          <a:prstGeom prst="rect">
            <a:avLst/>
          </a:prstGeom>
          <a:noFill/>
        </p:spPr>
        <p:txBody>
          <a:bodyPr wrap="none" rtlCol="0">
            <a:spAutoFit/>
          </a:bodyPr>
          <a:lstStyle/>
          <a:p>
            <a:r>
              <a:rPr lang="en-US" altLang="zh-CN" dirty="0" smtClean="0"/>
              <a:t>4</a:t>
            </a:r>
            <a:endParaRPr lang="zh-CN" altLang="en-US" dirty="0"/>
          </a:p>
        </p:txBody>
      </p:sp>
      <p:sp>
        <p:nvSpPr>
          <p:cNvPr id="14" name="文本框 13">
            <a:hlinkClick r:id="rId6" action="ppaction://hlinksldjump"/>
          </p:cNvPr>
          <p:cNvSpPr txBox="1"/>
          <p:nvPr/>
        </p:nvSpPr>
        <p:spPr>
          <a:xfrm>
            <a:off x="6012160" y="847103"/>
            <a:ext cx="301686" cy="369332"/>
          </a:xfrm>
          <a:prstGeom prst="rect">
            <a:avLst/>
          </a:prstGeom>
          <a:noFill/>
        </p:spPr>
        <p:txBody>
          <a:bodyPr wrap="none" rtlCol="0">
            <a:spAutoFit/>
          </a:bodyPr>
          <a:lstStyle/>
          <a:p>
            <a:r>
              <a:rPr lang="en-US" altLang="zh-CN" dirty="0" smtClean="0"/>
              <a:t>5</a:t>
            </a:r>
            <a:endParaRPr lang="zh-CN" altLang="en-US" dirty="0"/>
          </a:p>
        </p:txBody>
      </p:sp>
      <p:sp>
        <p:nvSpPr>
          <p:cNvPr id="15" name="文本框 14">
            <a:hlinkClick r:id="rId7" action="ppaction://hlinksldjump"/>
          </p:cNvPr>
          <p:cNvSpPr txBox="1"/>
          <p:nvPr/>
        </p:nvSpPr>
        <p:spPr>
          <a:xfrm>
            <a:off x="6355322" y="847103"/>
            <a:ext cx="301686"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6</a:t>
            </a:r>
            <a:endParaRPr lang="zh-CN" altLang="en-US" dirty="0"/>
          </a:p>
        </p:txBody>
      </p:sp>
      <p:sp>
        <p:nvSpPr>
          <p:cNvPr id="16" name="文本框 15">
            <a:hlinkClick r:id="rId8" action="ppaction://hlinksldjump"/>
          </p:cNvPr>
          <p:cNvSpPr txBox="1"/>
          <p:nvPr/>
        </p:nvSpPr>
        <p:spPr>
          <a:xfrm>
            <a:off x="6714682" y="847103"/>
            <a:ext cx="301686" cy="369332"/>
          </a:xfrm>
          <a:prstGeom prst="rect">
            <a:avLst/>
          </a:prstGeom>
          <a:noFill/>
        </p:spPr>
        <p:txBody>
          <a:bodyPr wrap="none" rtlCol="0">
            <a:spAutoFit/>
          </a:bodyPr>
          <a:lstStyle/>
          <a:p>
            <a:r>
              <a:rPr lang="en-US" altLang="zh-CN" dirty="0" smtClean="0"/>
              <a:t>7</a:t>
            </a:r>
            <a:endParaRPr lang="zh-CN" altLang="en-US" dirty="0"/>
          </a:p>
        </p:txBody>
      </p:sp>
      <p:sp>
        <p:nvSpPr>
          <p:cNvPr id="17" name="文本框 16">
            <a:hlinkClick r:id="rId9" action="ppaction://hlinksldjump"/>
          </p:cNvPr>
          <p:cNvSpPr txBox="1"/>
          <p:nvPr/>
        </p:nvSpPr>
        <p:spPr>
          <a:xfrm>
            <a:off x="7074722" y="847103"/>
            <a:ext cx="301686" cy="369332"/>
          </a:xfrm>
          <a:prstGeom prst="rect">
            <a:avLst/>
          </a:prstGeom>
          <a:noFill/>
        </p:spPr>
        <p:txBody>
          <a:bodyPr wrap="none" rtlCol="0">
            <a:spAutoFit/>
          </a:bodyPr>
          <a:lstStyle/>
          <a:p>
            <a:r>
              <a:rPr lang="en-US" altLang="zh-CN" dirty="0" smtClean="0"/>
              <a:t>8</a:t>
            </a:r>
            <a:endParaRPr lang="zh-CN" altLang="en-US" dirty="0"/>
          </a:p>
        </p:txBody>
      </p:sp>
      <p:sp>
        <p:nvSpPr>
          <p:cNvPr id="18" name="文本框 17">
            <a:hlinkClick r:id="rId10" action="ppaction://hlinksldjump"/>
          </p:cNvPr>
          <p:cNvSpPr txBox="1"/>
          <p:nvPr/>
        </p:nvSpPr>
        <p:spPr>
          <a:xfrm>
            <a:off x="7434762" y="847103"/>
            <a:ext cx="301686" cy="369332"/>
          </a:xfrm>
          <a:prstGeom prst="rect">
            <a:avLst/>
          </a:prstGeom>
          <a:noFill/>
        </p:spPr>
        <p:txBody>
          <a:bodyPr wrap="none" rtlCol="0">
            <a:spAutoFit/>
          </a:bodyPr>
          <a:lstStyle/>
          <a:p>
            <a:r>
              <a:rPr lang="en-US" altLang="zh-CN" dirty="0" smtClean="0"/>
              <a:t>9</a:t>
            </a:r>
            <a:endParaRPr lang="zh-CN" altLang="en-US" dirty="0"/>
          </a:p>
        </p:txBody>
      </p:sp>
      <p:sp>
        <p:nvSpPr>
          <p:cNvPr id="19" name="文本框 18">
            <a:hlinkClick r:id="rId11" action="ppaction://hlinksldjump"/>
          </p:cNvPr>
          <p:cNvSpPr txBox="1"/>
          <p:nvPr/>
        </p:nvSpPr>
        <p:spPr>
          <a:xfrm>
            <a:off x="7794802" y="847103"/>
            <a:ext cx="418704" cy="369332"/>
          </a:xfrm>
          <a:prstGeom prst="rect">
            <a:avLst/>
          </a:prstGeom>
          <a:noFill/>
        </p:spPr>
        <p:txBody>
          <a:bodyPr wrap="none" rtlCol="0">
            <a:spAutoFit/>
          </a:bodyPr>
          <a:lstStyle/>
          <a:p>
            <a:r>
              <a:rPr lang="en-US" altLang="zh-CN" dirty="0" smtClean="0"/>
              <a:t>10</a:t>
            </a:r>
            <a:endParaRPr lang="zh-CN" altLang="en-US" dirty="0"/>
          </a:p>
        </p:txBody>
      </p:sp>
      <p:sp>
        <p:nvSpPr>
          <p:cNvPr id="20" name="文本框 19">
            <a:hlinkClick r:id="rId12" action="ppaction://hlinksldjump"/>
          </p:cNvPr>
          <p:cNvSpPr txBox="1"/>
          <p:nvPr/>
        </p:nvSpPr>
        <p:spPr>
          <a:xfrm>
            <a:off x="8257752" y="847103"/>
            <a:ext cx="418704" cy="369332"/>
          </a:xfrm>
          <a:prstGeom prst="rect">
            <a:avLst/>
          </a:prstGeom>
          <a:noFill/>
        </p:spPr>
        <p:txBody>
          <a:bodyPr wrap="none" rtlCol="0">
            <a:spAutoFit/>
          </a:bodyPr>
          <a:lstStyle/>
          <a:p>
            <a:r>
              <a:rPr lang="en-US" altLang="zh-CN" dirty="0" smtClean="0"/>
              <a:t>11</a:t>
            </a:r>
            <a:endParaRPr lang="zh-CN" altLang="en-US" dirty="0"/>
          </a:p>
        </p:txBody>
      </p:sp>
      <p:sp>
        <p:nvSpPr>
          <p:cNvPr id="3" name="矩形 2"/>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在自然风景区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旅游设施过多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或建筑物过高、过大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以及大型广告牌等会造成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大气污染</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固体废弃物污染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噪音污染</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视觉效果的破坏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在自然风景区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旅游设施过多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或建筑物过高、过大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以及大型广告牌等都会造成视觉效果的破坏。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2" name="文本框 21">
            <a:hlinkClick r:id="rId13" action="ppaction://hlinksldjump"/>
          </p:cNvPr>
          <p:cNvSpPr txBox="1"/>
          <p:nvPr/>
        </p:nvSpPr>
        <p:spPr>
          <a:xfrm>
            <a:off x="8725296" y="847802"/>
            <a:ext cx="418704" cy="369332"/>
          </a:xfrm>
          <a:prstGeom prst="rect">
            <a:avLst/>
          </a:prstGeom>
          <a:noFill/>
        </p:spPr>
        <p:txBody>
          <a:bodyPr wrap="none" rtlCol="0">
            <a:spAutoFit/>
          </a:bodyPr>
          <a:lstStyle/>
          <a:p>
            <a:r>
              <a:rPr lang="en-US" altLang="zh-CN" dirty="0" smtClean="0"/>
              <a:t>12</a:t>
            </a:r>
            <a:endParaRPr lang="zh-CN" altLang="en-US" dirty="0"/>
          </a:p>
        </p:txBody>
      </p:sp>
    </p:spTree>
    <p:extLst>
      <p:ext uri="{BB962C8B-B14F-4D97-AF65-F5344CB8AC3E}">
        <p14:creationId xmlns:p14="http://schemas.microsoft.com/office/powerpoint/2010/main" xmlns="" val="52341695"/>
      </p:ext>
    </p:extLst>
  </p:cSld>
  <p:clrMapOvr>
    <a:masterClrMapping/>
  </p:clrMapOvr>
  <p:transition spd="slow">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down)">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a:hlinkClick r:id="rId2" action="ppaction://hlinksldjump"/>
          </p:cNvPr>
          <p:cNvSpPr txBox="1"/>
          <p:nvPr/>
        </p:nvSpPr>
        <p:spPr>
          <a:xfrm>
            <a:off x="4572000" y="847103"/>
            <a:ext cx="301686" cy="369332"/>
          </a:xfrm>
          <a:prstGeom prst="rect">
            <a:avLst/>
          </a:prstGeom>
          <a:noFill/>
        </p:spPr>
        <p:txBody>
          <a:bodyPr wrap="none" rtlCol="0">
            <a:spAutoFit/>
          </a:bodyPr>
          <a:lstStyle>
            <a:defPPr>
              <a:defRPr lang="zh-CN"/>
            </a:defPPr>
          </a:lstStyle>
          <a:p>
            <a:r>
              <a:rPr lang="en-US" altLang="zh-CN" dirty="0"/>
              <a:t>1</a:t>
            </a:r>
            <a:endParaRPr lang="zh-CN" altLang="en-US" dirty="0"/>
          </a:p>
        </p:txBody>
      </p:sp>
      <p:sp>
        <p:nvSpPr>
          <p:cNvPr id="3" name="文本框 2">
            <a:hlinkClick r:id="rId3" action="ppaction://hlinksldjump"/>
          </p:cNvPr>
          <p:cNvSpPr txBox="1"/>
          <p:nvPr/>
        </p:nvSpPr>
        <p:spPr>
          <a:xfrm>
            <a:off x="4932040" y="847103"/>
            <a:ext cx="301686" cy="369332"/>
          </a:xfrm>
          <a:prstGeom prst="rect">
            <a:avLst/>
          </a:prstGeom>
          <a:noFill/>
        </p:spPr>
        <p:txBody>
          <a:bodyPr wrap="none" rtlCol="0">
            <a:spAutoFit/>
          </a:bodyPr>
          <a:lstStyle/>
          <a:p>
            <a:r>
              <a:rPr lang="en-US" altLang="zh-CN" dirty="0" smtClean="0"/>
              <a:t>2</a:t>
            </a:r>
            <a:endParaRPr lang="zh-CN" altLang="en-US" dirty="0"/>
          </a:p>
        </p:txBody>
      </p:sp>
      <p:sp>
        <p:nvSpPr>
          <p:cNvPr id="4" name="文本框 3">
            <a:hlinkClick r:id="rId4" action="ppaction://hlinksldjump"/>
          </p:cNvPr>
          <p:cNvSpPr txBox="1"/>
          <p:nvPr/>
        </p:nvSpPr>
        <p:spPr>
          <a:xfrm>
            <a:off x="5292080" y="847103"/>
            <a:ext cx="301686" cy="369332"/>
          </a:xfrm>
          <a:prstGeom prst="rect">
            <a:avLst/>
          </a:prstGeom>
          <a:noFill/>
        </p:spPr>
        <p:txBody>
          <a:bodyPr wrap="none" rtlCol="0">
            <a:spAutoFit/>
          </a:bodyPr>
          <a:lstStyle/>
          <a:p>
            <a:r>
              <a:rPr lang="en-US" altLang="zh-CN" dirty="0" smtClean="0"/>
              <a:t>3</a:t>
            </a:r>
            <a:endParaRPr lang="zh-CN" altLang="en-US" dirty="0"/>
          </a:p>
        </p:txBody>
      </p:sp>
      <p:sp>
        <p:nvSpPr>
          <p:cNvPr id="5" name="文本框 4">
            <a:hlinkClick r:id="rId5" action="ppaction://hlinksldjump"/>
          </p:cNvPr>
          <p:cNvSpPr txBox="1"/>
          <p:nvPr/>
        </p:nvSpPr>
        <p:spPr>
          <a:xfrm>
            <a:off x="5652120" y="847103"/>
            <a:ext cx="301686" cy="369332"/>
          </a:xfrm>
          <a:prstGeom prst="rect">
            <a:avLst/>
          </a:prstGeom>
          <a:noFill/>
        </p:spPr>
        <p:txBody>
          <a:bodyPr wrap="none" rtlCol="0">
            <a:spAutoFit/>
          </a:bodyPr>
          <a:lstStyle/>
          <a:p>
            <a:r>
              <a:rPr lang="en-US" altLang="zh-CN" dirty="0" smtClean="0"/>
              <a:t>4</a:t>
            </a:r>
            <a:endParaRPr lang="zh-CN" altLang="en-US" dirty="0"/>
          </a:p>
        </p:txBody>
      </p:sp>
      <p:sp>
        <p:nvSpPr>
          <p:cNvPr id="6" name="文本框 5">
            <a:hlinkClick r:id="rId6" action="ppaction://hlinksldjump"/>
          </p:cNvPr>
          <p:cNvSpPr txBox="1"/>
          <p:nvPr/>
        </p:nvSpPr>
        <p:spPr>
          <a:xfrm>
            <a:off x="6012160" y="847103"/>
            <a:ext cx="301686" cy="369332"/>
          </a:xfrm>
          <a:prstGeom prst="rect">
            <a:avLst/>
          </a:prstGeom>
          <a:noFill/>
        </p:spPr>
        <p:txBody>
          <a:bodyPr wrap="none" rtlCol="0">
            <a:spAutoFit/>
          </a:bodyPr>
          <a:lstStyle/>
          <a:p>
            <a:r>
              <a:rPr lang="en-US" altLang="zh-CN" dirty="0" smtClean="0"/>
              <a:t>5</a:t>
            </a:r>
            <a:endParaRPr lang="zh-CN" altLang="en-US" dirty="0"/>
          </a:p>
        </p:txBody>
      </p:sp>
      <p:sp>
        <p:nvSpPr>
          <p:cNvPr id="7" name="文本框 6">
            <a:hlinkClick r:id="rId7" action="ppaction://hlinksldjump"/>
          </p:cNvPr>
          <p:cNvSpPr txBox="1"/>
          <p:nvPr/>
        </p:nvSpPr>
        <p:spPr>
          <a:xfrm>
            <a:off x="6355322" y="847103"/>
            <a:ext cx="301686" cy="369332"/>
          </a:xfrm>
          <a:prstGeom prst="rect">
            <a:avLst/>
          </a:prstGeom>
          <a:noFill/>
        </p:spPr>
        <p:txBody>
          <a:bodyPr wrap="none" rtlCol="0">
            <a:spAutoFit/>
          </a:bodyPr>
          <a:lstStyle/>
          <a:p>
            <a:r>
              <a:rPr lang="en-US" altLang="zh-CN" dirty="0" smtClean="0"/>
              <a:t>6</a:t>
            </a:r>
            <a:endParaRPr lang="zh-CN" altLang="en-US" dirty="0"/>
          </a:p>
        </p:txBody>
      </p:sp>
      <p:sp>
        <p:nvSpPr>
          <p:cNvPr id="8" name="文本框 7">
            <a:hlinkClick r:id="rId8" action="ppaction://hlinksldjump"/>
          </p:cNvPr>
          <p:cNvSpPr txBox="1"/>
          <p:nvPr/>
        </p:nvSpPr>
        <p:spPr>
          <a:xfrm>
            <a:off x="6714682" y="847103"/>
            <a:ext cx="301686"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7</a:t>
            </a:r>
            <a:endParaRPr lang="zh-CN" altLang="en-US" dirty="0"/>
          </a:p>
        </p:txBody>
      </p:sp>
      <p:sp>
        <p:nvSpPr>
          <p:cNvPr id="9" name="文本框 8">
            <a:hlinkClick r:id="rId9" action="ppaction://hlinksldjump"/>
          </p:cNvPr>
          <p:cNvSpPr txBox="1"/>
          <p:nvPr/>
        </p:nvSpPr>
        <p:spPr>
          <a:xfrm>
            <a:off x="7074722" y="847103"/>
            <a:ext cx="301686" cy="369332"/>
          </a:xfrm>
          <a:prstGeom prst="rect">
            <a:avLst/>
          </a:prstGeom>
          <a:noFill/>
        </p:spPr>
        <p:txBody>
          <a:bodyPr wrap="none" rtlCol="0">
            <a:spAutoFit/>
          </a:bodyPr>
          <a:lstStyle/>
          <a:p>
            <a:r>
              <a:rPr lang="en-US" altLang="zh-CN" dirty="0" smtClean="0"/>
              <a:t>8</a:t>
            </a:r>
            <a:endParaRPr lang="zh-CN" altLang="en-US" dirty="0"/>
          </a:p>
        </p:txBody>
      </p:sp>
      <p:sp>
        <p:nvSpPr>
          <p:cNvPr id="10" name="文本框 9">
            <a:hlinkClick r:id="rId10" action="ppaction://hlinksldjump"/>
          </p:cNvPr>
          <p:cNvSpPr txBox="1"/>
          <p:nvPr/>
        </p:nvSpPr>
        <p:spPr>
          <a:xfrm>
            <a:off x="7434762" y="847103"/>
            <a:ext cx="301686" cy="369332"/>
          </a:xfrm>
          <a:prstGeom prst="rect">
            <a:avLst/>
          </a:prstGeom>
          <a:noFill/>
        </p:spPr>
        <p:txBody>
          <a:bodyPr wrap="none" rtlCol="0">
            <a:spAutoFit/>
          </a:bodyPr>
          <a:lstStyle/>
          <a:p>
            <a:r>
              <a:rPr lang="en-US" altLang="zh-CN" dirty="0" smtClean="0"/>
              <a:t>9</a:t>
            </a:r>
            <a:endParaRPr lang="zh-CN" altLang="en-US" dirty="0"/>
          </a:p>
        </p:txBody>
      </p:sp>
      <p:sp>
        <p:nvSpPr>
          <p:cNvPr id="11" name="文本框 10">
            <a:hlinkClick r:id="rId11" action="ppaction://hlinksldjump"/>
          </p:cNvPr>
          <p:cNvSpPr txBox="1"/>
          <p:nvPr/>
        </p:nvSpPr>
        <p:spPr>
          <a:xfrm>
            <a:off x="7794802" y="847103"/>
            <a:ext cx="418704" cy="369332"/>
          </a:xfrm>
          <a:prstGeom prst="rect">
            <a:avLst/>
          </a:prstGeom>
          <a:noFill/>
        </p:spPr>
        <p:txBody>
          <a:bodyPr wrap="none" rtlCol="0">
            <a:spAutoFit/>
          </a:bodyPr>
          <a:lstStyle/>
          <a:p>
            <a:r>
              <a:rPr lang="en-US" altLang="zh-CN" dirty="0" smtClean="0"/>
              <a:t>10</a:t>
            </a:r>
            <a:endParaRPr lang="zh-CN" altLang="en-US" dirty="0"/>
          </a:p>
        </p:txBody>
      </p:sp>
      <p:sp>
        <p:nvSpPr>
          <p:cNvPr id="12" name="文本框 11">
            <a:hlinkClick r:id="rId12" action="ppaction://hlinksldjump"/>
          </p:cNvPr>
          <p:cNvSpPr txBox="1"/>
          <p:nvPr/>
        </p:nvSpPr>
        <p:spPr>
          <a:xfrm>
            <a:off x="8257752" y="847103"/>
            <a:ext cx="418704" cy="369332"/>
          </a:xfrm>
          <a:prstGeom prst="rect">
            <a:avLst/>
          </a:prstGeom>
          <a:noFill/>
        </p:spPr>
        <p:txBody>
          <a:bodyPr wrap="none" rtlCol="0">
            <a:spAutoFit/>
          </a:bodyPr>
          <a:lstStyle/>
          <a:p>
            <a:r>
              <a:rPr lang="en-US" altLang="zh-CN" dirty="0" smtClean="0"/>
              <a:t>11</a:t>
            </a:r>
            <a:endParaRPr lang="zh-CN" altLang="en-US" dirty="0"/>
          </a:p>
        </p:txBody>
      </p:sp>
      <p:sp>
        <p:nvSpPr>
          <p:cNvPr id="13" name="矩形 1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旅游地造成生态结构失调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以致环境功能减退的主要原因是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修建道路、旅店、餐馆等服务性设施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旅游地居民对动植物资源的破坏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旅游者的触摸、拍照等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个别旅游者的不文明行为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旅游地居民为发展旅游业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如不适当使用当地动植物资源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乱捕滥杀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乱伐滥挖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往往会使自然界中食物链破坏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生态功能失调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环境功能减退。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4" name="文本框 13">
            <a:hlinkClick r:id="rId13" action="ppaction://hlinksldjump"/>
          </p:cNvPr>
          <p:cNvSpPr txBox="1"/>
          <p:nvPr/>
        </p:nvSpPr>
        <p:spPr>
          <a:xfrm>
            <a:off x="8725296" y="847802"/>
            <a:ext cx="418704" cy="369332"/>
          </a:xfrm>
          <a:prstGeom prst="rect">
            <a:avLst/>
          </a:prstGeom>
          <a:noFill/>
        </p:spPr>
        <p:txBody>
          <a:bodyPr wrap="none" rtlCol="0">
            <a:spAutoFit/>
          </a:bodyPr>
          <a:lstStyle/>
          <a:p>
            <a:r>
              <a:rPr lang="en-US" altLang="zh-CN" dirty="0" smtClean="0"/>
              <a:t>12</a:t>
            </a:r>
            <a:endParaRPr lang="zh-CN" altLang="en-US" dirty="0"/>
          </a:p>
        </p:txBody>
      </p:sp>
    </p:spTree>
    <p:extLst>
      <p:ext uri="{BB962C8B-B14F-4D97-AF65-F5344CB8AC3E}">
        <p14:creationId xmlns:p14="http://schemas.microsoft.com/office/powerpoint/2010/main" xmlns="" val="1459694665"/>
      </p:ext>
    </p:extLst>
  </p:cSld>
  <p:clrMapOvr>
    <a:masterClrMapping/>
  </p:clrMapOvr>
  <p:transition spd="slow">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xEl>
                                              <p:pRg st="5" end="5"/>
                                            </p:txEl>
                                          </p:spTgt>
                                        </p:tgtEl>
                                        <p:attrNameLst>
                                          <p:attrName>style.visibility</p:attrName>
                                        </p:attrNameLst>
                                      </p:cBhvr>
                                      <p:to>
                                        <p:strVal val="visible"/>
                                      </p:to>
                                    </p:set>
                                    <p:animEffect transition="in" filter="wipe(down)">
                                      <p:cBhvr>
                                        <p:cTn id="7" dur="500"/>
                                        <p:tgtEl>
                                          <p:spTgt spid="1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3">
                                            <p:txEl>
                                              <p:pRg st="6" end="6"/>
                                            </p:txEl>
                                          </p:spTgt>
                                        </p:tgtEl>
                                        <p:attrNameLst>
                                          <p:attrName>style.visibility</p:attrName>
                                        </p:attrNameLst>
                                      </p:cBhvr>
                                      <p:to>
                                        <p:strVal val="visible"/>
                                      </p:to>
                                    </p:set>
                                    <p:animEffect transition="in" filter="wipe(down)">
                                      <p:cBhvr>
                                        <p:cTn id="12" dur="500"/>
                                        <p:tgtEl>
                                          <p:spTgt spid="1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a:hlinkClick r:id="rId2" action="ppaction://hlinksldjump"/>
          </p:cNvPr>
          <p:cNvSpPr txBox="1"/>
          <p:nvPr/>
        </p:nvSpPr>
        <p:spPr>
          <a:xfrm>
            <a:off x="4572000" y="847103"/>
            <a:ext cx="301686" cy="369332"/>
          </a:xfrm>
          <a:prstGeom prst="rect">
            <a:avLst/>
          </a:prstGeom>
          <a:noFill/>
        </p:spPr>
        <p:txBody>
          <a:bodyPr wrap="none" rtlCol="0">
            <a:spAutoFit/>
          </a:bodyPr>
          <a:lstStyle>
            <a:defPPr>
              <a:defRPr lang="zh-CN"/>
            </a:defPPr>
          </a:lstStyle>
          <a:p>
            <a:r>
              <a:rPr lang="en-US" altLang="zh-CN" dirty="0"/>
              <a:t>1</a:t>
            </a:r>
            <a:endParaRPr lang="zh-CN" altLang="en-US" dirty="0"/>
          </a:p>
        </p:txBody>
      </p:sp>
      <p:sp>
        <p:nvSpPr>
          <p:cNvPr id="3" name="文本框 2">
            <a:hlinkClick r:id="rId3" action="ppaction://hlinksldjump"/>
          </p:cNvPr>
          <p:cNvSpPr txBox="1"/>
          <p:nvPr/>
        </p:nvSpPr>
        <p:spPr>
          <a:xfrm>
            <a:off x="4932040" y="847103"/>
            <a:ext cx="301686" cy="369332"/>
          </a:xfrm>
          <a:prstGeom prst="rect">
            <a:avLst/>
          </a:prstGeom>
          <a:noFill/>
        </p:spPr>
        <p:txBody>
          <a:bodyPr wrap="none" rtlCol="0">
            <a:spAutoFit/>
          </a:bodyPr>
          <a:lstStyle/>
          <a:p>
            <a:r>
              <a:rPr lang="en-US" altLang="zh-CN" dirty="0" smtClean="0"/>
              <a:t>2</a:t>
            </a:r>
            <a:endParaRPr lang="zh-CN" altLang="en-US" dirty="0"/>
          </a:p>
        </p:txBody>
      </p:sp>
      <p:sp>
        <p:nvSpPr>
          <p:cNvPr id="4" name="文本框 3">
            <a:hlinkClick r:id="rId4" action="ppaction://hlinksldjump"/>
          </p:cNvPr>
          <p:cNvSpPr txBox="1"/>
          <p:nvPr/>
        </p:nvSpPr>
        <p:spPr>
          <a:xfrm>
            <a:off x="5292080" y="847103"/>
            <a:ext cx="301686" cy="369332"/>
          </a:xfrm>
          <a:prstGeom prst="rect">
            <a:avLst/>
          </a:prstGeom>
          <a:noFill/>
        </p:spPr>
        <p:txBody>
          <a:bodyPr wrap="none" rtlCol="0">
            <a:spAutoFit/>
          </a:bodyPr>
          <a:lstStyle/>
          <a:p>
            <a:r>
              <a:rPr lang="en-US" altLang="zh-CN" dirty="0" smtClean="0"/>
              <a:t>3</a:t>
            </a:r>
            <a:endParaRPr lang="zh-CN" altLang="en-US" dirty="0"/>
          </a:p>
        </p:txBody>
      </p:sp>
      <p:sp>
        <p:nvSpPr>
          <p:cNvPr id="5" name="文本框 4">
            <a:hlinkClick r:id="rId5" action="ppaction://hlinksldjump"/>
          </p:cNvPr>
          <p:cNvSpPr txBox="1"/>
          <p:nvPr/>
        </p:nvSpPr>
        <p:spPr>
          <a:xfrm>
            <a:off x="5652120" y="847103"/>
            <a:ext cx="301686" cy="369332"/>
          </a:xfrm>
          <a:prstGeom prst="rect">
            <a:avLst/>
          </a:prstGeom>
          <a:noFill/>
        </p:spPr>
        <p:txBody>
          <a:bodyPr wrap="none" rtlCol="0">
            <a:spAutoFit/>
          </a:bodyPr>
          <a:lstStyle/>
          <a:p>
            <a:r>
              <a:rPr lang="en-US" altLang="zh-CN" dirty="0" smtClean="0"/>
              <a:t>4</a:t>
            </a:r>
            <a:endParaRPr lang="zh-CN" altLang="en-US" dirty="0"/>
          </a:p>
        </p:txBody>
      </p:sp>
      <p:sp>
        <p:nvSpPr>
          <p:cNvPr id="6" name="文本框 5">
            <a:hlinkClick r:id="rId6" action="ppaction://hlinksldjump"/>
          </p:cNvPr>
          <p:cNvSpPr txBox="1"/>
          <p:nvPr/>
        </p:nvSpPr>
        <p:spPr>
          <a:xfrm>
            <a:off x="6012160" y="847103"/>
            <a:ext cx="301686" cy="369332"/>
          </a:xfrm>
          <a:prstGeom prst="rect">
            <a:avLst/>
          </a:prstGeom>
          <a:noFill/>
        </p:spPr>
        <p:txBody>
          <a:bodyPr wrap="none" rtlCol="0">
            <a:spAutoFit/>
          </a:bodyPr>
          <a:lstStyle/>
          <a:p>
            <a:r>
              <a:rPr lang="en-US" altLang="zh-CN" dirty="0" smtClean="0"/>
              <a:t>5</a:t>
            </a:r>
            <a:endParaRPr lang="zh-CN" altLang="en-US" dirty="0"/>
          </a:p>
        </p:txBody>
      </p:sp>
      <p:sp>
        <p:nvSpPr>
          <p:cNvPr id="7" name="文本框 6">
            <a:hlinkClick r:id="rId7" action="ppaction://hlinksldjump"/>
          </p:cNvPr>
          <p:cNvSpPr txBox="1"/>
          <p:nvPr/>
        </p:nvSpPr>
        <p:spPr>
          <a:xfrm>
            <a:off x="6355322" y="847103"/>
            <a:ext cx="301686" cy="369332"/>
          </a:xfrm>
          <a:prstGeom prst="rect">
            <a:avLst/>
          </a:prstGeom>
          <a:noFill/>
        </p:spPr>
        <p:txBody>
          <a:bodyPr wrap="none" rtlCol="0">
            <a:spAutoFit/>
          </a:bodyPr>
          <a:lstStyle/>
          <a:p>
            <a:r>
              <a:rPr lang="en-US" altLang="zh-CN" dirty="0" smtClean="0"/>
              <a:t>6</a:t>
            </a:r>
            <a:endParaRPr lang="zh-CN" altLang="en-US" dirty="0"/>
          </a:p>
        </p:txBody>
      </p:sp>
      <p:sp>
        <p:nvSpPr>
          <p:cNvPr id="8" name="文本框 7">
            <a:hlinkClick r:id="rId8" action="ppaction://hlinksldjump"/>
          </p:cNvPr>
          <p:cNvSpPr txBox="1"/>
          <p:nvPr/>
        </p:nvSpPr>
        <p:spPr>
          <a:xfrm>
            <a:off x="6714682" y="847103"/>
            <a:ext cx="301686" cy="369332"/>
          </a:xfrm>
          <a:prstGeom prst="rect">
            <a:avLst/>
          </a:prstGeom>
          <a:noFill/>
        </p:spPr>
        <p:txBody>
          <a:bodyPr wrap="none" rtlCol="0">
            <a:spAutoFit/>
          </a:bodyPr>
          <a:lstStyle/>
          <a:p>
            <a:r>
              <a:rPr lang="en-US" altLang="zh-CN" dirty="0" smtClean="0"/>
              <a:t>7</a:t>
            </a:r>
            <a:endParaRPr lang="zh-CN" altLang="en-US" dirty="0"/>
          </a:p>
        </p:txBody>
      </p:sp>
      <p:sp>
        <p:nvSpPr>
          <p:cNvPr id="9" name="文本框 8">
            <a:hlinkClick r:id="rId9" action="ppaction://hlinksldjump"/>
          </p:cNvPr>
          <p:cNvSpPr txBox="1"/>
          <p:nvPr/>
        </p:nvSpPr>
        <p:spPr>
          <a:xfrm>
            <a:off x="7074722" y="847103"/>
            <a:ext cx="301686"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8</a:t>
            </a:r>
            <a:endParaRPr lang="zh-CN" altLang="en-US" dirty="0"/>
          </a:p>
        </p:txBody>
      </p:sp>
      <p:sp>
        <p:nvSpPr>
          <p:cNvPr id="10" name="文本框 9">
            <a:hlinkClick r:id="rId10" action="ppaction://hlinksldjump"/>
          </p:cNvPr>
          <p:cNvSpPr txBox="1"/>
          <p:nvPr/>
        </p:nvSpPr>
        <p:spPr>
          <a:xfrm>
            <a:off x="7434762" y="847103"/>
            <a:ext cx="301686" cy="369332"/>
          </a:xfrm>
          <a:prstGeom prst="rect">
            <a:avLst/>
          </a:prstGeom>
          <a:noFill/>
        </p:spPr>
        <p:txBody>
          <a:bodyPr wrap="none" rtlCol="0">
            <a:spAutoFit/>
          </a:bodyPr>
          <a:lstStyle/>
          <a:p>
            <a:r>
              <a:rPr lang="en-US" altLang="zh-CN" dirty="0" smtClean="0"/>
              <a:t>9</a:t>
            </a:r>
            <a:endParaRPr lang="zh-CN" altLang="en-US" dirty="0"/>
          </a:p>
        </p:txBody>
      </p:sp>
      <p:sp>
        <p:nvSpPr>
          <p:cNvPr id="11" name="文本框 10">
            <a:hlinkClick r:id="rId11" action="ppaction://hlinksldjump"/>
          </p:cNvPr>
          <p:cNvSpPr txBox="1"/>
          <p:nvPr/>
        </p:nvSpPr>
        <p:spPr>
          <a:xfrm>
            <a:off x="7794802" y="847103"/>
            <a:ext cx="418704" cy="369332"/>
          </a:xfrm>
          <a:prstGeom prst="rect">
            <a:avLst/>
          </a:prstGeom>
          <a:noFill/>
        </p:spPr>
        <p:txBody>
          <a:bodyPr wrap="none" rtlCol="0">
            <a:spAutoFit/>
          </a:bodyPr>
          <a:lstStyle/>
          <a:p>
            <a:r>
              <a:rPr lang="en-US" altLang="zh-CN" dirty="0" smtClean="0"/>
              <a:t>10</a:t>
            </a:r>
            <a:endParaRPr lang="zh-CN" altLang="en-US" dirty="0"/>
          </a:p>
        </p:txBody>
      </p:sp>
      <p:sp>
        <p:nvSpPr>
          <p:cNvPr id="12" name="文本框 11">
            <a:hlinkClick r:id="rId12" action="ppaction://hlinksldjump"/>
          </p:cNvPr>
          <p:cNvSpPr txBox="1"/>
          <p:nvPr/>
        </p:nvSpPr>
        <p:spPr>
          <a:xfrm>
            <a:off x="8257752" y="847103"/>
            <a:ext cx="418704" cy="369332"/>
          </a:xfrm>
          <a:prstGeom prst="rect">
            <a:avLst/>
          </a:prstGeom>
          <a:noFill/>
        </p:spPr>
        <p:txBody>
          <a:bodyPr wrap="none" rtlCol="0">
            <a:spAutoFit/>
          </a:bodyPr>
          <a:lstStyle/>
          <a:p>
            <a:r>
              <a:rPr lang="en-US" altLang="zh-CN" dirty="0" smtClean="0"/>
              <a:t>11</a:t>
            </a:r>
            <a:endParaRPr lang="zh-CN" altLang="en-US" dirty="0"/>
          </a:p>
        </p:txBody>
      </p:sp>
      <p:sp>
        <p:nvSpPr>
          <p:cNvPr id="13" name="矩形 1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目前许多地区都提出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绿色旅游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的口号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这主要是针对</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对背景环境的破坏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对文物古迹的破坏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环境污染问题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冲击正常社会秩序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由于许多旅游区出现了环境污染的问题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在这种背景下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绿色旅游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的口号。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4" name="文本框 13">
            <a:hlinkClick r:id="rId13" action="ppaction://hlinksldjump"/>
          </p:cNvPr>
          <p:cNvSpPr txBox="1"/>
          <p:nvPr/>
        </p:nvSpPr>
        <p:spPr>
          <a:xfrm>
            <a:off x="8725296" y="847802"/>
            <a:ext cx="418704" cy="369332"/>
          </a:xfrm>
          <a:prstGeom prst="rect">
            <a:avLst/>
          </a:prstGeom>
          <a:noFill/>
        </p:spPr>
        <p:txBody>
          <a:bodyPr wrap="none" rtlCol="0">
            <a:spAutoFit/>
          </a:bodyPr>
          <a:lstStyle/>
          <a:p>
            <a:r>
              <a:rPr lang="en-US" altLang="zh-CN" dirty="0" smtClean="0"/>
              <a:t>12</a:t>
            </a:r>
            <a:endParaRPr lang="zh-CN" altLang="en-US" dirty="0"/>
          </a:p>
        </p:txBody>
      </p:sp>
    </p:spTree>
    <p:extLst>
      <p:ext uri="{BB962C8B-B14F-4D97-AF65-F5344CB8AC3E}">
        <p14:creationId xmlns:p14="http://schemas.microsoft.com/office/powerpoint/2010/main" xmlns="" val="166012826"/>
      </p:ext>
    </p:extLst>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xEl>
                                              <p:pRg st="5" end="5"/>
                                            </p:txEl>
                                          </p:spTgt>
                                        </p:tgtEl>
                                        <p:attrNameLst>
                                          <p:attrName>style.visibility</p:attrName>
                                        </p:attrNameLst>
                                      </p:cBhvr>
                                      <p:to>
                                        <p:strVal val="visible"/>
                                      </p:to>
                                    </p:set>
                                    <p:animEffect transition="in" filter="wipe(down)">
                                      <p:cBhvr>
                                        <p:cTn id="7" dur="500"/>
                                        <p:tgtEl>
                                          <p:spTgt spid="1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3">
                                            <p:txEl>
                                              <p:pRg st="6" end="6"/>
                                            </p:txEl>
                                          </p:spTgt>
                                        </p:tgtEl>
                                        <p:attrNameLst>
                                          <p:attrName>style.visibility</p:attrName>
                                        </p:attrNameLst>
                                      </p:cBhvr>
                                      <p:to>
                                        <p:strVal val="visible"/>
                                      </p:to>
                                    </p:set>
                                    <p:animEffect transition="in" filter="wipe(down)">
                                      <p:cBhvr>
                                        <p:cTn id="12" dur="500"/>
                                        <p:tgtEl>
                                          <p:spTgt spid="1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a:hlinkClick r:id="rId2" action="ppaction://hlinksldjump"/>
          </p:cNvPr>
          <p:cNvSpPr txBox="1"/>
          <p:nvPr/>
        </p:nvSpPr>
        <p:spPr>
          <a:xfrm>
            <a:off x="4572000" y="847103"/>
            <a:ext cx="301686" cy="369332"/>
          </a:xfrm>
          <a:prstGeom prst="rect">
            <a:avLst/>
          </a:prstGeom>
          <a:noFill/>
        </p:spPr>
        <p:txBody>
          <a:bodyPr wrap="none" rtlCol="0">
            <a:spAutoFit/>
          </a:bodyPr>
          <a:lstStyle>
            <a:defPPr>
              <a:defRPr lang="zh-CN"/>
            </a:defPPr>
          </a:lstStyle>
          <a:p>
            <a:r>
              <a:rPr lang="en-US" altLang="zh-CN" dirty="0"/>
              <a:t>1</a:t>
            </a:r>
            <a:endParaRPr lang="zh-CN" altLang="en-US" dirty="0"/>
          </a:p>
        </p:txBody>
      </p:sp>
      <p:sp>
        <p:nvSpPr>
          <p:cNvPr id="3" name="文本框 2">
            <a:hlinkClick r:id="rId3" action="ppaction://hlinksldjump"/>
          </p:cNvPr>
          <p:cNvSpPr txBox="1"/>
          <p:nvPr/>
        </p:nvSpPr>
        <p:spPr>
          <a:xfrm>
            <a:off x="4932040" y="847103"/>
            <a:ext cx="301686" cy="369332"/>
          </a:xfrm>
          <a:prstGeom prst="rect">
            <a:avLst/>
          </a:prstGeom>
          <a:noFill/>
        </p:spPr>
        <p:txBody>
          <a:bodyPr wrap="none" rtlCol="0">
            <a:spAutoFit/>
          </a:bodyPr>
          <a:lstStyle/>
          <a:p>
            <a:r>
              <a:rPr lang="en-US" altLang="zh-CN" dirty="0" smtClean="0"/>
              <a:t>2</a:t>
            </a:r>
            <a:endParaRPr lang="zh-CN" altLang="en-US" dirty="0"/>
          </a:p>
        </p:txBody>
      </p:sp>
      <p:sp>
        <p:nvSpPr>
          <p:cNvPr id="4" name="文本框 3">
            <a:hlinkClick r:id="rId4" action="ppaction://hlinksldjump"/>
          </p:cNvPr>
          <p:cNvSpPr txBox="1"/>
          <p:nvPr/>
        </p:nvSpPr>
        <p:spPr>
          <a:xfrm>
            <a:off x="5292080" y="847103"/>
            <a:ext cx="301686" cy="369332"/>
          </a:xfrm>
          <a:prstGeom prst="rect">
            <a:avLst/>
          </a:prstGeom>
          <a:noFill/>
        </p:spPr>
        <p:txBody>
          <a:bodyPr wrap="none" rtlCol="0">
            <a:spAutoFit/>
          </a:bodyPr>
          <a:lstStyle/>
          <a:p>
            <a:r>
              <a:rPr lang="en-US" altLang="zh-CN" dirty="0" smtClean="0"/>
              <a:t>3</a:t>
            </a:r>
            <a:endParaRPr lang="zh-CN" altLang="en-US" dirty="0"/>
          </a:p>
        </p:txBody>
      </p:sp>
      <p:sp>
        <p:nvSpPr>
          <p:cNvPr id="5" name="文本框 4">
            <a:hlinkClick r:id="rId5" action="ppaction://hlinksldjump"/>
          </p:cNvPr>
          <p:cNvSpPr txBox="1"/>
          <p:nvPr/>
        </p:nvSpPr>
        <p:spPr>
          <a:xfrm>
            <a:off x="5652120" y="847103"/>
            <a:ext cx="301686" cy="369332"/>
          </a:xfrm>
          <a:prstGeom prst="rect">
            <a:avLst/>
          </a:prstGeom>
          <a:noFill/>
        </p:spPr>
        <p:txBody>
          <a:bodyPr wrap="none" rtlCol="0">
            <a:spAutoFit/>
          </a:bodyPr>
          <a:lstStyle/>
          <a:p>
            <a:r>
              <a:rPr lang="en-US" altLang="zh-CN" dirty="0" smtClean="0"/>
              <a:t>4</a:t>
            </a:r>
            <a:endParaRPr lang="zh-CN" altLang="en-US" dirty="0"/>
          </a:p>
        </p:txBody>
      </p:sp>
      <p:sp>
        <p:nvSpPr>
          <p:cNvPr id="6" name="文本框 5">
            <a:hlinkClick r:id="rId6" action="ppaction://hlinksldjump"/>
          </p:cNvPr>
          <p:cNvSpPr txBox="1"/>
          <p:nvPr/>
        </p:nvSpPr>
        <p:spPr>
          <a:xfrm>
            <a:off x="6012160" y="847103"/>
            <a:ext cx="301686" cy="369332"/>
          </a:xfrm>
          <a:prstGeom prst="rect">
            <a:avLst/>
          </a:prstGeom>
          <a:noFill/>
        </p:spPr>
        <p:txBody>
          <a:bodyPr wrap="none" rtlCol="0">
            <a:spAutoFit/>
          </a:bodyPr>
          <a:lstStyle/>
          <a:p>
            <a:r>
              <a:rPr lang="en-US" altLang="zh-CN" dirty="0" smtClean="0"/>
              <a:t>5</a:t>
            </a:r>
            <a:endParaRPr lang="zh-CN" altLang="en-US" dirty="0"/>
          </a:p>
        </p:txBody>
      </p:sp>
      <p:sp>
        <p:nvSpPr>
          <p:cNvPr id="7" name="文本框 6">
            <a:hlinkClick r:id="rId7" action="ppaction://hlinksldjump"/>
          </p:cNvPr>
          <p:cNvSpPr txBox="1"/>
          <p:nvPr/>
        </p:nvSpPr>
        <p:spPr>
          <a:xfrm>
            <a:off x="6355322" y="847103"/>
            <a:ext cx="301686" cy="369332"/>
          </a:xfrm>
          <a:prstGeom prst="rect">
            <a:avLst/>
          </a:prstGeom>
          <a:noFill/>
        </p:spPr>
        <p:txBody>
          <a:bodyPr wrap="none" rtlCol="0">
            <a:spAutoFit/>
          </a:bodyPr>
          <a:lstStyle/>
          <a:p>
            <a:r>
              <a:rPr lang="en-US" altLang="zh-CN" dirty="0" smtClean="0"/>
              <a:t>6</a:t>
            </a:r>
            <a:endParaRPr lang="zh-CN" altLang="en-US" dirty="0"/>
          </a:p>
        </p:txBody>
      </p:sp>
      <p:sp>
        <p:nvSpPr>
          <p:cNvPr id="8" name="文本框 7">
            <a:hlinkClick r:id="rId8" action="ppaction://hlinksldjump"/>
          </p:cNvPr>
          <p:cNvSpPr txBox="1"/>
          <p:nvPr/>
        </p:nvSpPr>
        <p:spPr>
          <a:xfrm>
            <a:off x="6714682" y="847103"/>
            <a:ext cx="301686" cy="369332"/>
          </a:xfrm>
          <a:prstGeom prst="rect">
            <a:avLst/>
          </a:prstGeom>
          <a:noFill/>
        </p:spPr>
        <p:txBody>
          <a:bodyPr wrap="none" rtlCol="0">
            <a:spAutoFit/>
          </a:bodyPr>
          <a:lstStyle/>
          <a:p>
            <a:r>
              <a:rPr lang="en-US" altLang="zh-CN" dirty="0" smtClean="0"/>
              <a:t>7</a:t>
            </a:r>
            <a:endParaRPr lang="zh-CN" altLang="en-US" dirty="0"/>
          </a:p>
        </p:txBody>
      </p:sp>
      <p:sp>
        <p:nvSpPr>
          <p:cNvPr id="9" name="文本框 8">
            <a:hlinkClick r:id="rId9" action="ppaction://hlinksldjump"/>
          </p:cNvPr>
          <p:cNvSpPr txBox="1"/>
          <p:nvPr/>
        </p:nvSpPr>
        <p:spPr>
          <a:xfrm>
            <a:off x="7074722" y="847103"/>
            <a:ext cx="301686" cy="369332"/>
          </a:xfrm>
          <a:prstGeom prst="rect">
            <a:avLst/>
          </a:prstGeom>
          <a:noFill/>
        </p:spPr>
        <p:txBody>
          <a:bodyPr wrap="none" rtlCol="0">
            <a:spAutoFit/>
          </a:bodyPr>
          <a:lstStyle/>
          <a:p>
            <a:r>
              <a:rPr lang="en-US" altLang="zh-CN" dirty="0" smtClean="0"/>
              <a:t>8</a:t>
            </a:r>
            <a:endParaRPr lang="zh-CN" altLang="en-US" dirty="0"/>
          </a:p>
        </p:txBody>
      </p:sp>
      <p:sp>
        <p:nvSpPr>
          <p:cNvPr id="10" name="文本框 9">
            <a:hlinkClick r:id="rId10" action="ppaction://hlinksldjump"/>
          </p:cNvPr>
          <p:cNvSpPr txBox="1"/>
          <p:nvPr/>
        </p:nvSpPr>
        <p:spPr>
          <a:xfrm>
            <a:off x="7434762" y="847103"/>
            <a:ext cx="301686"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9</a:t>
            </a:r>
            <a:endParaRPr lang="zh-CN" altLang="en-US" dirty="0"/>
          </a:p>
        </p:txBody>
      </p:sp>
      <p:sp>
        <p:nvSpPr>
          <p:cNvPr id="11" name="文本框 10">
            <a:hlinkClick r:id="rId11" action="ppaction://hlinksldjump"/>
          </p:cNvPr>
          <p:cNvSpPr txBox="1"/>
          <p:nvPr/>
        </p:nvSpPr>
        <p:spPr>
          <a:xfrm>
            <a:off x="7794802" y="847103"/>
            <a:ext cx="418704" cy="369332"/>
          </a:xfrm>
          <a:prstGeom prst="rect">
            <a:avLst/>
          </a:prstGeom>
          <a:noFill/>
        </p:spPr>
        <p:txBody>
          <a:bodyPr wrap="none" rtlCol="0">
            <a:spAutoFit/>
          </a:bodyPr>
          <a:lstStyle/>
          <a:p>
            <a:r>
              <a:rPr lang="en-US" altLang="zh-CN" dirty="0" smtClean="0"/>
              <a:t>10</a:t>
            </a:r>
            <a:endParaRPr lang="zh-CN" altLang="en-US" dirty="0"/>
          </a:p>
        </p:txBody>
      </p:sp>
      <p:sp>
        <p:nvSpPr>
          <p:cNvPr id="12" name="文本框 11">
            <a:hlinkClick r:id="rId12" action="ppaction://hlinksldjump"/>
          </p:cNvPr>
          <p:cNvSpPr txBox="1"/>
          <p:nvPr/>
        </p:nvSpPr>
        <p:spPr>
          <a:xfrm>
            <a:off x="8257752" y="847103"/>
            <a:ext cx="418704" cy="369332"/>
          </a:xfrm>
          <a:prstGeom prst="rect">
            <a:avLst/>
          </a:prstGeom>
          <a:noFill/>
        </p:spPr>
        <p:txBody>
          <a:bodyPr wrap="none" rtlCol="0">
            <a:spAutoFit/>
          </a:bodyPr>
          <a:lstStyle/>
          <a:p>
            <a:r>
              <a:rPr lang="en-US" altLang="zh-CN" dirty="0" smtClean="0"/>
              <a:t>11</a:t>
            </a:r>
            <a:endParaRPr lang="zh-CN" altLang="en-US" dirty="0"/>
          </a:p>
        </p:txBody>
      </p:sp>
      <p:sp>
        <p:nvSpPr>
          <p:cNvPr id="13" name="矩形 1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国家法定假日调整之后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给了人们更多的出游时间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某些景区面对急剧增多的游客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做出了限制游客人数的规定。其主要目的有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保护景区环境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限制到达当地的游客数量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控制当地的交通流量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保障旅游的质量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③④</a:t>
            </a:r>
            <a:r>
              <a:rPr lang="en-US" altLang="zh-CN" sz="2200" dirty="0">
                <a:solidFill>
                  <a:srgbClr val="000000"/>
                </a:solidFill>
                <a:latin typeface="Times New Roman" panose="02020603050405020304" pitchFamily="18" charset="0"/>
                <a:cs typeface="Times New Roman" panose="02020603050405020304" pitchFamily="18" charset="0"/>
              </a:rPr>
              <a:t>	C.</a:t>
            </a:r>
            <a:r>
              <a:rPr lang="zh-CN" altLang="zh-CN" sz="2200" dirty="0">
                <a:solidFill>
                  <a:srgbClr val="000000"/>
                </a:solidFill>
                <a:latin typeface="NEU-BZ-S92"/>
                <a:cs typeface="宋体" panose="02010600030101010101" pitchFamily="2" charset="-122"/>
              </a:rPr>
              <a:t>①④</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②③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每一景区都有一定的环境承载量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将旅游人数限制在环境承载量之内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一方面保护了本区环境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另一方面保障了游客的旅游质量。解题关键是要正确认识旅游活动与地理环境的关系。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4" name="文本框 13">
            <a:hlinkClick r:id="rId13" action="ppaction://hlinksldjump"/>
          </p:cNvPr>
          <p:cNvSpPr txBox="1"/>
          <p:nvPr/>
        </p:nvSpPr>
        <p:spPr>
          <a:xfrm>
            <a:off x="8725296" y="847802"/>
            <a:ext cx="418704" cy="369332"/>
          </a:xfrm>
          <a:prstGeom prst="rect">
            <a:avLst/>
          </a:prstGeom>
          <a:noFill/>
        </p:spPr>
        <p:txBody>
          <a:bodyPr wrap="none" rtlCol="0">
            <a:spAutoFit/>
          </a:bodyPr>
          <a:lstStyle/>
          <a:p>
            <a:r>
              <a:rPr lang="en-US" altLang="zh-CN" dirty="0" smtClean="0"/>
              <a:t>12</a:t>
            </a:r>
            <a:endParaRPr lang="zh-CN" altLang="en-US" dirty="0"/>
          </a:p>
        </p:txBody>
      </p:sp>
    </p:spTree>
    <p:extLst>
      <p:ext uri="{BB962C8B-B14F-4D97-AF65-F5344CB8AC3E}">
        <p14:creationId xmlns:p14="http://schemas.microsoft.com/office/powerpoint/2010/main" xmlns="" val="126841528"/>
      </p:ext>
    </p:extLst>
  </p:cSld>
  <p:clrMapOvr>
    <a:masterClrMapping/>
  </p:clrMapOvr>
  <p:transition spd="slow">
    <p:strips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xEl>
                                              <p:pRg st="3" end="3"/>
                                            </p:txEl>
                                          </p:spTgt>
                                        </p:tgtEl>
                                        <p:attrNameLst>
                                          <p:attrName>style.visibility</p:attrName>
                                        </p:attrNameLst>
                                      </p:cBhvr>
                                      <p:to>
                                        <p:strVal val="visible"/>
                                      </p:to>
                                    </p:set>
                                    <p:animEffect transition="in" filter="wipe(down)">
                                      <p:cBhvr>
                                        <p:cTn id="7" dur="500"/>
                                        <p:tgtEl>
                                          <p:spTgt spid="1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3">
                                            <p:txEl>
                                              <p:pRg st="4" end="4"/>
                                            </p:txEl>
                                          </p:spTgt>
                                        </p:tgtEl>
                                        <p:attrNameLst>
                                          <p:attrName>style.visibility</p:attrName>
                                        </p:attrNameLst>
                                      </p:cBhvr>
                                      <p:to>
                                        <p:strVal val="visible"/>
                                      </p:to>
                                    </p:set>
                                    <p:animEffect transition="in" filter="wipe(down)">
                                      <p:cBhvr>
                                        <p:cTn id="12" dur="500"/>
                                        <p:tgtEl>
                                          <p:spTgt spid="1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a:hlinkClick r:id="rId2" action="ppaction://hlinksldjump"/>
          </p:cNvPr>
          <p:cNvSpPr txBox="1"/>
          <p:nvPr/>
        </p:nvSpPr>
        <p:spPr>
          <a:xfrm>
            <a:off x="4572000" y="847103"/>
            <a:ext cx="301686" cy="369332"/>
          </a:xfrm>
          <a:prstGeom prst="rect">
            <a:avLst/>
          </a:prstGeom>
          <a:noFill/>
        </p:spPr>
        <p:txBody>
          <a:bodyPr wrap="none" rtlCol="0">
            <a:spAutoFit/>
          </a:bodyPr>
          <a:lstStyle>
            <a:defPPr>
              <a:defRPr lang="zh-CN"/>
            </a:defPPr>
          </a:lstStyle>
          <a:p>
            <a:r>
              <a:rPr lang="en-US" altLang="zh-CN" dirty="0"/>
              <a:t>1</a:t>
            </a:r>
            <a:endParaRPr lang="zh-CN" altLang="en-US" dirty="0"/>
          </a:p>
        </p:txBody>
      </p:sp>
      <p:sp>
        <p:nvSpPr>
          <p:cNvPr id="3" name="文本框 2">
            <a:hlinkClick r:id="rId3" action="ppaction://hlinksldjump"/>
          </p:cNvPr>
          <p:cNvSpPr txBox="1"/>
          <p:nvPr/>
        </p:nvSpPr>
        <p:spPr>
          <a:xfrm>
            <a:off x="4932040" y="847103"/>
            <a:ext cx="301686" cy="369332"/>
          </a:xfrm>
          <a:prstGeom prst="rect">
            <a:avLst/>
          </a:prstGeom>
          <a:noFill/>
        </p:spPr>
        <p:txBody>
          <a:bodyPr wrap="none" rtlCol="0">
            <a:spAutoFit/>
          </a:bodyPr>
          <a:lstStyle/>
          <a:p>
            <a:r>
              <a:rPr lang="en-US" altLang="zh-CN" dirty="0" smtClean="0"/>
              <a:t>2</a:t>
            </a:r>
            <a:endParaRPr lang="zh-CN" altLang="en-US" dirty="0"/>
          </a:p>
        </p:txBody>
      </p:sp>
      <p:sp>
        <p:nvSpPr>
          <p:cNvPr id="4" name="文本框 3">
            <a:hlinkClick r:id="rId4" action="ppaction://hlinksldjump"/>
          </p:cNvPr>
          <p:cNvSpPr txBox="1"/>
          <p:nvPr/>
        </p:nvSpPr>
        <p:spPr>
          <a:xfrm>
            <a:off x="5292080" y="847103"/>
            <a:ext cx="301686" cy="369332"/>
          </a:xfrm>
          <a:prstGeom prst="rect">
            <a:avLst/>
          </a:prstGeom>
          <a:noFill/>
        </p:spPr>
        <p:txBody>
          <a:bodyPr wrap="none" rtlCol="0">
            <a:spAutoFit/>
          </a:bodyPr>
          <a:lstStyle/>
          <a:p>
            <a:r>
              <a:rPr lang="en-US" altLang="zh-CN" dirty="0" smtClean="0"/>
              <a:t>3</a:t>
            </a:r>
            <a:endParaRPr lang="zh-CN" altLang="en-US" dirty="0"/>
          </a:p>
        </p:txBody>
      </p:sp>
      <p:sp>
        <p:nvSpPr>
          <p:cNvPr id="5" name="文本框 4">
            <a:hlinkClick r:id="rId5" action="ppaction://hlinksldjump"/>
          </p:cNvPr>
          <p:cNvSpPr txBox="1"/>
          <p:nvPr/>
        </p:nvSpPr>
        <p:spPr>
          <a:xfrm>
            <a:off x="5652120" y="847103"/>
            <a:ext cx="301686" cy="369332"/>
          </a:xfrm>
          <a:prstGeom prst="rect">
            <a:avLst/>
          </a:prstGeom>
          <a:noFill/>
        </p:spPr>
        <p:txBody>
          <a:bodyPr wrap="none" rtlCol="0">
            <a:spAutoFit/>
          </a:bodyPr>
          <a:lstStyle/>
          <a:p>
            <a:r>
              <a:rPr lang="en-US" altLang="zh-CN" dirty="0" smtClean="0"/>
              <a:t>4</a:t>
            </a:r>
            <a:endParaRPr lang="zh-CN" altLang="en-US" dirty="0"/>
          </a:p>
        </p:txBody>
      </p:sp>
      <p:sp>
        <p:nvSpPr>
          <p:cNvPr id="6" name="文本框 5">
            <a:hlinkClick r:id="rId6" action="ppaction://hlinksldjump"/>
          </p:cNvPr>
          <p:cNvSpPr txBox="1"/>
          <p:nvPr/>
        </p:nvSpPr>
        <p:spPr>
          <a:xfrm>
            <a:off x="6012160" y="847103"/>
            <a:ext cx="301686" cy="369332"/>
          </a:xfrm>
          <a:prstGeom prst="rect">
            <a:avLst/>
          </a:prstGeom>
          <a:noFill/>
        </p:spPr>
        <p:txBody>
          <a:bodyPr wrap="none" rtlCol="0">
            <a:spAutoFit/>
          </a:bodyPr>
          <a:lstStyle/>
          <a:p>
            <a:r>
              <a:rPr lang="en-US" altLang="zh-CN" dirty="0" smtClean="0"/>
              <a:t>5</a:t>
            </a:r>
            <a:endParaRPr lang="zh-CN" altLang="en-US" dirty="0"/>
          </a:p>
        </p:txBody>
      </p:sp>
      <p:sp>
        <p:nvSpPr>
          <p:cNvPr id="7" name="文本框 6">
            <a:hlinkClick r:id="rId7" action="ppaction://hlinksldjump"/>
          </p:cNvPr>
          <p:cNvSpPr txBox="1"/>
          <p:nvPr/>
        </p:nvSpPr>
        <p:spPr>
          <a:xfrm>
            <a:off x="6355322" y="847103"/>
            <a:ext cx="301686" cy="369332"/>
          </a:xfrm>
          <a:prstGeom prst="rect">
            <a:avLst/>
          </a:prstGeom>
          <a:noFill/>
        </p:spPr>
        <p:txBody>
          <a:bodyPr wrap="none" rtlCol="0">
            <a:spAutoFit/>
          </a:bodyPr>
          <a:lstStyle/>
          <a:p>
            <a:r>
              <a:rPr lang="en-US" altLang="zh-CN" dirty="0" smtClean="0"/>
              <a:t>6</a:t>
            </a:r>
            <a:endParaRPr lang="zh-CN" altLang="en-US" dirty="0"/>
          </a:p>
        </p:txBody>
      </p:sp>
      <p:sp>
        <p:nvSpPr>
          <p:cNvPr id="8" name="文本框 7">
            <a:hlinkClick r:id="rId8" action="ppaction://hlinksldjump"/>
          </p:cNvPr>
          <p:cNvSpPr txBox="1"/>
          <p:nvPr/>
        </p:nvSpPr>
        <p:spPr>
          <a:xfrm>
            <a:off x="6714682" y="847103"/>
            <a:ext cx="301686" cy="369332"/>
          </a:xfrm>
          <a:prstGeom prst="rect">
            <a:avLst/>
          </a:prstGeom>
          <a:noFill/>
        </p:spPr>
        <p:txBody>
          <a:bodyPr wrap="none" rtlCol="0">
            <a:spAutoFit/>
          </a:bodyPr>
          <a:lstStyle/>
          <a:p>
            <a:r>
              <a:rPr lang="en-US" altLang="zh-CN" dirty="0" smtClean="0"/>
              <a:t>7</a:t>
            </a:r>
            <a:endParaRPr lang="zh-CN" altLang="en-US" dirty="0"/>
          </a:p>
        </p:txBody>
      </p:sp>
      <p:sp>
        <p:nvSpPr>
          <p:cNvPr id="9" name="文本框 8">
            <a:hlinkClick r:id="rId9" action="ppaction://hlinksldjump"/>
          </p:cNvPr>
          <p:cNvSpPr txBox="1"/>
          <p:nvPr/>
        </p:nvSpPr>
        <p:spPr>
          <a:xfrm>
            <a:off x="7074722" y="847103"/>
            <a:ext cx="301686" cy="369332"/>
          </a:xfrm>
          <a:prstGeom prst="rect">
            <a:avLst/>
          </a:prstGeom>
          <a:noFill/>
        </p:spPr>
        <p:txBody>
          <a:bodyPr wrap="none" rtlCol="0">
            <a:spAutoFit/>
          </a:bodyPr>
          <a:lstStyle/>
          <a:p>
            <a:r>
              <a:rPr lang="en-US" altLang="zh-CN" dirty="0" smtClean="0"/>
              <a:t>8</a:t>
            </a:r>
            <a:endParaRPr lang="zh-CN" altLang="en-US" dirty="0"/>
          </a:p>
        </p:txBody>
      </p:sp>
      <p:sp>
        <p:nvSpPr>
          <p:cNvPr id="10" name="文本框 9">
            <a:hlinkClick r:id="rId10" action="ppaction://hlinksldjump"/>
          </p:cNvPr>
          <p:cNvSpPr txBox="1"/>
          <p:nvPr/>
        </p:nvSpPr>
        <p:spPr>
          <a:xfrm>
            <a:off x="7434762" y="847103"/>
            <a:ext cx="301686" cy="369332"/>
          </a:xfrm>
          <a:prstGeom prst="rect">
            <a:avLst/>
          </a:prstGeom>
          <a:noFill/>
        </p:spPr>
        <p:txBody>
          <a:bodyPr wrap="none" rtlCol="0">
            <a:spAutoFit/>
          </a:bodyPr>
          <a:lstStyle/>
          <a:p>
            <a:r>
              <a:rPr lang="en-US" altLang="zh-CN" dirty="0" smtClean="0"/>
              <a:t>9</a:t>
            </a:r>
            <a:endParaRPr lang="zh-CN" altLang="en-US" dirty="0"/>
          </a:p>
        </p:txBody>
      </p:sp>
      <p:sp>
        <p:nvSpPr>
          <p:cNvPr id="11" name="文本框 10">
            <a:hlinkClick r:id="rId11" action="ppaction://hlinksldjump"/>
          </p:cNvPr>
          <p:cNvSpPr txBox="1"/>
          <p:nvPr/>
        </p:nvSpPr>
        <p:spPr>
          <a:xfrm>
            <a:off x="7794802" y="847103"/>
            <a:ext cx="418704"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10</a:t>
            </a:r>
            <a:endParaRPr lang="zh-CN" altLang="en-US" dirty="0"/>
          </a:p>
        </p:txBody>
      </p:sp>
      <p:sp>
        <p:nvSpPr>
          <p:cNvPr id="12" name="文本框 11">
            <a:hlinkClick r:id="rId12" action="ppaction://hlinksldjump"/>
          </p:cNvPr>
          <p:cNvSpPr txBox="1"/>
          <p:nvPr/>
        </p:nvSpPr>
        <p:spPr>
          <a:xfrm>
            <a:off x="8257752" y="847103"/>
            <a:ext cx="418704" cy="369332"/>
          </a:xfrm>
          <a:prstGeom prst="rect">
            <a:avLst/>
          </a:prstGeom>
          <a:noFill/>
        </p:spPr>
        <p:txBody>
          <a:bodyPr wrap="none" rtlCol="0">
            <a:spAutoFit/>
          </a:bodyPr>
          <a:lstStyle/>
          <a:p>
            <a:r>
              <a:rPr lang="en-US" altLang="zh-CN" dirty="0" smtClean="0"/>
              <a:t>11</a:t>
            </a:r>
            <a:endParaRPr lang="zh-CN" altLang="en-US" dirty="0"/>
          </a:p>
        </p:txBody>
      </p:sp>
      <p:sp>
        <p:nvSpPr>
          <p:cNvPr id="13" name="矩形 1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为实现旅游资源的可持续利用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正确的做法是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因地制宜加大、加快对旅游资源的开发力度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千方百计发展与旅游资源利用关联不大的经济部门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减缓或停止对旅游资源的开发利用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以保护环境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实现科学开发利用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高度重视对环境的保护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按照可持续发展原则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人类要实现旅游资源的可持续利用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首先要强调的是适度开发。其次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人类要将眼前利益与长远利益、局部利益与整体利益结合起来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充分考虑到子孙后代的利益。再次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人类在开发利用旅游资源的过程中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要高度重视对生态环境的保护。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4" name="文本框 13">
            <a:hlinkClick r:id="rId13" action="ppaction://hlinksldjump"/>
          </p:cNvPr>
          <p:cNvSpPr txBox="1"/>
          <p:nvPr/>
        </p:nvSpPr>
        <p:spPr>
          <a:xfrm>
            <a:off x="8725296" y="847802"/>
            <a:ext cx="418704" cy="369332"/>
          </a:xfrm>
          <a:prstGeom prst="rect">
            <a:avLst/>
          </a:prstGeom>
          <a:noFill/>
        </p:spPr>
        <p:txBody>
          <a:bodyPr wrap="none" rtlCol="0">
            <a:spAutoFit/>
          </a:bodyPr>
          <a:lstStyle/>
          <a:p>
            <a:r>
              <a:rPr lang="en-US" altLang="zh-CN" dirty="0" smtClean="0"/>
              <a:t>12</a:t>
            </a:r>
            <a:endParaRPr lang="zh-CN" altLang="en-US" dirty="0"/>
          </a:p>
        </p:txBody>
      </p:sp>
    </p:spTree>
    <p:extLst>
      <p:ext uri="{BB962C8B-B14F-4D97-AF65-F5344CB8AC3E}">
        <p14:creationId xmlns:p14="http://schemas.microsoft.com/office/powerpoint/2010/main" xmlns="" val="2180584258"/>
      </p:ext>
    </p:extLst>
  </p:cSld>
  <p:clrMapOvr>
    <a:masterClrMapping/>
  </p:clrMapOvr>
  <p:transition spd="slow">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xEl>
                                              <p:pRg st="5" end="5"/>
                                            </p:txEl>
                                          </p:spTgt>
                                        </p:tgtEl>
                                        <p:attrNameLst>
                                          <p:attrName>style.visibility</p:attrName>
                                        </p:attrNameLst>
                                      </p:cBhvr>
                                      <p:to>
                                        <p:strVal val="visible"/>
                                      </p:to>
                                    </p:set>
                                    <p:animEffect transition="in" filter="wipe(down)">
                                      <p:cBhvr>
                                        <p:cTn id="7" dur="500"/>
                                        <p:tgtEl>
                                          <p:spTgt spid="1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3">
                                            <p:txEl>
                                              <p:pRg st="6" end="6"/>
                                            </p:txEl>
                                          </p:spTgt>
                                        </p:tgtEl>
                                        <p:attrNameLst>
                                          <p:attrName>style.visibility</p:attrName>
                                        </p:attrNameLst>
                                      </p:cBhvr>
                                      <p:to>
                                        <p:strVal val="visible"/>
                                      </p:to>
                                    </p:set>
                                    <p:animEffect transition="in" filter="wipe(down)">
                                      <p:cBhvr>
                                        <p:cTn id="12" dur="500"/>
                                        <p:tgtEl>
                                          <p:spTgt spid="1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a:hlinkClick r:id="rId2" action="ppaction://hlinksldjump"/>
          </p:cNvPr>
          <p:cNvSpPr txBox="1"/>
          <p:nvPr/>
        </p:nvSpPr>
        <p:spPr>
          <a:xfrm>
            <a:off x="4572000" y="847103"/>
            <a:ext cx="301686" cy="369332"/>
          </a:xfrm>
          <a:prstGeom prst="rect">
            <a:avLst/>
          </a:prstGeom>
          <a:noFill/>
        </p:spPr>
        <p:txBody>
          <a:bodyPr wrap="none" rtlCol="0">
            <a:spAutoFit/>
          </a:bodyPr>
          <a:lstStyle>
            <a:defPPr>
              <a:defRPr lang="zh-CN"/>
            </a:defPPr>
          </a:lstStyle>
          <a:p>
            <a:r>
              <a:rPr lang="en-US" altLang="zh-CN" dirty="0"/>
              <a:t>1</a:t>
            </a:r>
            <a:endParaRPr lang="zh-CN" altLang="en-US" dirty="0"/>
          </a:p>
        </p:txBody>
      </p:sp>
      <p:sp>
        <p:nvSpPr>
          <p:cNvPr id="3" name="文本框 2">
            <a:hlinkClick r:id="rId3" action="ppaction://hlinksldjump"/>
          </p:cNvPr>
          <p:cNvSpPr txBox="1"/>
          <p:nvPr/>
        </p:nvSpPr>
        <p:spPr>
          <a:xfrm>
            <a:off x="4932040" y="847103"/>
            <a:ext cx="301686" cy="369332"/>
          </a:xfrm>
          <a:prstGeom prst="rect">
            <a:avLst/>
          </a:prstGeom>
          <a:noFill/>
        </p:spPr>
        <p:txBody>
          <a:bodyPr wrap="none" rtlCol="0">
            <a:spAutoFit/>
          </a:bodyPr>
          <a:lstStyle/>
          <a:p>
            <a:r>
              <a:rPr lang="en-US" altLang="zh-CN" dirty="0" smtClean="0"/>
              <a:t>2</a:t>
            </a:r>
            <a:endParaRPr lang="zh-CN" altLang="en-US" dirty="0"/>
          </a:p>
        </p:txBody>
      </p:sp>
      <p:sp>
        <p:nvSpPr>
          <p:cNvPr id="4" name="文本框 3">
            <a:hlinkClick r:id="rId4" action="ppaction://hlinksldjump"/>
          </p:cNvPr>
          <p:cNvSpPr txBox="1"/>
          <p:nvPr/>
        </p:nvSpPr>
        <p:spPr>
          <a:xfrm>
            <a:off x="5292080" y="847103"/>
            <a:ext cx="301686" cy="369332"/>
          </a:xfrm>
          <a:prstGeom prst="rect">
            <a:avLst/>
          </a:prstGeom>
          <a:noFill/>
        </p:spPr>
        <p:txBody>
          <a:bodyPr wrap="none" rtlCol="0">
            <a:spAutoFit/>
          </a:bodyPr>
          <a:lstStyle/>
          <a:p>
            <a:r>
              <a:rPr lang="en-US" altLang="zh-CN" dirty="0" smtClean="0"/>
              <a:t>3</a:t>
            </a:r>
            <a:endParaRPr lang="zh-CN" altLang="en-US" dirty="0"/>
          </a:p>
        </p:txBody>
      </p:sp>
      <p:sp>
        <p:nvSpPr>
          <p:cNvPr id="5" name="文本框 4">
            <a:hlinkClick r:id="rId5" action="ppaction://hlinksldjump"/>
          </p:cNvPr>
          <p:cNvSpPr txBox="1"/>
          <p:nvPr/>
        </p:nvSpPr>
        <p:spPr>
          <a:xfrm>
            <a:off x="5652120" y="847103"/>
            <a:ext cx="301686" cy="369332"/>
          </a:xfrm>
          <a:prstGeom prst="rect">
            <a:avLst/>
          </a:prstGeom>
          <a:noFill/>
        </p:spPr>
        <p:txBody>
          <a:bodyPr wrap="none" rtlCol="0">
            <a:spAutoFit/>
          </a:bodyPr>
          <a:lstStyle/>
          <a:p>
            <a:r>
              <a:rPr lang="en-US" altLang="zh-CN" dirty="0" smtClean="0"/>
              <a:t>4</a:t>
            </a:r>
            <a:endParaRPr lang="zh-CN" altLang="en-US" dirty="0"/>
          </a:p>
        </p:txBody>
      </p:sp>
      <p:sp>
        <p:nvSpPr>
          <p:cNvPr id="6" name="文本框 5">
            <a:hlinkClick r:id="rId6" action="ppaction://hlinksldjump"/>
          </p:cNvPr>
          <p:cNvSpPr txBox="1"/>
          <p:nvPr/>
        </p:nvSpPr>
        <p:spPr>
          <a:xfrm>
            <a:off x="6012160" y="847103"/>
            <a:ext cx="301686" cy="369332"/>
          </a:xfrm>
          <a:prstGeom prst="rect">
            <a:avLst/>
          </a:prstGeom>
          <a:noFill/>
        </p:spPr>
        <p:txBody>
          <a:bodyPr wrap="none" rtlCol="0">
            <a:spAutoFit/>
          </a:bodyPr>
          <a:lstStyle/>
          <a:p>
            <a:r>
              <a:rPr lang="en-US" altLang="zh-CN" dirty="0" smtClean="0"/>
              <a:t>5</a:t>
            </a:r>
            <a:endParaRPr lang="zh-CN" altLang="en-US" dirty="0"/>
          </a:p>
        </p:txBody>
      </p:sp>
      <p:sp>
        <p:nvSpPr>
          <p:cNvPr id="7" name="文本框 6">
            <a:hlinkClick r:id="rId7" action="ppaction://hlinksldjump"/>
          </p:cNvPr>
          <p:cNvSpPr txBox="1"/>
          <p:nvPr/>
        </p:nvSpPr>
        <p:spPr>
          <a:xfrm>
            <a:off x="6355322" y="847103"/>
            <a:ext cx="301686" cy="369332"/>
          </a:xfrm>
          <a:prstGeom prst="rect">
            <a:avLst/>
          </a:prstGeom>
          <a:noFill/>
        </p:spPr>
        <p:txBody>
          <a:bodyPr wrap="none" rtlCol="0">
            <a:spAutoFit/>
          </a:bodyPr>
          <a:lstStyle/>
          <a:p>
            <a:r>
              <a:rPr lang="en-US" altLang="zh-CN" dirty="0" smtClean="0"/>
              <a:t>6</a:t>
            </a:r>
            <a:endParaRPr lang="zh-CN" altLang="en-US" dirty="0"/>
          </a:p>
        </p:txBody>
      </p:sp>
      <p:sp>
        <p:nvSpPr>
          <p:cNvPr id="8" name="文本框 7">
            <a:hlinkClick r:id="rId8" action="ppaction://hlinksldjump"/>
          </p:cNvPr>
          <p:cNvSpPr txBox="1"/>
          <p:nvPr/>
        </p:nvSpPr>
        <p:spPr>
          <a:xfrm>
            <a:off x="6714682" y="847103"/>
            <a:ext cx="301686" cy="369332"/>
          </a:xfrm>
          <a:prstGeom prst="rect">
            <a:avLst/>
          </a:prstGeom>
          <a:noFill/>
        </p:spPr>
        <p:txBody>
          <a:bodyPr wrap="none" rtlCol="0">
            <a:spAutoFit/>
          </a:bodyPr>
          <a:lstStyle/>
          <a:p>
            <a:r>
              <a:rPr lang="en-US" altLang="zh-CN" dirty="0" smtClean="0"/>
              <a:t>7</a:t>
            </a:r>
            <a:endParaRPr lang="zh-CN" altLang="en-US" dirty="0"/>
          </a:p>
        </p:txBody>
      </p:sp>
      <p:sp>
        <p:nvSpPr>
          <p:cNvPr id="9" name="文本框 8">
            <a:hlinkClick r:id="rId9" action="ppaction://hlinksldjump"/>
          </p:cNvPr>
          <p:cNvSpPr txBox="1"/>
          <p:nvPr/>
        </p:nvSpPr>
        <p:spPr>
          <a:xfrm>
            <a:off x="7074722" y="847103"/>
            <a:ext cx="301686" cy="369332"/>
          </a:xfrm>
          <a:prstGeom prst="rect">
            <a:avLst/>
          </a:prstGeom>
          <a:noFill/>
        </p:spPr>
        <p:txBody>
          <a:bodyPr wrap="none" rtlCol="0">
            <a:spAutoFit/>
          </a:bodyPr>
          <a:lstStyle/>
          <a:p>
            <a:r>
              <a:rPr lang="en-US" altLang="zh-CN" dirty="0" smtClean="0"/>
              <a:t>8</a:t>
            </a:r>
            <a:endParaRPr lang="zh-CN" altLang="en-US" dirty="0"/>
          </a:p>
        </p:txBody>
      </p:sp>
      <p:sp>
        <p:nvSpPr>
          <p:cNvPr id="10" name="文本框 9">
            <a:hlinkClick r:id="rId10" action="ppaction://hlinksldjump"/>
          </p:cNvPr>
          <p:cNvSpPr txBox="1"/>
          <p:nvPr/>
        </p:nvSpPr>
        <p:spPr>
          <a:xfrm>
            <a:off x="7434762" y="847103"/>
            <a:ext cx="301686" cy="369332"/>
          </a:xfrm>
          <a:prstGeom prst="rect">
            <a:avLst/>
          </a:prstGeom>
          <a:noFill/>
        </p:spPr>
        <p:txBody>
          <a:bodyPr wrap="none" rtlCol="0">
            <a:spAutoFit/>
          </a:bodyPr>
          <a:lstStyle/>
          <a:p>
            <a:r>
              <a:rPr lang="en-US" altLang="zh-CN" dirty="0" smtClean="0"/>
              <a:t>9</a:t>
            </a:r>
            <a:endParaRPr lang="zh-CN" altLang="en-US" dirty="0"/>
          </a:p>
        </p:txBody>
      </p:sp>
      <p:sp>
        <p:nvSpPr>
          <p:cNvPr id="11" name="文本框 10">
            <a:hlinkClick r:id="rId11" action="ppaction://hlinksldjump"/>
          </p:cNvPr>
          <p:cNvSpPr txBox="1"/>
          <p:nvPr/>
        </p:nvSpPr>
        <p:spPr>
          <a:xfrm>
            <a:off x="7794802" y="847103"/>
            <a:ext cx="418704" cy="369332"/>
          </a:xfrm>
          <a:prstGeom prst="rect">
            <a:avLst/>
          </a:prstGeom>
          <a:noFill/>
        </p:spPr>
        <p:txBody>
          <a:bodyPr wrap="none" rtlCol="0">
            <a:spAutoFit/>
          </a:bodyPr>
          <a:lstStyle/>
          <a:p>
            <a:r>
              <a:rPr lang="en-US" altLang="zh-CN" dirty="0" smtClean="0"/>
              <a:t>10</a:t>
            </a:r>
            <a:endParaRPr lang="zh-CN" altLang="en-US" dirty="0"/>
          </a:p>
        </p:txBody>
      </p:sp>
      <p:sp>
        <p:nvSpPr>
          <p:cNvPr id="12" name="文本框 11">
            <a:hlinkClick r:id="rId12" action="ppaction://hlinksldjump"/>
          </p:cNvPr>
          <p:cNvSpPr txBox="1"/>
          <p:nvPr/>
        </p:nvSpPr>
        <p:spPr>
          <a:xfrm>
            <a:off x="8257752" y="847103"/>
            <a:ext cx="418704"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11</a:t>
            </a:r>
            <a:endParaRPr lang="zh-CN" altLang="en-US" dirty="0"/>
          </a:p>
        </p:txBody>
      </p:sp>
      <p:sp>
        <p:nvSpPr>
          <p:cNvPr id="14" name="矩形 13"/>
          <p:cNvSpPr>
            <a:spLocks noChangeAspect="1"/>
          </p:cNvSpPr>
          <p:nvPr/>
        </p:nvSpPr>
        <p:spPr>
          <a:xfrm>
            <a:off x="508000" y="1268760"/>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读图和材料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山西大同云冈石窟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云冈石窟位于大同市城西约</a:t>
            </a: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千米的云冈村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是北魏时代的杰作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驰名中外。石窟依武周山南麓开凿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是我国三大佛教石窟艺术之一。云冈石窟西部有几座大煤矿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通过云冈村的公路干线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运煤卡车穿梭往来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整日不断。多年来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大同市严禁在武周山上放牧伐林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垦荒种田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近来又投资准备将通过云冈村的公路干线改道新建。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5" name="R10.eps" descr="id:2147496889;FounderCES"/>
          <p:cNvPicPr/>
          <p:nvPr/>
        </p:nvPicPr>
        <p:blipFill>
          <a:blip r:embed="rId13"/>
          <a:stretch>
            <a:fillRect/>
          </a:stretch>
        </p:blipFill>
        <p:spPr>
          <a:xfrm>
            <a:off x="3203848" y="1700808"/>
            <a:ext cx="2736304" cy="2074922"/>
          </a:xfrm>
          <a:prstGeom prst="rect">
            <a:avLst/>
          </a:prstGeom>
        </p:spPr>
      </p:pic>
      <p:sp>
        <p:nvSpPr>
          <p:cNvPr id="16" name="文本框 15">
            <a:hlinkClick r:id="rId14" action="ppaction://hlinksldjump"/>
          </p:cNvPr>
          <p:cNvSpPr txBox="1"/>
          <p:nvPr/>
        </p:nvSpPr>
        <p:spPr>
          <a:xfrm>
            <a:off x="8725296" y="847802"/>
            <a:ext cx="418704" cy="369332"/>
          </a:xfrm>
          <a:prstGeom prst="rect">
            <a:avLst/>
          </a:prstGeom>
          <a:noFill/>
        </p:spPr>
        <p:txBody>
          <a:bodyPr wrap="none" rtlCol="0">
            <a:spAutoFit/>
          </a:bodyPr>
          <a:lstStyle/>
          <a:p>
            <a:r>
              <a:rPr lang="en-US" altLang="zh-CN" dirty="0" smtClean="0"/>
              <a:t>12</a:t>
            </a:r>
            <a:endParaRPr lang="zh-CN" altLang="en-US" dirty="0"/>
          </a:p>
        </p:txBody>
      </p:sp>
    </p:spTree>
    <p:extLst>
      <p:ext uri="{BB962C8B-B14F-4D97-AF65-F5344CB8AC3E}">
        <p14:creationId xmlns:p14="http://schemas.microsoft.com/office/powerpoint/2010/main" xmlns="" val="975591667"/>
      </p:ext>
    </p:extLst>
  </p:cSld>
  <p:clrMapOvr>
    <a:masterClrMapping/>
  </p:clrMapOvr>
  <p:transition spd="slow">
    <p:cover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a:hlinkClick r:id="rId2" action="ppaction://hlinksldjump"/>
          </p:cNvPr>
          <p:cNvSpPr txBox="1"/>
          <p:nvPr/>
        </p:nvSpPr>
        <p:spPr>
          <a:xfrm>
            <a:off x="4572000" y="847103"/>
            <a:ext cx="301686" cy="369332"/>
          </a:xfrm>
          <a:prstGeom prst="rect">
            <a:avLst/>
          </a:prstGeom>
          <a:noFill/>
        </p:spPr>
        <p:txBody>
          <a:bodyPr wrap="none" rtlCol="0">
            <a:spAutoFit/>
          </a:bodyPr>
          <a:lstStyle>
            <a:defPPr>
              <a:defRPr lang="zh-CN"/>
            </a:defPPr>
          </a:lstStyle>
          <a:p>
            <a:r>
              <a:rPr lang="en-US" altLang="zh-CN" dirty="0"/>
              <a:t>1</a:t>
            </a:r>
            <a:endParaRPr lang="zh-CN" altLang="en-US" dirty="0"/>
          </a:p>
        </p:txBody>
      </p:sp>
      <p:sp>
        <p:nvSpPr>
          <p:cNvPr id="3" name="文本框 2">
            <a:hlinkClick r:id="rId3" action="ppaction://hlinksldjump"/>
          </p:cNvPr>
          <p:cNvSpPr txBox="1"/>
          <p:nvPr/>
        </p:nvSpPr>
        <p:spPr>
          <a:xfrm>
            <a:off x="4932040" y="847103"/>
            <a:ext cx="301686" cy="369332"/>
          </a:xfrm>
          <a:prstGeom prst="rect">
            <a:avLst/>
          </a:prstGeom>
          <a:noFill/>
        </p:spPr>
        <p:txBody>
          <a:bodyPr wrap="none" rtlCol="0">
            <a:spAutoFit/>
          </a:bodyPr>
          <a:lstStyle/>
          <a:p>
            <a:r>
              <a:rPr lang="en-US" altLang="zh-CN" dirty="0" smtClean="0"/>
              <a:t>2</a:t>
            </a:r>
            <a:endParaRPr lang="zh-CN" altLang="en-US" dirty="0"/>
          </a:p>
        </p:txBody>
      </p:sp>
      <p:sp>
        <p:nvSpPr>
          <p:cNvPr id="4" name="文本框 3">
            <a:hlinkClick r:id="rId4" action="ppaction://hlinksldjump"/>
          </p:cNvPr>
          <p:cNvSpPr txBox="1"/>
          <p:nvPr/>
        </p:nvSpPr>
        <p:spPr>
          <a:xfrm>
            <a:off x="5292080" y="847103"/>
            <a:ext cx="301686" cy="369332"/>
          </a:xfrm>
          <a:prstGeom prst="rect">
            <a:avLst/>
          </a:prstGeom>
          <a:noFill/>
        </p:spPr>
        <p:txBody>
          <a:bodyPr wrap="none" rtlCol="0">
            <a:spAutoFit/>
          </a:bodyPr>
          <a:lstStyle/>
          <a:p>
            <a:r>
              <a:rPr lang="en-US" altLang="zh-CN" dirty="0" smtClean="0"/>
              <a:t>3</a:t>
            </a:r>
            <a:endParaRPr lang="zh-CN" altLang="en-US" dirty="0"/>
          </a:p>
        </p:txBody>
      </p:sp>
      <p:sp>
        <p:nvSpPr>
          <p:cNvPr id="5" name="文本框 4">
            <a:hlinkClick r:id="rId5" action="ppaction://hlinksldjump"/>
          </p:cNvPr>
          <p:cNvSpPr txBox="1"/>
          <p:nvPr/>
        </p:nvSpPr>
        <p:spPr>
          <a:xfrm>
            <a:off x="5652120" y="847103"/>
            <a:ext cx="301686" cy="369332"/>
          </a:xfrm>
          <a:prstGeom prst="rect">
            <a:avLst/>
          </a:prstGeom>
          <a:noFill/>
        </p:spPr>
        <p:txBody>
          <a:bodyPr wrap="none" rtlCol="0">
            <a:spAutoFit/>
          </a:bodyPr>
          <a:lstStyle/>
          <a:p>
            <a:r>
              <a:rPr lang="en-US" altLang="zh-CN" dirty="0" smtClean="0"/>
              <a:t>4</a:t>
            </a:r>
            <a:endParaRPr lang="zh-CN" altLang="en-US" dirty="0"/>
          </a:p>
        </p:txBody>
      </p:sp>
      <p:sp>
        <p:nvSpPr>
          <p:cNvPr id="6" name="文本框 5">
            <a:hlinkClick r:id="rId6" action="ppaction://hlinksldjump"/>
          </p:cNvPr>
          <p:cNvSpPr txBox="1"/>
          <p:nvPr/>
        </p:nvSpPr>
        <p:spPr>
          <a:xfrm>
            <a:off x="6012160" y="847103"/>
            <a:ext cx="301686" cy="369332"/>
          </a:xfrm>
          <a:prstGeom prst="rect">
            <a:avLst/>
          </a:prstGeom>
          <a:noFill/>
        </p:spPr>
        <p:txBody>
          <a:bodyPr wrap="none" rtlCol="0">
            <a:spAutoFit/>
          </a:bodyPr>
          <a:lstStyle/>
          <a:p>
            <a:r>
              <a:rPr lang="en-US" altLang="zh-CN" dirty="0" smtClean="0"/>
              <a:t>5</a:t>
            </a:r>
            <a:endParaRPr lang="zh-CN" altLang="en-US" dirty="0"/>
          </a:p>
        </p:txBody>
      </p:sp>
      <p:sp>
        <p:nvSpPr>
          <p:cNvPr id="7" name="文本框 6">
            <a:hlinkClick r:id="rId7" action="ppaction://hlinksldjump"/>
          </p:cNvPr>
          <p:cNvSpPr txBox="1"/>
          <p:nvPr/>
        </p:nvSpPr>
        <p:spPr>
          <a:xfrm>
            <a:off x="6355322" y="847103"/>
            <a:ext cx="301686" cy="369332"/>
          </a:xfrm>
          <a:prstGeom prst="rect">
            <a:avLst/>
          </a:prstGeom>
          <a:noFill/>
        </p:spPr>
        <p:txBody>
          <a:bodyPr wrap="none" rtlCol="0">
            <a:spAutoFit/>
          </a:bodyPr>
          <a:lstStyle/>
          <a:p>
            <a:r>
              <a:rPr lang="en-US" altLang="zh-CN" dirty="0" smtClean="0"/>
              <a:t>6</a:t>
            </a:r>
            <a:endParaRPr lang="zh-CN" altLang="en-US" dirty="0"/>
          </a:p>
        </p:txBody>
      </p:sp>
      <p:sp>
        <p:nvSpPr>
          <p:cNvPr id="8" name="文本框 7">
            <a:hlinkClick r:id="rId8" action="ppaction://hlinksldjump"/>
          </p:cNvPr>
          <p:cNvSpPr txBox="1"/>
          <p:nvPr/>
        </p:nvSpPr>
        <p:spPr>
          <a:xfrm>
            <a:off x="6714682" y="847103"/>
            <a:ext cx="301686" cy="369332"/>
          </a:xfrm>
          <a:prstGeom prst="rect">
            <a:avLst/>
          </a:prstGeom>
          <a:noFill/>
        </p:spPr>
        <p:txBody>
          <a:bodyPr wrap="none" rtlCol="0">
            <a:spAutoFit/>
          </a:bodyPr>
          <a:lstStyle/>
          <a:p>
            <a:r>
              <a:rPr lang="en-US" altLang="zh-CN" dirty="0" smtClean="0"/>
              <a:t>7</a:t>
            </a:r>
            <a:endParaRPr lang="zh-CN" altLang="en-US" dirty="0"/>
          </a:p>
        </p:txBody>
      </p:sp>
      <p:sp>
        <p:nvSpPr>
          <p:cNvPr id="9" name="文本框 8">
            <a:hlinkClick r:id="rId9" action="ppaction://hlinksldjump"/>
          </p:cNvPr>
          <p:cNvSpPr txBox="1"/>
          <p:nvPr/>
        </p:nvSpPr>
        <p:spPr>
          <a:xfrm>
            <a:off x="7074722" y="847103"/>
            <a:ext cx="301686" cy="369332"/>
          </a:xfrm>
          <a:prstGeom prst="rect">
            <a:avLst/>
          </a:prstGeom>
          <a:noFill/>
        </p:spPr>
        <p:txBody>
          <a:bodyPr wrap="none" rtlCol="0">
            <a:spAutoFit/>
          </a:bodyPr>
          <a:lstStyle/>
          <a:p>
            <a:r>
              <a:rPr lang="en-US" altLang="zh-CN" dirty="0" smtClean="0"/>
              <a:t>8</a:t>
            </a:r>
            <a:endParaRPr lang="zh-CN" altLang="en-US" dirty="0"/>
          </a:p>
        </p:txBody>
      </p:sp>
      <p:sp>
        <p:nvSpPr>
          <p:cNvPr id="10" name="文本框 9">
            <a:hlinkClick r:id="rId10" action="ppaction://hlinksldjump"/>
          </p:cNvPr>
          <p:cNvSpPr txBox="1"/>
          <p:nvPr/>
        </p:nvSpPr>
        <p:spPr>
          <a:xfrm>
            <a:off x="7434762" y="847103"/>
            <a:ext cx="301686" cy="369332"/>
          </a:xfrm>
          <a:prstGeom prst="rect">
            <a:avLst/>
          </a:prstGeom>
          <a:noFill/>
        </p:spPr>
        <p:txBody>
          <a:bodyPr wrap="none" rtlCol="0">
            <a:spAutoFit/>
          </a:bodyPr>
          <a:lstStyle/>
          <a:p>
            <a:r>
              <a:rPr lang="en-US" altLang="zh-CN" dirty="0" smtClean="0"/>
              <a:t>9</a:t>
            </a:r>
            <a:endParaRPr lang="zh-CN" altLang="en-US" dirty="0"/>
          </a:p>
        </p:txBody>
      </p:sp>
      <p:sp>
        <p:nvSpPr>
          <p:cNvPr id="11" name="文本框 10">
            <a:hlinkClick r:id="rId11" action="ppaction://hlinksldjump"/>
          </p:cNvPr>
          <p:cNvSpPr txBox="1"/>
          <p:nvPr/>
        </p:nvSpPr>
        <p:spPr>
          <a:xfrm>
            <a:off x="7794802" y="847103"/>
            <a:ext cx="418704" cy="369332"/>
          </a:xfrm>
          <a:prstGeom prst="rect">
            <a:avLst/>
          </a:prstGeom>
          <a:noFill/>
        </p:spPr>
        <p:txBody>
          <a:bodyPr wrap="none" rtlCol="0">
            <a:spAutoFit/>
          </a:bodyPr>
          <a:lstStyle/>
          <a:p>
            <a:r>
              <a:rPr lang="en-US" altLang="zh-CN" dirty="0" smtClean="0"/>
              <a:t>10</a:t>
            </a:r>
            <a:endParaRPr lang="zh-CN" altLang="en-US" dirty="0"/>
          </a:p>
        </p:txBody>
      </p:sp>
      <p:sp>
        <p:nvSpPr>
          <p:cNvPr id="12" name="文本框 11">
            <a:hlinkClick r:id="rId12" action="ppaction://hlinksldjump"/>
          </p:cNvPr>
          <p:cNvSpPr txBox="1"/>
          <p:nvPr/>
        </p:nvSpPr>
        <p:spPr>
          <a:xfrm>
            <a:off x="8257752" y="847103"/>
            <a:ext cx="418704"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11</a:t>
            </a:r>
            <a:endParaRPr lang="zh-CN" altLang="en-US" dirty="0"/>
          </a:p>
        </p:txBody>
      </p:sp>
      <p:sp>
        <p:nvSpPr>
          <p:cNvPr id="13" name="矩形 12"/>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根据旅游资源的本质属性分类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云冈石窟属于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景观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在旅游资源多方面的价值中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云冈石窟最突出的价值是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严禁在武周山上放牧伐林、垦荒种田的原因是什么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为什么要将公路干线改道</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6" name="文本框 15">
            <a:hlinkClick r:id="rId13" action="ppaction://hlinksldjump"/>
          </p:cNvPr>
          <p:cNvSpPr txBox="1"/>
          <p:nvPr/>
        </p:nvSpPr>
        <p:spPr>
          <a:xfrm>
            <a:off x="8725296" y="847802"/>
            <a:ext cx="418704" cy="369332"/>
          </a:xfrm>
          <a:prstGeom prst="rect">
            <a:avLst/>
          </a:prstGeom>
          <a:noFill/>
        </p:spPr>
        <p:txBody>
          <a:bodyPr wrap="none" rtlCol="0">
            <a:spAutoFit/>
          </a:bodyPr>
          <a:lstStyle/>
          <a:p>
            <a:r>
              <a:rPr lang="en-US" altLang="zh-CN" dirty="0" smtClean="0"/>
              <a:t>12</a:t>
            </a:r>
            <a:endParaRPr lang="zh-CN" altLang="en-US" dirty="0"/>
          </a:p>
        </p:txBody>
      </p:sp>
    </p:spTree>
    <p:extLst>
      <p:ext uri="{BB962C8B-B14F-4D97-AF65-F5344CB8AC3E}">
        <p14:creationId xmlns:p14="http://schemas.microsoft.com/office/powerpoint/2010/main" xmlns="" val="2133630490"/>
      </p:ext>
    </p:extLst>
  </p:cSld>
  <p:clrMapOvr>
    <a:masterClrMapping/>
  </p:clrMapOvr>
  <p:transition spd="slow">
    <p:randomBar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64826" y="100953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637911"/>
            <a:ext cx="8128000" cy="411612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一、旅游开发中的环境问题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随着现代旅游的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大众</a:t>
            </a:r>
            <a:r>
              <a:rPr lang="zh-CN" altLang="zh-CN" sz="2200" dirty="0">
                <a:solidFill>
                  <a:srgbClr val="000000"/>
                </a:solidFill>
                <a:latin typeface="Times New Roman" panose="02020603050405020304" pitchFamily="18" charset="0"/>
                <a:cs typeface="Times New Roman" panose="02020603050405020304" pitchFamily="18" charset="0"/>
              </a:rPr>
              <a:t>化、</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多样</a:t>
            </a:r>
            <a:r>
              <a:rPr lang="zh-CN" altLang="zh-CN" sz="2200" dirty="0">
                <a:solidFill>
                  <a:srgbClr val="000000"/>
                </a:solidFill>
                <a:latin typeface="Times New Roman" panose="02020603050405020304" pitchFamily="18" charset="0"/>
                <a:cs typeface="Times New Roman" panose="02020603050405020304" pitchFamily="18" charset="0"/>
              </a:rPr>
              <a:t>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旅游开发中的环境问题越来越多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有些环境问题也越来越趋于严重。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旅游开发对自然环境的破坏首先是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污染</a:t>
            </a:r>
            <a:r>
              <a:rPr lang="zh-CN" altLang="zh-CN" sz="2200" dirty="0">
                <a:solidFill>
                  <a:srgbClr val="000000"/>
                </a:solidFill>
                <a:latin typeface="Times New Roman" panose="02020603050405020304" pitchFamily="18" charset="0"/>
                <a:cs typeface="Times New Roman" panose="02020603050405020304" pitchFamily="18" charset="0"/>
              </a:rPr>
              <a:t>。旅游交通、旅游食宿、游览活动所产生的废物会造成空气污染、</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水污染</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土壤污染</a:t>
            </a:r>
            <a:r>
              <a:rPr lang="zh-CN" altLang="zh-CN" sz="2200" dirty="0">
                <a:solidFill>
                  <a:srgbClr val="000000"/>
                </a:solidFill>
                <a:latin typeface="Times New Roman" panose="02020603050405020304" pitchFamily="18" charset="0"/>
                <a:cs typeface="Times New Roman" panose="02020603050405020304" pitchFamily="18" charset="0"/>
              </a:rPr>
              <a:t>以及噪声污染等。其次是对</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生物</a:t>
            </a:r>
            <a:r>
              <a:rPr lang="zh-CN" altLang="zh-CN" sz="2200" dirty="0">
                <a:solidFill>
                  <a:srgbClr val="000000"/>
                </a:solidFill>
                <a:latin typeface="Times New Roman" panose="02020603050405020304" pitchFamily="18" charset="0"/>
                <a:cs typeface="Times New Roman" panose="02020603050405020304" pitchFamily="18" charset="0"/>
              </a:rPr>
              <a:t>的危害。第三是开发建设和游人对</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地表环境</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自然资源</a:t>
            </a:r>
            <a:r>
              <a:rPr lang="zh-CN" altLang="zh-CN" sz="2200" dirty="0">
                <a:solidFill>
                  <a:srgbClr val="000000"/>
                </a:solidFill>
                <a:latin typeface="Times New Roman" panose="02020603050405020304" pitchFamily="18" charset="0"/>
                <a:cs typeface="Times New Roman" panose="02020603050405020304" pitchFamily="18" charset="0"/>
              </a:rPr>
              <a:t>的破坏。第四是对视觉效果的破坏。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旅游开发对社会环境的破坏首先是对</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传统社区文化</a:t>
            </a:r>
            <a:r>
              <a:rPr lang="zh-CN" altLang="zh-CN" sz="2200" dirty="0">
                <a:solidFill>
                  <a:srgbClr val="000000"/>
                </a:solidFill>
                <a:latin typeface="Times New Roman" panose="02020603050405020304" pitchFamily="18" charset="0"/>
                <a:cs typeface="Times New Roman" panose="02020603050405020304" pitchFamily="18" charset="0"/>
              </a:rPr>
              <a:t>的破坏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其次是对</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文物古迹</a:t>
            </a:r>
            <a:r>
              <a:rPr lang="zh-CN" altLang="zh-CN" sz="2200" dirty="0">
                <a:solidFill>
                  <a:srgbClr val="000000"/>
                </a:solidFill>
                <a:latin typeface="Times New Roman" panose="02020603050405020304" pitchFamily="18" charset="0"/>
                <a:cs typeface="Times New Roman" panose="02020603050405020304" pitchFamily="18" charset="0"/>
              </a:rPr>
              <a:t>的破坏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第三是旅游热点地区过度</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城市化</a:t>
            </a:r>
            <a:r>
              <a:rPr lang="zh-CN" altLang="zh-CN" sz="2200" dirty="0">
                <a:solidFill>
                  <a:srgbClr val="000000"/>
                </a:solidFill>
                <a:latin typeface="Times New Roman" panose="02020603050405020304" pitchFamily="18" charset="0"/>
                <a:cs typeface="Times New Roman" panose="02020603050405020304" pitchFamily="18" charset="0"/>
              </a:rPr>
              <a:t>造成的一系列城市问题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如城市景观破坏、建筑物过于密集、交通拥挤等。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3028659" y="2092021"/>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145337" y="2092021"/>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281689" y="2904162"/>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215167" y="3305766"/>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308304" y="3305766"/>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960486" y="3713118"/>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889201" y="4108385"/>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278135" y="4108385"/>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558152" y="4514433"/>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443088" y="4914405"/>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545505" y="4911370"/>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602319192"/>
      </p:ext>
    </p:extLst>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6"/>
                                        </p:tgtEl>
                                      </p:cBhvr>
                                    </p:animEffect>
                                    <p:set>
                                      <p:cBhvr>
                                        <p:cTn id="47" dur="1" fill="hold">
                                          <p:stCondLst>
                                            <p:cond delay="499"/>
                                          </p:stCondLst>
                                        </p:cTn>
                                        <p:tgtEl>
                                          <p:spTgt spid="16"/>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7"/>
                                        </p:tgtEl>
                                      </p:cBhvr>
                                    </p:animEffect>
                                    <p:set>
                                      <p:cBhvr>
                                        <p:cTn id="52" dur="1" fill="hold">
                                          <p:stCondLst>
                                            <p:cond delay="499"/>
                                          </p:stCondLst>
                                        </p:cTn>
                                        <p:tgtEl>
                                          <p:spTgt spid="17"/>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8"/>
                                        </p:tgtEl>
                                      </p:cBhvr>
                                    </p:animEffect>
                                    <p:set>
                                      <p:cBhvr>
                                        <p:cTn id="57"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2" grpId="0" animBg="1"/>
      <p:bldP spid="13" grpId="0" animBg="1"/>
      <p:bldP spid="14" grpId="0" animBg="1"/>
      <p:bldP spid="15" grpId="0" animBg="1"/>
      <p:bldP spid="16" grpId="0" animBg="1"/>
      <p:bldP spid="17" grpId="0" animBg="1"/>
      <p:bldP spid="18" grpId="0" animBg="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a:hlinkClick r:id="rId2" action="ppaction://hlinksldjump"/>
          </p:cNvPr>
          <p:cNvSpPr txBox="1"/>
          <p:nvPr/>
        </p:nvSpPr>
        <p:spPr>
          <a:xfrm>
            <a:off x="4572000" y="847103"/>
            <a:ext cx="301686" cy="369332"/>
          </a:xfrm>
          <a:prstGeom prst="rect">
            <a:avLst/>
          </a:prstGeom>
          <a:noFill/>
        </p:spPr>
        <p:txBody>
          <a:bodyPr wrap="none" rtlCol="0">
            <a:spAutoFit/>
          </a:bodyPr>
          <a:lstStyle>
            <a:defPPr>
              <a:defRPr lang="zh-CN"/>
            </a:defPPr>
          </a:lstStyle>
          <a:p>
            <a:r>
              <a:rPr lang="en-US" altLang="zh-CN" dirty="0"/>
              <a:t>1</a:t>
            </a:r>
            <a:endParaRPr lang="zh-CN" altLang="en-US" dirty="0"/>
          </a:p>
        </p:txBody>
      </p:sp>
      <p:sp>
        <p:nvSpPr>
          <p:cNvPr id="3" name="文本框 2">
            <a:hlinkClick r:id="rId3" action="ppaction://hlinksldjump"/>
          </p:cNvPr>
          <p:cNvSpPr txBox="1"/>
          <p:nvPr/>
        </p:nvSpPr>
        <p:spPr>
          <a:xfrm>
            <a:off x="4932040" y="847103"/>
            <a:ext cx="301686" cy="369332"/>
          </a:xfrm>
          <a:prstGeom prst="rect">
            <a:avLst/>
          </a:prstGeom>
          <a:noFill/>
        </p:spPr>
        <p:txBody>
          <a:bodyPr wrap="none" rtlCol="0">
            <a:spAutoFit/>
          </a:bodyPr>
          <a:lstStyle/>
          <a:p>
            <a:r>
              <a:rPr lang="en-US" altLang="zh-CN" dirty="0" smtClean="0"/>
              <a:t>2</a:t>
            </a:r>
            <a:endParaRPr lang="zh-CN" altLang="en-US" dirty="0"/>
          </a:p>
        </p:txBody>
      </p:sp>
      <p:sp>
        <p:nvSpPr>
          <p:cNvPr id="4" name="文本框 3">
            <a:hlinkClick r:id="rId4" action="ppaction://hlinksldjump"/>
          </p:cNvPr>
          <p:cNvSpPr txBox="1"/>
          <p:nvPr/>
        </p:nvSpPr>
        <p:spPr>
          <a:xfrm>
            <a:off x="5292080" y="847103"/>
            <a:ext cx="301686" cy="369332"/>
          </a:xfrm>
          <a:prstGeom prst="rect">
            <a:avLst/>
          </a:prstGeom>
          <a:noFill/>
        </p:spPr>
        <p:txBody>
          <a:bodyPr wrap="none" rtlCol="0">
            <a:spAutoFit/>
          </a:bodyPr>
          <a:lstStyle/>
          <a:p>
            <a:r>
              <a:rPr lang="en-US" altLang="zh-CN" dirty="0" smtClean="0"/>
              <a:t>3</a:t>
            </a:r>
            <a:endParaRPr lang="zh-CN" altLang="en-US" dirty="0"/>
          </a:p>
        </p:txBody>
      </p:sp>
      <p:sp>
        <p:nvSpPr>
          <p:cNvPr id="5" name="文本框 4">
            <a:hlinkClick r:id="rId5" action="ppaction://hlinksldjump"/>
          </p:cNvPr>
          <p:cNvSpPr txBox="1"/>
          <p:nvPr/>
        </p:nvSpPr>
        <p:spPr>
          <a:xfrm>
            <a:off x="5652120" y="847103"/>
            <a:ext cx="301686" cy="369332"/>
          </a:xfrm>
          <a:prstGeom prst="rect">
            <a:avLst/>
          </a:prstGeom>
          <a:noFill/>
        </p:spPr>
        <p:txBody>
          <a:bodyPr wrap="none" rtlCol="0">
            <a:spAutoFit/>
          </a:bodyPr>
          <a:lstStyle/>
          <a:p>
            <a:r>
              <a:rPr lang="en-US" altLang="zh-CN" dirty="0" smtClean="0"/>
              <a:t>4</a:t>
            </a:r>
            <a:endParaRPr lang="zh-CN" altLang="en-US" dirty="0"/>
          </a:p>
        </p:txBody>
      </p:sp>
      <p:sp>
        <p:nvSpPr>
          <p:cNvPr id="6" name="文本框 5">
            <a:hlinkClick r:id="rId6" action="ppaction://hlinksldjump"/>
          </p:cNvPr>
          <p:cNvSpPr txBox="1"/>
          <p:nvPr/>
        </p:nvSpPr>
        <p:spPr>
          <a:xfrm>
            <a:off x="6012160" y="847103"/>
            <a:ext cx="301686" cy="369332"/>
          </a:xfrm>
          <a:prstGeom prst="rect">
            <a:avLst/>
          </a:prstGeom>
          <a:noFill/>
        </p:spPr>
        <p:txBody>
          <a:bodyPr wrap="none" rtlCol="0">
            <a:spAutoFit/>
          </a:bodyPr>
          <a:lstStyle/>
          <a:p>
            <a:r>
              <a:rPr lang="en-US" altLang="zh-CN" dirty="0" smtClean="0"/>
              <a:t>5</a:t>
            </a:r>
            <a:endParaRPr lang="zh-CN" altLang="en-US" dirty="0"/>
          </a:p>
        </p:txBody>
      </p:sp>
      <p:sp>
        <p:nvSpPr>
          <p:cNvPr id="7" name="文本框 6">
            <a:hlinkClick r:id="rId7" action="ppaction://hlinksldjump"/>
          </p:cNvPr>
          <p:cNvSpPr txBox="1"/>
          <p:nvPr/>
        </p:nvSpPr>
        <p:spPr>
          <a:xfrm>
            <a:off x="6355322" y="847103"/>
            <a:ext cx="301686" cy="369332"/>
          </a:xfrm>
          <a:prstGeom prst="rect">
            <a:avLst/>
          </a:prstGeom>
          <a:noFill/>
        </p:spPr>
        <p:txBody>
          <a:bodyPr wrap="none" rtlCol="0">
            <a:spAutoFit/>
          </a:bodyPr>
          <a:lstStyle/>
          <a:p>
            <a:r>
              <a:rPr lang="en-US" altLang="zh-CN" dirty="0" smtClean="0"/>
              <a:t>6</a:t>
            </a:r>
            <a:endParaRPr lang="zh-CN" altLang="en-US" dirty="0"/>
          </a:p>
        </p:txBody>
      </p:sp>
      <p:sp>
        <p:nvSpPr>
          <p:cNvPr id="8" name="文本框 7">
            <a:hlinkClick r:id="rId8" action="ppaction://hlinksldjump"/>
          </p:cNvPr>
          <p:cNvSpPr txBox="1"/>
          <p:nvPr/>
        </p:nvSpPr>
        <p:spPr>
          <a:xfrm>
            <a:off x="6714682" y="847103"/>
            <a:ext cx="301686" cy="369332"/>
          </a:xfrm>
          <a:prstGeom prst="rect">
            <a:avLst/>
          </a:prstGeom>
          <a:noFill/>
        </p:spPr>
        <p:txBody>
          <a:bodyPr wrap="none" rtlCol="0">
            <a:spAutoFit/>
          </a:bodyPr>
          <a:lstStyle/>
          <a:p>
            <a:r>
              <a:rPr lang="en-US" altLang="zh-CN" dirty="0" smtClean="0"/>
              <a:t>7</a:t>
            </a:r>
            <a:endParaRPr lang="zh-CN" altLang="en-US" dirty="0"/>
          </a:p>
        </p:txBody>
      </p:sp>
      <p:sp>
        <p:nvSpPr>
          <p:cNvPr id="9" name="文本框 8">
            <a:hlinkClick r:id="rId9" action="ppaction://hlinksldjump"/>
          </p:cNvPr>
          <p:cNvSpPr txBox="1"/>
          <p:nvPr/>
        </p:nvSpPr>
        <p:spPr>
          <a:xfrm>
            <a:off x="7074722" y="847103"/>
            <a:ext cx="301686" cy="369332"/>
          </a:xfrm>
          <a:prstGeom prst="rect">
            <a:avLst/>
          </a:prstGeom>
          <a:noFill/>
        </p:spPr>
        <p:txBody>
          <a:bodyPr wrap="none" rtlCol="0">
            <a:spAutoFit/>
          </a:bodyPr>
          <a:lstStyle/>
          <a:p>
            <a:r>
              <a:rPr lang="en-US" altLang="zh-CN" dirty="0" smtClean="0"/>
              <a:t>8</a:t>
            </a:r>
            <a:endParaRPr lang="zh-CN" altLang="en-US" dirty="0"/>
          </a:p>
        </p:txBody>
      </p:sp>
      <p:sp>
        <p:nvSpPr>
          <p:cNvPr id="10" name="文本框 9">
            <a:hlinkClick r:id="rId10" action="ppaction://hlinksldjump"/>
          </p:cNvPr>
          <p:cNvSpPr txBox="1"/>
          <p:nvPr/>
        </p:nvSpPr>
        <p:spPr>
          <a:xfrm>
            <a:off x="7434762" y="847103"/>
            <a:ext cx="301686" cy="369332"/>
          </a:xfrm>
          <a:prstGeom prst="rect">
            <a:avLst/>
          </a:prstGeom>
          <a:noFill/>
        </p:spPr>
        <p:txBody>
          <a:bodyPr wrap="none" rtlCol="0">
            <a:spAutoFit/>
          </a:bodyPr>
          <a:lstStyle/>
          <a:p>
            <a:r>
              <a:rPr lang="en-US" altLang="zh-CN" dirty="0" smtClean="0"/>
              <a:t>9</a:t>
            </a:r>
            <a:endParaRPr lang="zh-CN" altLang="en-US" dirty="0"/>
          </a:p>
        </p:txBody>
      </p:sp>
      <p:sp>
        <p:nvSpPr>
          <p:cNvPr id="11" name="文本框 10">
            <a:hlinkClick r:id="rId11" action="ppaction://hlinksldjump"/>
          </p:cNvPr>
          <p:cNvSpPr txBox="1"/>
          <p:nvPr/>
        </p:nvSpPr>
        <p:spPr>
          <a:xfrm>
            <a:off x="7794802" y="847103"/>
            <a:ext cx="418704" cy="369332"/>
          </a:xfrm>
          <a:prstGeom prst="rect">
            <a:avLst/>
          </a:prstGeom>
          <a:noFill/>
        </p:spPr>
        <p:txBody>
          <a:bodyPr wrap="none" rtlCol="0">
            <a:spAutoFit/>
          </a:bodyPr>
          <a:lstStyle/>
          <a:p>
            <a:r>
              <a:rPr lang="en-US" altLang="zh-CN" dirty="0" smtClean="0"/>
              <a:t>10</a:t>
            </a:r>
            <a:endParaRPr lang="zh-CN" altLang="en-US" dirty="0"/>
          </a:p>
        </p:txBody>
      </p:sp>
      <p:sp>
        <p:nvSpPr>
          <p:cNvPr id="12" name="文本框 11">
            <a:hlinkClick r:id="rId12" action="ppaction://hlinksldjump"/>
          </p:cNvPr>
          <p:cNvSpPr txBox="1"/>
          <p:nvPr/>
        </p:nvSpPr>
        <p:spPr>
          <a:xfrm>
            <a:off x="8257752" y="847103"/>
            <a:ext cx="418704"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11</a:t>
            </a:r>
            <a:endParaRPr lang="zh-CN" altLang="en-US" dirty="0"/>
          </a:p>
        </p:txBody>
      </p:sp>
      <p:sp>
        <p:nvSpPr>
          <p:cNvPr id="14" name="矩形 13"/>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云冈石窟属于文化艺术景观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归属于人文景观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其历史文化价值较高。但由于发展经济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对其破坏也相当严重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为防止再遭破坏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大同市对其进行整治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从而达到保护古迹的目的。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人文　历史文化价值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保护植被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防止水土流失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防止山体滑坡和对古迹造成破坏。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因为运煤车辆沿路抛洒大量煤灰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给旅游区带来大量固体废弃物并造成大气污染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更严重的是污染了石窟石刻。为防止污染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保护石窟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所以将运煤公路干线改道。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5" name="文本框 14">
            <a:hlinkClick r:id="rId13" action="ppaction://hlinksldjump"/>
          </p:cNvPr>
          <p:cNvSpPr txBox="1"/>
          <p:nvPr/>
        </p:nvSpPr>
        <p:spPr>
          <a:xfrm>
            <a:off x="8725296" y="847802"/>
            <a:ext cx="418704" cy="369332"/>
          </a:xfrm>
          <a:prstGeom prst="rect">
            <a:avLst/>
          </a:prstGeom>
          <a:noFill/>
        </p:spPr>
        <p:txBody>
          <a:bodyPr wrap="none" rtlCol="0">
            <a:spAutoFit/>
          </a:bodyPr>
          <a:lstStyle/>
          <a:p>
            <a:r>
              <a:rPr lang="en-US" altLang="zh-CN" dirty="0" smtClean="0"/>
              <a:t>12</a:t>
            </a:r>
            <a:endParaRPr lang="zh-CN" altLang="en-US" dirty="0"/>
          </a:p>
        </p:txBody>
      </p:sp>
    </p:spTree>
    <p:extLst>
      <p:ext uri="{BB962C8B-B14F-4D97-AF65-F5344CB8AC3E}">
        <p14:creationId xmlns:p14="http://schemas.microsoft.com/office/powerpoint/2010/main" xmlns="" val="2582950926"/>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4">
                                            <p:txEl>
                                              <p:pRg st="1" end="1"/>
                                            </p:txEl>
                                          </p:spTgt>
                                        </p:tgtEl>
                                        <p:attrNameLst>
                                          <p:attrName>style.visibility</p:attrName>
                                        </p:attrNameLst>
                                      </p:cBhvr>
                                      <p:to>
                                        <p:strVal val="visible"/>
                                      </p:to>
                                    </p:set>
                                    <p:animEffect transition="in" filter="wipe(down)">
                                      <p:cBhvr>
                                        <p:cTn id="7" dur="500"/>
                                        <p:tgtEl>
                                          <p:spTgt spid="14">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14">
                                            <p:txEl>
                                              <p:pRg st="2" end="2"/>
                                            </p:txEl>
                                          </p:spTgt>
                                        </p:tgtEl>
                                        <p:attrNameLst>
                                          <p:attrName>style.visibility</p:attrName>
                                        </p:attrNameLst>
                                      </p:cBhvr>
                                      <p:to>
                                        <p:strVal val="visible"/>
                                      </p:to>
                                    </p:set>
                                    <p:animEffect transition="in" filter="wipe(down)">
                                      <p:cBhvr>
                                        <p:cTn id="10" dur="500"/>
                                        <p:tgtEl>
                                          <p:spTgt spid="14">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14">
                                            <p:txEl>
                                              <p:pRg st="3" end="3"/>
                                            </p:txEl>
                                          </p:spTgt>
                                        </p:tgtEl>
                                        <p:attrNameLst>
                                          <p:attrName>style.visibility</p:attrName>
                                        </p:attrNameLst>
                                      </p:cBhvr>
                                      <p:to>
                                        <p:strVal val="visible"/>
                                      </p:to>
                                    </p:set>
                                    <p:animEffect transition="in" filter="wipe(down)">
                                      <p:cBhvr>
                                        <p:cTn id="13" dur="500"/>
                                        <p:tgtEl>
                                          <p:spTgt spid="1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a:hlinkClick r:id="rId2" action="ppaction://hlinksldjump"/>
          </p:cNvPr>
          <p:cNvSpPr txBox="1"/>
          <p:nvPr/>
        </p:nvSpPr>
        <p:spPr>
          <a:xfrm>
            <a:off x="4572000" y="847103"/>
            <a:ext cx="301686" cy="369332"/>
          </a:xfrm>
          <a:prstGeom prst="rect">
            <a:avLst/>
          </a:prstGeom>
          <a:noFill/>
        </p:spPr>
        <p:txBody>
          <a:bodyPr wrap="none" rtlCol="0">
            <a:spAutoFit/>
          </a:bodyPr>
          <a:lstStyle>
            <a:defPPr>
              <a:defRPr lang="zh-CN"/>
            </a:defPPr>
          </a:lstStyle>
          <a:p>
            <a:r>
              <a:rPr lang="en-US" altLang="zh-CN" dirty="0"/>
              <a:t>1</a:t>
            </a:r>
            <a:endParaRPr lang="zh-CN" altLang="en-US" dirty="0"/>
          </a:p>
        </p:txBody>
      </p:sp>
      <p:sp>
        <p:nvSpPr>
          <p:cNvPr id="3" name="文本框 2">
            <a:hlinkClick r:id="rId3" action="ppaction://hlinksldjump"/>
          </p:cNvPr>
          <p:cNvSpPr txBox="1"/>
          <p:nvPr/>
        </p:nvSpPr>
        <p:spPr>
          <a:xfrm>
            <a:off x="4932040" y="847103"/>
            <a:ext cx="301686" cy="369332"/>
          </a:xfrm>
          <a:prstGeom prst="rect">
            <a:avLst/>
          </a:prstGeom>
          <a:noFill/>
        </p:spPr>
        <p:txBody>
          <a:bodyPr wrap="none" rtlCol="0">
            <a:spAutoFit/>
          </a:bodyPr>
          <a:lstStyle/>
          <a:p>
            <a:r>
              <a:rPr lang="en-US" altLang="zh-CN" dirty="0" smtClean="0"/>
              <a:t>2</a:t>
            </a:r>
            <a:endParaRPr lang="zh-CN" altLang="en-US" dirty="0"/>
          </a:p>
        </p:txBody>
      </p:sp>
      <p:sp>
        <p:nvSpPr>
          <p:cNvPr id="4" name="文本框 3">
            <a:hlinkClick r:id="rId4" action="ppaction://hlinksldjump"/>
          </p:cNvPr>
          <p:cNvSpPr txBox="1"/>
          <p:nvPr/>
        </p:nvSpPr>
        <p:spPr>
          <a:xfrm>
            <a:off x="5292080" y="847103"/>
            <a:ext cx="301686" cy="369332"/>
          </a:xfrm>
          <a:prstGeom prst="rect">
            <a:avLst/>
          </a:prstGeom>
          <a:noFill/>
        </p:spPr>
        <p:txBody>
          <a:bodyPr wrap="none" rtlCol="0">
            <a:spAutoFit/>
          </a:bodyPr>
          <a:lstStyle/>
          <a:p>
            <a:r>
              <a:rPr lang="en-US" altLang="zh-CN" dirty="0" smtClean="0"/>
              <a:t>3</a:t>
            </a:r>
            <a:endParaRPr lang="zh-CN" altLang="en-US" dirty="0"/>
          </a:p>
        </p:txBody>
      </p:sp>
      <p:sp>
        <p:nvSpPr>
          <p:cNvPr id="5" name="文本框 4">
            <a:hlinkClick r:id="rId5" action="ppaction://hlinksldjump"/>
          </p:cNvPr>
          <p:cNvSpPr txBox="1"/>
          <p:nvPr/>
        </p:nvSpPr>
        <p:spPr>
          <a:xfrm>
            <a:off x="5652120" y="847103"/>
            <a:ext cx="301686" cy="369332"/>
          </a:xfrm>
          <a:prstGeom prst="rect">
            <a:avLst/>
          </a:prstGeom>
          <a:noFill/>
        </p:spPr>
        <p:txBody>
          <a:bodyPr wrap="none" rtlCol="0">
            <a:spAutoFit/>
          </a:bodyPr>
          <a:lstStyle/>
          <a:p>
            <a:r>
              <a:rPr lang="en-US" altLang="zh-CN" dirty="0" smtClean="0"/>
              <a:t>4</a:t>
            </a:r>
            <a:endParaRPr lang="zh-CN" altLang="en-US" dirty="0"/>
          </a:p>
        </p:txBody>
      </p:sp>
      <p:sp>
        <p:nvSpPr>
          <p:cNvPr id="6" name="文本框 5">
            <a:hlinkClick r:id="rId6" action="ppaction://hlinksldjump"/>
          </p:cNvPr>
          <p:cNvSpPr txBox="1"/>
          <p:nvPr/>
        </p:nvSpPr>
        <p:spPr>
          <a:xfrm>
            <a:off x="6012160" y="847103"/>
            <a:ext cx="301686" cy="369332"/>
          </a:xfrm>
          <a:prstGeom prst="rect">
            <a:avLst/>
          </a:prstGeom>
          <a:noFill/>
        </p:spPr>
        <p:txBody>
          <a:bodyPr wrap="none" rtlCol="0">
            <a:spAutoFit/>
          </a:bodyPr>
          <a:lstStyle/>
          <a:p>
            <a:r>
              <a:rPr lang="en-US" altLang="zh-CN" dirty="0" smtClean="0"/>
              <a:t>5</a:t>
            </a:r>
            <a:endParaRPr lang="zh-CN" altLang="en-US" dirty="0"/>
          </a:p>
        </p:txBody>
      </p:sp>
      <p:sp>
        <p:nvSpPr>
          <p:cNvPr id="7" name="文本框 6">
            <a:hlinkClick r:id="rId7" action="ppaction://hlinksldjump"/>
          </p:cNvPr>
          <p:cNvSpPr txBox="1"/>
          <p:nvPr/>
        </p:nvSpPr>
        <p:spPr>
          <a:xfrm>
            <a:off x="6355322" y="847103"/>
            <a:ext cx="301686" cy="369332"/>
          </a:xfrm>
          <a:prstGeom prst="rect">
            <a:avLst/>
          </a:prstGeom>
          <a:noFill/>
        </p:spPr>
        <p:txBody>
          <a:bodyPr wrap="none" rtlCol="0">
            <a:spAutoFit/>
          </a:bodyPr>
          <a:lstStyle/>
          <a:p>
            <a:r>
              <a:rPr lang="en-US" altLang="zh-CN" dirty="0" smtClean="0"/>
              <a:t>6</a:t>
            </a:r>
            <a:endParaRPr lang="zh-CN" altLang="en-US" dirty="0"/>
          </a:p>
        </p:txBody>
      </p:sp>
      <p:sp>
        <p:nvSpPr>
          <p:cNvPr id="8" name="文本框 7">
            <a:hlinkClick r:id="rId8" action="ppaction://hlinksldjump"/>
          </p:cNvPr>
          <p:cNvSpPr txBox="1"/>
          <p:nvPr/>
        </p:nvSpPr>
        <p:spPr>
          <a:xfrm>
            <a:off x="6714682" y="847103"/>
            <a:ext cx="301686" cy="369332"/>
          </a:xfrm>
          <a:prstGeom prst="rect">
            <a:avLst/>
          </a:prstGeom>
          <a:noFill/>
        </p:spPr>
        <p:txBody>
          <a:bodyPr wrap="none" rtlCol="0">
            <a:spAutoFit/>
          </a:bodyPr>
          <a:lstStyle/>
          <a:p>
            <a:r>
              <a:rPr lang="en-US" altLang="zh-CN" dirty="0" smtClean="0"/>
              <a:t>7</a:t>
            </a:r>
            <a:endParaRPr lang="zh-CN" altLang="en-US" dirty="0"/>
          </a:p>
        </p:txBody>
      </p:sp>
      <p:sp>
        <p:nvSpPr>
          <p:cNvPr id="9" name="文本框 8">
            <a:hlinkClick r:id="rId9" action="ppaction://hlinksldjump"/>
          </p:cNvPr>
          <p:cNvSpPr txBox="1"/>
          <p:nvPr/>
        </p:nvSpPr>
        <p:spPr>
          <a:xfrm>
            <a:off x="7074722" y="847103"/>
            <a:ext cx="301686" cy="369332"/>
          </a:xfrm>
          <a:prstGeom prst="rect">
            <a:avLst/>
          </a:prstGeom>
          <a:noFill/>
        </p:spPr>
        <p:txBody>
          <a:bodyPr wrap="none" rtlCol="0">
            <a:spAutoFit/>
          </a:bodyPr>
          <a:lstStyle/>
          <a:p>
            <a:r>
              <a:rPr lang="en-US" altLang="zh-CN" dirty="0" smtClean="0"/>
              <a:t>8</a:t>
            </a:r>
            <a:endParaRPr lang="zh-CN" altLang="en-US" dirty="0"/>
          </a:p>
        </p:txBody>
      </p:sp>
      <p:sp>
        <p:nvSpPr>
          <p:cNvPr id="10" name="文本框 9">
            <a:hlinkClick r:id="rId10" action="ppaction://hlinksldjump"/>
          </p:cNvPr>
          <p:cNvSpPr txBox="1"/>
          <p:nvPr/>
        </p:nvSpPr>
        <p:spPr>
          <a:xfrm>
            <a:off x="7434762" y="847103"/>
            <a:ext cx="301686" cy="369332"/>
          </a:xfrm>
          <a:prstGeom prst="rect">
            <a:avLst/>
          </a:prstGeom>
          <a:noFill/>
        </p:spPr>
        <p:txBody>
          <a:bodyPr wrap="none" rtlCol="0">
            <a:spAutoFit/>
          </a:bodyPr>
          <a:lstStyle/>
          <a:p>
            <a:r>
              <a:rPr lang="en-US" altLang="zh-CN" dirty="0" smtClean="0"/>
              <a:t>9</a:t>
            </a:r>
            <a:endParaRPr lang="zh-CN" altLang="en-US" dirty="0"/>
          </a:p>
        </p:txBody>
      </p:sp>
      <p:sp>
        <p:nvSpPr>
          <p:cNvPr id="11" name="文本框 10">
            <a:hlinkClick r:id="rId11" action="ppaction://hlinksldjump"/>
          </p:cNvPr>
          <p:cNvSpPr txBox="1"/>
          <p:nvPr/>
        </p:nvSpPr>
        <p:spPr>
          <a:xfrm>
            <a:off x="7794802" y="847103"/>
            <a:ext cx="418704" cy="369332"/>
          </a:xfrm>
          <a:prstGeom prst="rect">
            <a:avLst/>
          </a:prstGeom>
          <a:noFill/>
        </p:spPr>
        <p:txBody>
          <a:bodyPr wrap="none" rtlCol="0">
            <a:spAutoFit/>
          </a:bodyPr>
          <a:lstStyle/>
          <a:p>
            <a:r>
              <a:rPr lang="en-US" altLang="zh-CN" dirty="0" smtClean="0"/>
              <a:t>10</a:t>
            </a:r>
            <a:endParaRPr lang="zh-CN" altLang="en-US" dirty="0"/>
          </a:p>
        </p:txBody>
      </p:sp>
      <p:sp>
        <p:nvSpPr>
          <p:cNvPr id="12" name="文本框 11">
            <a:hlinkClick r:id="rId12" action="ppaction://hlinksldjump"/>
          </p:cNvPr>
          <p:cNvSpPr txBox="1"/>
          <p:nvPr/>
        </p:nvSpPr>
        <p:spPr>
          <a:xfrm>
            <a:off x="8257752" y="847103"/>
            <a:ext cx="418704" cy="369332"/>
          </a:xfrm>
          <a:prstGeom prst="rect">
            <a:avLst/>
          </a:prstGeom>
          <a:noFill/>
        </p:spPr>
        <p:txBody>
          <a:bodyPr wrap="none" rtlCol="0">
            <a:spAutoFit/>
          </a:bodyPr>
          <a:lstStyle>
            <a:defPPr>
              <a:defRPr lang="zh-CN"/>
            </a:defPPr>
          </a:lstStyle>
          <a:p>
            <a:r>
              <a:rPr lang="en-US" altLang="zh-CN" dirty="0"/>
              <a:t>11</a:t>
            </a:r>
            <a:endParaRPr lang="zh-CN" altLang="en-US" dirty="0"/>
          </a:p>
        </p:txBody>
      </p:sp>
      <p:sp>
        <p:nvSpPr>
          <p:cNvPr id="15" name="文本框 14">
            <a:hlinkClick r:id="rId13" action="ppaction://hlinksldjump"/>
          </p:cNvPr>
          <p:cNvSpPr txBox="1"/>
          <p:nvPr/>
        </p:nvSpPr>
        <p:spPr>
          <a:xfrm>
            <a:off x="8725296" y="847802"/>
            <a:ext cx="418704"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12</a:t>
            </a:r>
            <a:endParaRPr lang="zh-CN" altLang="en-US" dirty="0"/>
          </a:p>
        </p:txBody>
      </p:sp>
      <p:sp>
        <p:nvSpPr>
          <p:cNvPr id="13" name="矩形 12"/>
          <p:cNvSpPr>
            <a:spLocks noChangeAspect="1"/>
          </p:cNvSpPr>
          <p:nvPr/>
        </p:nvSpPr>
        <p:spPr>
          <a:xfrm>
            <a:off x="508000" y="1209909"/>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下图为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我国某</a:t>
            </a:r>
            <a:r>
              <a:rPr lang="en-US" altLang="zh-CN" sz="2200" dirty="0">
                <a:solidFill>
                  <a:srgbClr val="000000"/>
                </a:solidFill>
                <a:latin typeface="Times New Roman" panose="02020603050405020304" pitchFamily="18" charset="0"/>
                <a:cs typeface="Times New Roman" panose="02020603050405020304" pitchFamily="18" charset="0"/>
              </a:rPr>
              <a:t>5A</a:t>
            </a:r>
            <a:r>
              <a:rPr lang="zh-CN" altLang="zh-CN" sz="2200" dirty="0">
                <a:solidFill>
                  <a:srgbClr val="000000"/>
                </a:solidFill>
                <a:latin typeface="Times New Roman" panose="02020603050405020304" pitchFamily="18" charset="0"/>
                <a:cs typeface="Times New Roman" panose="02020603050405020304" pitchFamily="18" charset="0"/>
              </a:rPr>
              <a:t>级沙漠生态旅游区景观分布示意图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6" name="矩形 15"/>
          <p:cNvSpPr>
            <a:spLocks noChangeAspect="1"/>
          </p:cNvSpPr>
          <p:nvPr/>
        </p:nvSpPr>
        <p:spPr>
          <a:xfrm>
            <a:off x="508000" y="5803354"/>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指出该旅游区旅游资源的优势。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针对该旅游区生态环境的脆弱性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提出保护旅游资源的措施。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7" name="R09.eps" descr="id:2147496903;FounderCES"/>
          <p:cNvPicPr/>
          <p:nvPr/>
        </p:nvPicPr>
        <p:blipFill>
          <a:blip r:embed="rId14"/>
          <a:stretch>
            <a:fillRect/>
          </a:stretch>
        </p:blipFill>
        <p:spPr>
          <a:xfrm>
            <a:off x="1475656" y="2061575"/>
            <a:ext cx="6336704" cy="3707899"/>
          </a:xfrm>
          <a:prstGeom prst="rect">
            <a:avLst/>
          </a:prstGeom>
        </p:spPr>
      </p:pic>
    </p:spTree>
    <p:extLst>
      <p:ext uri="{BB962C8B-B14F-4D97-AF65-F5344CB8AC3E}">
        <p14:creationId xmlns:p14="http://schemas.microsoft.com/office/powerpoint/2010/main" xmlns="" val="3421041818"/>
      </p:ext>
    </p:extLst>
  </p:cSld>
  <p:clrMapOvr>
    <a:masterClrMapping/>
  </p:clrMapOvr>
  <p:transition spd="slow">
    <p:fade thruBlk="1"/>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a:hlinkClick r:id="rId2" action="ppaction://hlinksldjump"/>
          </p:cNvPr>
          <p:cNvSpPr txBox="1"/>
          <p:nvPr/>
        </p:nvSpPr>
        <p:spPr>
          <a:xfrm>
            <a:off x="4572000" y="847103"/>
            <a:ext cx="301686" cy="369332"/>
          </a:xfrm>
          <a:prstGeom prst="rect">
            <a:avLst/>
          </a:prstGeom>
          <a:noFill/>
        </p:spPr>
        <p:txBody>
          <a:bodyPr wrap="none" rtlCol="0">
            <a:spAutoFit/>
          </a:bodyPr>
          <a:lstStyle>
            <a:defPPr>
              <a:defRPr lang="zh-CN"/>
            </a:defPPr>
          </a:lstStyle>
          <a:p>
            <a:r>
              <a:rPr lang="en-US" altLang="zh-CN" dirty="0"/>
              <a:t>1</a:t>
            </a:r>
            <a:endParaRPr lang="zh-CN" altLang="en-US" dirty="0"/>
          </a:p>
        </p:txBody>
      </p:sp>
      <p:sp>
        <p:nvSpPr>
          <p:cNvPr id="3" name="文本框 2">
            <a:hlinkClick r:id="rId3" action="ppaction://hlinksldjump"/>
          </p:cNvPr>
          <p:cNvSpPr txBox="1"/>
          <p:nvPr/>
        </p:nvSpPr>
        <p:spPr>
          <a:xfrm>
            <a:off x="4932040" y="847103"/>
            <a:ext cx="301686" cy="369332"/>
          </a:xfrm>
          <a:prstGeom prst="rect">
            <a:avLst/>
          </a:prstGeom>
          <a:noFill/>
        </p:spPr>
        <p:txBody>
          <a:bodyPr wrap="none" rtlCol="0">
            <a:spAutoFit/>
          </a:bodyPr>
          <a:lstStyle/>
          <a:p>
            <a:r>
              <a:rPr lang="en-US" altLang="zh-CN" dirty="0" smtClean="0"/>
              <a:t>2</a:t>
            </a:r>
            <a:endParaRPr lang="zh-CN" altLang="en-US" dirty="0"/>
          </a:p>
        </p:txBody>
      </p:sp>
      <p:sp>
        <p:nvSpPr>
          <p:cNvPr id="4" name="文本框 3">
            <a:hlinkClick r:id="rId4" action="ppaction://hlinksldjump"/>
          </p:cNvPr>
          <p:cNvSpPr txBox="1"/>
          <p:nvPr/>
        </p:nvSpPr>
        <p:spPr>
          <a:xfrm>
            <a:off x="5292080" y="847103"/>
            <a:ext cx="301686" cy="369332"/>
          </a:xfrm>
          <a:prstGeom prst="rect">
            <a:avLst/>
          </a:prstGeom>
          <a:noFill/>
        </p:spPr>
        <p:txBody>
          <a:bodyPr wrap="none" rtlCol="0">
            <a:spAutoFit/>
          </a:bodyPr>
          <a:lstStyle/>
          <a:p>
            <a:r>
              <a:rPr lang="en-US" altLang="zh-CN" dirty="0" smtClean="0"/>
              <a:t>3</a:t>
            </a:r>
            <a:endParaRPr lang="zh-CN" altLang="en-US" dirty="0"/>
          </a:p>
        </p:txBody>
      </p:sp>
      <p:sp>
        <p:nvSpPr>
          <p:cNvPr id="5" name="文本框 4">
            <a:hlinkClick r:id="rId5" action="ppaction://hlinksldjump"/>
          </p:cNvPr>
          <p:cNvSpPr txBox="1"/>
          <p:nvPr/>
        </p:nvSpPr>
        <p:spPr>
          <a:xfrm>
            <a:off x="5652120" y="847103"/>
            <a:ext cx="301686" cy="369332"/>
          </a:xfrm>
          <a:prstGeom prst="rect">
            <a:avLst/>
          </a:prstGeom>
          <a:noFill/>
        </p:spPr>
        <p:txBody>
          <a:bodyPr wrap="none" rtlCol="0">
            <a:spAutoFit/>
          </a:bodyPr>
          <a:lstStyle/>
          <a:p>
            <a:r>
              <a:rPr lang="en-US" altLang="zh-CN" dirty="0" smtClean="0"/>
              <a:t>4</a:t>
            </a:r>
            <a:endParaRPr lang="zh-CN" altLang="en-US" dirty="0"/>
          </a:p>
        </p:txBody>
      </p:sp>
      <p:sp>
        <p:nvSpPr>
          <p:cNvPr id="6" name="文本框 5">
            <a:hlinkClick r:id="rId6" action="ppaction://hlinksldjump"/>
          </p:cNvPr>
          <p:cNvSpPr txBox="1"/>
          <p:nvPr/>
        </p:nvSpPr>
        <p:spPr>
          <a:xfrm>
            <a:off x="6012160" y="847103"/>
            <a:ext cx="301686" cy="369332"/>
          </a:xfrm>
          <a:prstGeom prst="rect">
            <a:avLst/>
          </a:prstGeom>
          <a:noFill/>
        </p:spPr>
        <p:txBody>
          <a:bodyPr wrap="none" rtlCol="0">
            <a:spAutoFit/>
          </a:bodyPr>
          <a:lstStyle/>
          <a:p>
            <a:r>
              <a:rPr lang="en-US" altLang="zh-CN" dirty="0" smtClean="0"/>
              <a:t>5</a:t>
            </a:r>
            <a:endParaRPr lang="zh-CN" altLang="en-US" dirty="0"/>
          </a:p>
        </p:txBody>
      </p:sp>
      <p:sp>
        <p:nvSpPr>
          <p:cNvPr id="7" name="文本框 6">
            <a:hlinkClick r:id="rId7" action="ppaction://hlinksldjump"/>
          </p:cNvPr>
          <p:cNvSpPr txBox="1"/>
          <p:nvPr/>
        </p:nvSpPr>
        <p:spPr>
          <a:xfrm>
            <a:off x="6355322" y="847103"/>
            <a:ext cx="301686" cy="369332"/>
          </a:xfrm>
          <a:prstGeom prst="rect">
            <a:avLst/>
          </a:prstGeom>
          <a:noFill/>
        </p:spPr>
        <p:txBody>
          <a:bodyPr wrap="none" rtlCol="0">
            <a:spAutoFit/>
          </a:bodyPr>
          <a:lstStyle/>
          <a:p>
            <a:r>
              <a:rPr lang="en-US" altLang="zh-CN" dirty="0" smtClean="0"/>
              <a:t>6</a:t>
            </a:r>
            <a:endParaRPr lang="zh-CN" altLang="en-US" dirty="0"/>
          </a:p>
        </p:txBody>
      </p:sp>
      <p:sp>
        <p:nvSpPr>
          <p:cNvPr id="8" name="文本框 7">
            <a:hlinkClick r:id="rId8" action="ppaction://hlinksldjump"/>
          </p:cNvPr>
          <p:cNvSpPr txBox="1"/>
          <p:nvPr/>
        </p:nvSpPr>
        <p:spPr>
          <a:xfrm>
            <a:off x="6714682" y="847103"/>
            <a:ext cx="301686" cy="369332"/>
          </a:xfrm>
          <a:prstGeom prst="rect">
            <a:avLst/>
          </a:prstGeom>
          <a:noFill/>
        </p:spPr>
        <p:txBody>
          <a:bodyPr wrap="none" rtlCol="0">
            <a:spAutoFit/>
          </a:bodyPr>
          <a:lstStyle/>
          <a:p>
            <a:r>
              <a:rPr lang="en-US" altLang="zh-CN" dirty="0" smtClean="0"/>
              <a:t>7</a:t>
            </a:r>
            <a:endParaRPr lang="zh-CN" altLang="en-US" dirty="0"/>
          </a:p>
        </p:txBody>
      </p:sp>
      <p:sp>
        <p:nvSpPr>
          <p:cNvPr id="9" name="文本框 8">
            <a:hlinkClick r:id="rId9" action="ppaction://hlinksldjump"/>
          </p:cNvPr>
          <p:cNvSpPr txBox="1"/>
          <p:nvPr/>
        </p:nvSpPr>
        <p:spPr>
          <a:xfrm>
            <a:off x="7074722" y="847103"/>
            <a:ext cx="301686" cy="369332"/>
          </a:xfrm>
          <a:prstGeom prst="rect">
            <a:avLst/>
          </a:prstGeom>
          <a:noFill/>
        </p:spPr>
        <p:txBody>
          <a:bodyPr wrap="none" rtlCol="0">
            <a:spAutoFit/>
          </a:bodyPr>
          <a:lstStyle/>
          <a:p>
            <a:r>
              <a:rPr lang="en-US" altLang="zh-CN" dirty="0" smtClean="0"/>
              <a:t>8</a:t>
            </a:r>
            <a:endParaRPr lang="zh-CN" altLang="en-US" dirty="0"/>
          </a:p>
        </p:txBody>
      </p:sp>
      <p:sp>
        <p:nvSpPr>
          <p:cNvPr id="10" name="文本框 9">
            <a:hlinkClick r:id="rId10" action="ppaction://hlinksldjump"/>
          </p:cNvPr>
          <p:cNvSpPr txBox="1"/>
          <p:nvPr/>
        </p:nvSpPr>
        <p:spPr>
          <a:xfrm>
            <a:off x="7434762" y="847103"/>
            <a:ext cx="301686" cy="369332"/>
          </a:xfrm>
          <a:prstGeom prst="rect">
            <a:avLst/>
          </a:prstGeom>
          <a:noFill/>
        </p:spPr>
        <p:txBody>
          <a:bodyPr wrap="none" rtlCol="0">
            <a:spAutoFit/>
          </a:bodyPr>
          <a:lstStyle/>
          <a:p>
            <a:r>
              <a:rPr lang="en-US" altLang="zh-CN" dirty="0" smtClean="0"/>
              <a:t>9</a:t>
            </a:r>
            <a:endParaRPr lang="zh-CN" altLang="en-US" dirty="0"/>
          </a:p>
        </p:txBody>
      </p:sp>
      <p:sp>
        <p:nvSpPr>
          <p:cNvPr id="11" name="文本框 10">
            <a:hlinkClick r:id="rId11" action="ppaction://hlinksldjump"/>
          </p:cNvPr>
          <p:cNvSpPr txBox="1"/>
          <p:nvPr/>
        </p:nvSpPr>
        <p:spPr>
          <a:xfrm>
            <a:off x="7794802" y="847103"/>
            <a:ext cx="418704" cy="369332"/>
          </a:xfrm>
          <a:prstGeom prst="rect">
            <a:avLst/>
          </a:prstGeom>
          <a:noFill/>
        </p:spPr>
        <p:txBody>
          <a:bodyPr wrap="none" rtlCol="0">
            <a:spAutoFit/>
          </a:bodyPr>
          <a:lstStyle/>
          <a:p>
            <a:r>
              <a:rPr lang="en-US" altLang="zh-CN" dirty="0" smtClean="0"/>
              <a:t>10</a:t>
            </a:r>
            <a:endParaRPr lang="zh-CN" altLang="en-US" dirty="0"/>
          </a:p>
        </p:txBody>
      </p:sp>
      <p:sp>
        <p:nvSpPr>
          <p:cNvPr id="12" name="文本框 11">
            <a:hlinkClick r:id="rId12" action="ppaction://hlinksldjump"/>
          </p:cNvPr>
          <p:cNvSpPr txBox="1"/>
          <p:nvPr/>
        </p:nvSpPr>
        <p:spPr>
          <a:xfrm>
            <a:off x="8257752" y="847103"/>
            <a:ext cx="418704" cy="369332"/>
          </a:xfrm>
          <a:prstGeom prst="rect">
            <a:avLst/>
          </a:prstGeom>
          <a:noFill/>
        </p:spPr>
        <p:txBody>
          <a:bodyPr wrap="none" rtlCol="0">
            <a:spAutoFit/>
          </a:bodyPr>
          <a:lstStyle>
            <a:defPPr>
              <a:defRPr lang="zh-CN"/>
            </a:defPPr>
          </a:lstStyle>
          <a:p>
            <a:r>
              <a:rPr lang="en-US" altLang="zh-CN" dirty="0"/>
              <a:t>11</a:t>
            </a:r>
            <a:endParaRPr lang="zh-CN" altLang="en-US" dirty="0"/>
          </a:p>
        </p:txBody>
      </p:sp>
      <p:sp>
        <p:nvSpPr>
          <p:cNvPr id="15" name="文本框 14">
            <a:hlinkClick r:id="rId13" action="ppaction://hlinksldjump"/>
          </p:cNvPr>
          <p:cNvSpPr txBox="1"/>
          <p:nvPr/>
        </p:nvSpPr>
        <p:spPr>
          <a:xfrm>
            <a:off x="8725296" y="847802"/>
            <a:ext cx="418704"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12</a:t>
            </a:r>
            <a:endParaRPr lang="zh-CN" altLang="en-US" dirty="0"/>
          </a:p>
        </p:txBody>
      </p:sp>
      <p:sp>
        <p:nvSpPr>
          <p:cNvPr id="14" name="矩形 13"/>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旅游资源的评价一般从其价值高低、集群性、地域组合三个方面分析。第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旅游区的生态环境保护可以从植被保护、游客数量控制在旅游环境承载量内、水环境的保护等方面分析。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旅游资源价值独特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价值高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旅游资源类型齐全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集群状况和地域组合好。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植树种草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保护植被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根据旅游环境容量控制游客人数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节约用水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保护水环境。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答对两点即可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35279964"/>
      </p:ext>
    </p:extLst>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4">
                                            <p:txEl>
                                              <p:pRg st="1" end="1"/>
                                            </p:txEl>
                                          </p:spTgt>
                                        </p:tgtEl>
                                        <p:attrNameLst>
                                          <p:attrName>style.visibility</p:attrName>
                                        </p:attrNameLst>
                                      </p:cBhvr>
                                      <p:to>
                                        <p:strVal val="visible"/>
                                      </p:to>
                                    </p:set>
                                    <p:animEffect transition="in" filter="wipe(down)">
                                      <p:cBhvr>
                                        <p:cTn id="7" dur="500"/>
                                        <p:tgtEl>
                                          <p:spTgt spid="14">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14">
                                            <p:txEl>
                                              <p:pRg st="2" end="2"/>
                                            </p:txEl>
                                          </p:spTgt>
                                        </p:tgtEl>
                                        <p:attrNameLst>
                                          <p:attrName>style.visibility</p:attrName>
                                        </p:attrNameLst>
                                      </p:cBhvr>
                                      <p:to>
                                        <p:strVal val="visible"/>
                                      </p:to>
                                    </p:set>
                                    <p:animEffect transition="in" filter="wipe(down)">
                                      <p:cBhvr>
                                        <p:cTn id="10" dur="500"/>
                                        <p:tgtEl>
                                          <p:spTgt spid="1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016185"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64826" y="100953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95731"/>
            <a:ext cx="8128000" cy="496751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二、旅游环境容量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随着旅游环境问题的日益严重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人们提出了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旅游环境容量</a:t>
            </a:r>
            <a:r>
              <a:rPr lang="zh-CN" altLang="zh-CN" sz="2200" dirty="0">
                <a:solidFill>
                  <a:srgbClr val="000000"/>
                </a:solidFill>
                <a:latin typeface="Times New Roman" panose="02020603050405020304" pitchFamily="18" charset="0"/>
                <a:cs typeface="Times New Roman" panose="02020603050405020304" pitchFamily="18" charset="0"/>
              </a:rPr>
              <a:t>的概念。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旅游环境容量是指对某一旅游开发地域而言无害于</a:t>
            </a:r>
            <a:r>
              <a:rPr lang="zh-CN" altLang="zh-CN" sz="2200" dirty="0" smtClean="0">
                <a:solidFill>
                  <a:srgbClr val="000000"/>
                </a:solidFill>
                <a:latin typeface="Times New Roman" panose="02020603050405020304" pitchFamily="18" charset="0"/>
                <a:cs typeface="Times New Roman" panose="02020603050405020304" pitchFamily="18" charset="0"/>
              </a:rPr>
              <a:t>其</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可持续发展</a:t>
            </a:r>
            <a:r>
              <a:rPr lang="zh-CN" altLang="zh-CN" sz="2200" dirty="0">
                <a:solidFill>
                  <a:srgbClr val="000000"/>
                </a:solidFill>
                <a:latin typeface="Times New Roman" panose="02020603050405020304" pitchFamily="18" charset="0"/>
                <a:cs typeface="Times New Roman" panose="02020603050405020304" pitchFamily="18" charset="0"/>
              </a:rPr>
              <a:t>的旅游活动量。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旅游开发地域按照空间尺度从小到大排列有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旅游景点</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旅游</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景区</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旅游地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后者由前者所组成。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由于旅游活动量与游客流量直接相关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旅游环境容量</a:t>
            </a:r>
            <a:r>
              <a:rPr lang="zh-CN" altLang="zh-CN" sz="2200" dirty="0" smtClean="0">
                <a:solidFill>
                  <a:srgbClr val="000000"/>
                </a:solidFill>
                <a:latin typeface="Times New Roman" panose="02020603050405020304" pitchFamily="18" charset="0"/>
                <a:cs typeface="Times New Roman" panose="02020603050405020304" pitchFamily="18" charset="0"/>
              </a:rPr>
              <a:t>常用</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游客</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流量</a:t>
            </a:r>
            <a:r>
              <a:rPr lang="zh-CN" altLang="zh-CN" sz="2200" dirty="0">
                <a:solidFill>
                  <a:srgbClr val="000000"/>
                </a:solidFill>
                <a:latin typeface="Times New Roman" panose="02020603050405020304" pitchFamily="18" charset="0"/>
                <a:cs typeface="Times New Roman" panose="02020603050405020304" pitchFamily="18" charset="0"/>
              </a:rPr>
              <a:t>来表示。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旅游环境容量分为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旅游极限</a:t>
            </a:r>
            <a:r>
              <a:rPr lang="zh-CN" altLang="zh-CN" sz="2200" dirty="0">
                <a:solidFill>
                  <a:srgbClr val="000000"/>
                </a:solidFill>
                <a:latin typeface="Times New Roman" panose="02020603050405020304" pitchFamily="18" charset="0"/>
                <a:cs typeface="Times New Roman" panose="02020603050405020304" pitchFamily="18" charset="0"/>
              </a:rPr>
              <a:t>容量和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旅游合理</a:t>
            </a:r>
            <a:r>
              <a:rPr lang="zh-CN" altLang="zh-CN" sz="2200" dirty="0">
                <a:solidFill>
                  <a:srgbClr val="000000"/>
                </a:solidFill>
                <a:latin typeface="Times New Roman" panose="02020603050405020304" pitchFamily="18" charset="0"/>
                <a:cs typeface="Times New Roman" panose="02020603050405020304" pitchFamily="18" charset="0"/>
              </a:rPr>
              <a:t>容量。前者是所能容纳的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最大旅游活动量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旅游活动量达到旅游极限容量称为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饱和</a:t>
            </a:r>
            <a:r>
              <a:rPr lang="zh-CN" altLang="zh-CN" sz="2200" dirty="0">
                <a:solidFill>
                  <a:srgbClr val="000000"/>
                </a:solidFill>
                <a:latin typeface="Times New Roman" panose="02020603050405020304" pitchFamily="18" charset="0"/>
                <a:cs typeface="Times New Roman" panose="02020603050405020304" pitchFamily="18" charset="0"/>
              </a:rPr>
              <a:t>。后者也叫</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旅游最适</a:t>
            </a:r>
            <a:r>
              <a:rPr lang="zh-CN" altLang="zh-CN" sz="2200" dirty="0">
                <a:solidFill>
                  <a:srgbClr val="000000"/>
                </a:solidFill>
                <a:latin typeface="Times New Roman" panose="02020603050405020304" pitchFamily="18" charset="0"/>
                <a:cs typeface="Times New Roman" panose="02020603050405020304" pitchFamily="18" charset="0"/>
              </a:rPr>
              <a:t>容量或</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旅游最佳</a:t>
            </a:r>
            <a:r>
              <a:rPr lang="zh-CN" altLang="zh-CN" sz="2200" dirty="0">
                <a:solidFill>
                  <a:srgbClr val="000000"/>
                </a:solidFill>
                <a:latin typeface="Times New Roman" panose="02020603050405020304" pitchFamily="18" charset="0"/>
                <a:cs typeface="Times New Roman" panose="02020603050405020304" pitchFamily="18" charset="0"/>
              </a:rPr>
              <a:t>容量。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6187349" y="1844824"/>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08595" y="3059438"/>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382591" y="3460313"/>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11560" y="3858706"/>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993345" y="3858706"/>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83906" y="4664396"/>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307029" y="5075662"/>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274817" y="5075662"/>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740991" y="5480849"/>
            <a:ext cx="190529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7935594" y="5480849"/>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719334" y="5876945"/>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3667069" y="5876945"/>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938876198"/>
      </p:ext>
    </p:extLst>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6"/>
                                        </p:tgtEl>
                                      </p:cBhvr>
                                    </p:animEffect>
                                    <p:set>
                                      <p:cBhvr>
                                        <p:cTn id="42" dur="1" fill="hold">
                                          <p:stCondLst>
                                            <p:cond delay="499"/>
                                          </p:stCondLst>
                                        </p:cTn>
                                        <p:tgtEl>
                                          <p:spTgt spid="16"/>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7"/>
                                        </p:tgtEl>
                                      </p:cBhvr>
                                    </p:animEffect>
                                    <p:set>
                                      <p:cBhvr>
                                        <p:cTn id="47" dur="1" fill="hold">
                                          <p:stCondLst>
                                            <p:cond delay="499"/>
                                          </p:stCondLst>
                                        </p:cTn>
                                        <p:tgtEl>
                                          <p:spTgt spid="17"/>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8"/>
                                        </p:tgtEl>
                                      </p:cBhvr>
                                    </p:animEffect>
                                    <p:set>
                                      <p:cBhvr>
                                        <p:cTn id="52" dur="1" fill="hold">
                                          <p:stCondLst>
                                            <p:cond delay="499"/>
                                          </p:stCondLst>
                                        </p:cTn>
                                        <p:tgtEl>
                                          <p:spTgt spid="18"/>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9"/>
                                        </p:tgtEl>
                                      </p:cBhvr>
                                    </p:animEffect>
                                    <p:set>
                                      <p:cBhvr>
                                        <p:cTn id="57" dur="1" fill="hold">
                                          <p:stCondLst>
                                            <p:cond delay="499"/>
                                          </p:stCondLst>
                                        </p:cTn>
                                        <p:tgtEl>
                                          <p:spTgt spid="19"/>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2" presetClass="exit" presetSubtype="4" fill="hold" grpId="0" nodeType="clickEffect">
                                  <p:stCondLst>
                                    <p:cond delay="0"/>
                                  </p:stCondLst>
                                  <p:childTnLst>
                                    <p:animEffect transition="out" filter="wipe(down)">
                                      <p:cBhvr>
                                        <p:cTn id="61" dur="500"/>
                                        <p:tgtEl>
                                          <p:spTgt spid="20"/>
                                        </p:tgtEl>
                                      </p:cBhvr>
                                    </p:animEffect>
                                    <p:set>
                                      <p:cBhvr>
                                        <p:cTn id="62"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016185"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64826" y="100953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95731"/>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思考讨论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说说旅游环境容量测算对颐和园环境保护所起的作用。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旅游环境容量测算对颐和园环境保护所起的作用是通过对游客流量的控制来实现的。颐和园的旅游吸引物有许多是珍贵的文物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游客的触摸、践踏等都会使文物遭受损耗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控制客流量就控制了这些损耗。游客过多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废弃物也过多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超过颐和园的承受能力就会造成污染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控制客流量可以使废弃物控制在处理能力范围内。控制游客容量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可避免游客过多造成旅游氛围和景观的破坏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减少发生各种矛盾和不文明行为乃至犯罪行为。旅游环境容量测算为颐和园的管理、发展和规划提供了基本依据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有助于管理部门因时因地做好管理、监督、疏导工作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有助于制订颐和园旅游发展规划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还有助于采取颐和园客流的时空分流措施。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91575518"/>
      </p:ext>
    </p:extLst>
  </p:cSld>
  <p:clrMapOvr>
    <a:masterClrMapping/>
  </p:clrMapOvr>
  <p:transition spd="slow">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64826" y="100953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3" name="矩形 2"/>
          <p:cNvSpPr>
            <a:spLocks noChangeAspect="1"/>
          </p:cNvSpPr>
          <p:nvPr/>
        </p:nvSpPr>
        <p:spPr>
          <a:xfrm>
            <a:off x="508000" y="1498896"/>
            <a:ext cx="8128000" cy="452239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三、旅游环境保护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旅游开发中的环境保护措施主要参与者有立法机关、</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政府</a:t>
            </a:r>
            <a:r>
              <a:rPr lang="zh-CN" altLang="zh-CN" sz="2200" dirty="0">
                <a:solidFill>
                  <a:srgbClr val="000000"/>
                </a:solidFill>
                <a:latin typeface="Times New Roman" panose="02020603050405020304" pitchFamily="18" charset="0"/>
                <a:cs typeface="Times New Roman" panose="02020603050405020304" pitchFamily="18" charset="0"/>
              </a:rPr>
              <a:t>、旅游开发商和经营者以及</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旅游研究和教育专家</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旅游开发中的环境立法和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相关政策</a:t>
            </a:r>
            <a:r>
              <a:rPr lang="zh-CN" altLang="zh-CN" sz="2200" dirty="0">
                <a:solidFill>
                  <a:srgbClr val="000000"/>
                </a:solidFill>
                <a:latin typeface="Times New Roman" panose="02020603050405020304" pitchFamily="18" charset="0"/>
                <a:cs typeface="Times New Roman" panose="02020603050405020304" pitchFamily="18" charset="0"/>
              </a:rPr>
              <a:t>、法规的制订是旅游环境保护的重要措施。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建设各种</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环境保护区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是解决旅游开发中环境问题的有力举措。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随着现代旅游的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大众化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普及旅游环境保护教育显得越来越重要。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禁止计划、施工中的破坏旅游环境的各种工程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a:t>
            </a:r>
            <a:r>
              <a:rPr lang="zh-CN" altLang="zh-CN" sz="2200" dirty="0" smtClean="0">
                <a:solidFill>
                  <a:srgbClr val="000000"/>
                </a:solidFill>
                <a:latin typeface="Times New Roman" panose="02020603050405020304" pitchFamily="18" charset="0"/>
                <a:cs typeface="Times New Roman" panose="02020603050405020304" pitchFamily="18" charset="0"/>
              </a:rPr>
              <a:t>对</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生态环境</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文化环境</a:t>
            </a:r>
            <a:r>
              <a:rPr lang="zh-CN" altLang="zh-CN" sz="2200" dirty="0">
                <a:solidFill>
                  <a:srgbClr val="000000"/>
                </a:solidFill>
                <a:latin typeface="Times New Roman" panose="02020603050405020304" pitchFamily="18" charset="0"/>
                <a:cs typeface="Times New Roman" panose="02020603050405020304" pitchFamily="18" charset="0"/>
              </a:rPr>
              <a:t>有破坏作用的建筑工程、游乐工程等。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要在旅游开发的全过程中提倡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绿色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的旅游六要素。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7513937" y="1958536"/>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666340" y="2359271"/>
            <a:ext cx="254106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139952" y="2769357"/>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195736" y="3573885"/>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036424" y="3964369"/>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83906" y="5177974"/>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983665" y="5177974"/>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839250" y="5579268"/>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847247923"/>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6"/>
                                        </p:tgtEl>
                                      </p:cBhvr>
                                    </p:animEffect>
                                    <p:set>
                                      <p:cBhvr>
                                        <p:cTn id="4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2" grpId="0" animBg="1"/>
      <p:bldP spid="13" grpId="0" animBg="1"/>
      <p:bldP spid="14" grpId="0" animBg="1"/>
      <p:bldP spid="15" grpId="0" animBg="1"/>
      <p:bldP spid="16"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64826" y="100953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6" name="矩形 5"/>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思考讨论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如何理解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进去只留下脚印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出来只带走照片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要求旅游者在景区不要乱扔杂物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不随意在文物古迹上乱刻乱画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不攀折花草树木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不捕食野生动物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不要从历史遗迹和自然保护区获得纪念品等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旅游者以高度的责任心自觉保护旅游资源与环境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实现旅游资源与环境的可持续发展。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41142680"/>
      </p:ext>
    </p:extLst>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wipe(down)">
                                      <p:cBhvr>
                                        <p:cTn id="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知识点二</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513964"/>
            <a:ext cx="8128000" cy="4561249"/>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旅游开发中的环境问题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对自然环境的破坏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污染环境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旅游交通、旅游食宿、游览活动所产生的废气、废水、垃圾以及噪声等会造成空气污染、水污染、土壤污染以及噪声污染等。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危害生物</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捕猎</a:t>
            </a:r>
            <a:r>
              <a:rPr lang="zh-CN" altLang="zh-CN" sz="2200" dirty="0">
                <a:solidFill>
                  <a:srgbClr val="000000"/>
                </a:solidFill>
                <a:latin typeface="Times New Roman" panose="02020603050405020304" pitchFamily="18" charset="0"/>
                <a:cs typeface="Times New Roman" panose="02020603050405020304" pitchFamily="18" charset="0"/>
              </a:rPr>
              <a:t>野生动物、采集野生植物、干扰生物的生活习性、阻断生物的迁徙路线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甚至导致某些珍稀物种灭绝。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破坏旅游背景资源</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旅游</a:t>
            </a:r>
            <a:r>
              <a:rPr lang="zh-CN" altLang="zh-CN" sz="2200" dirty="0">
                <a:solidFill>
                  <a:srgbClr val="000000"/>
                </a:solidFill>
                <a:latin typeface="Times New Roman" panose="02020603050405020304" pitchFamily="18" charset="0"/>
                <a:cs typeface="Times New Roman" panose="02020603050405020304" pitchFamily="18" charset="0"/>
              </a:rPr>
              <a:t>活动可能造成水土流失、土壤板结、滑坡、雪崩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损害天然洞穴、海岸、河岸、湖岸等。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破坏视觉效果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建筑物、索道、山区公路、停车场等人工设施破坏了优美和谐的自然风光。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pull dir="ld"/>
      </p:transition>
    </mc:Choice>
    <mc:Fallback>
      <p:transition spd="slow">
        <p:pull dir="ld"/>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知识点二</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对社会环境的破坏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破坏传统社区文化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外来文化的强力冲击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使旅游地社区传统文化消亡或商业化、表演化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千百年的历史积淀可能毁于一旦。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破坏文物古迹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不文明的游客行为、过大的游客流量都会造成文物古迹不可逆转的破坏。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造成城市问题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如城市景观破坏、建筑物过于密集、交通拥挤等。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94242655"/>
      </p:ext>
    </p:extLst>
  </p:cSld>
  <p:clrMapOvr>
    <a:masterClrMapping/>
  </p:clrMapOvr>
  <mc:AlternateContent xmlns:mc="http://schemas.openxmlformats.org/markup-compatibility/2006">
    <mc:Choice xmlns:p14="http://schemas.microsoft.com/office/powerpoint/2010/main" xmlns="" Requires="p14">
      <p:transition spd="slow" p14:dur="2000">
        <p:wipe dir="u"/>
      </p:transition>
    </mc:Choice>
    <mc:Fallback>
      <p:transition spd="slow">
        <p:wipe dir="u"/>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368</TotalTime>
  <Words>2365</Words>
  <Application>Microsoft Office PowerPoint</Application>
  <PresentationFormat>全屏显示(4:3)</PresentationFormat>
  <Paragraphs>368</Paragraphs>
  <Slides>32</Slides>
  <Notes>0</Notes>
  <HiddenSlides>0</HiddenSlides>
  <MMClips>0</MMClips>
  <ScaleCrop>false</ScaleCrop>
  <HeadingPairs>
    <vt:vector size="4" baseType="variant">
      <vt:variant>
        <vt:lpstr>主题</vt:lpstr>
      </vt:variant>
      <vt:variant>
        <vt:i4>1</vt:i4>
      </vt:variant>
      <vt:variant>
        <vt:lpstr>幻灯片标题</vt:lpstr>
      </vt:variant>
      <vt:variant>
        <vt:i4>32</vt:i4>
      </vt:variant>
    </vt:vector>
  </HeadingPairs>
  <TitlesOfParts>
    <vt:vector size="33" baseType="lpstr">
      <vt:lpstr>测控设计模板14新</vt:lpstr>
      <vt:lpstr>第二节　旅游开发中的环境保护</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海洋概述</dc:title>
  <dc:creator>dbc</dc:creator>
  <cp:lastModifiedBy>Administrator</cp:lastModifiedBy>
  <cp:revision>24</cp:revision>
  <dcterms:created xsi:type="dcterms:W3CDTF">2016-05-26T03:10:41Z</dcterms:created>
  <dcterms:modified xsi:type="dcterms:W3CDTF">2017-08-21T01:31:05Z</dcterms:modified>
</cp:coreProperties>
</file>