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4" r:id="rId2"/>
    <p:sldId id="263" r:id="rId3"/>
    <p:sldId id="264" r:id="rId4"/>
    <p:sldId id="305" r:id="rId5"/>
    <p:sldId id="306" r:id="rId6"/>
    <p:sldId id="307" r:id="rId7"/>
    <p:sldId id="308" r:id="rId8"/>
    <p:sldId id="267" r:id="rId9"/>
    <p:sldId id="309" r:id="rId10"/>
    <p:sldId id="304" r:id="rId11"/>
    <p:sldId id="265" r:id="rId12"/>
    <p:sldId id="279" r:id="rId13"/>
    <p:sldId id="280" r:id="rId14"/>
    <p:sldId id="281" r:id="rId15"/>
    <p:sldId id="293" r:id="rId16"/>
    <p:sldId id="294" r:id="rId17"/>
    <p:sldId id="310" r:id="rId18"/>
    <p:sldId id="311" r:id="rId19"/>
    <p:sldId id="266" r:id="rId20"/>
    <p:sldId id="282" r:id="rId21"/>
    <p:sldId id="283" r:id="rId22"/>
    <p:sldId id="295" r:id="rId23"/>
    <p:sldId id="296" r:id="rId24"/>
    <p:sldId id="270" r:id="rId25"/>
    <p:sldId id="312" r:id="rId26"/>
    <p:sldId id="300" r:id="rId27"/>
    <p:sldId id="284" r:id="rId28"/>
    <p:sldId id="313" r:id="rId29"/>
    <p:sldId id="285" r:id="rId30"/>
    <p:sldId id="314" r:id="rId31"/>
    <p:sldId id="286" r:id="rId32"/>
    <p:sldId id="287" r:id="rId33"/>
    <p:sldId id="315" r:id="rId34"/>
    <p:sldId id="316"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15" autoAdjust="0"/>
    <p:restoredTop sz="94660"/>
  </p:normalViewPr>
  <p:slideViewPr>
    <p:cSldViewPr showGuides="1">
      <p:cViewPr varScale="1">
        <p:scale>
          <a:sx n="60" d="100"/>
          <a:sy n="60" d="100"/>
        </p:scale>
        <p:origin x="-90" y="-3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4.xml"/><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4.xml"/><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4.xml"/><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4.xml"/><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248184" y="1100843"/>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5"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4852164" y="-27384"/>
            <a:ext cx="1443037" cy="880109"/>
          </a:xfrm>
          <a:prstGeom prst="rect">
            <a:avLst/>
          </a:prstGeom>
        </p:spPr>
      </p:pic>
      <p:sp>
        <p:nvSpPr>
          <p:cNvPr id="15"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6"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16"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7"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15" name="TextBox 7">
            <a:hlinkClick r:id="rId3" action="ppaction://hlinksldjump"/>
          </p:cNvPr>
          <p:cNvSpPr txBox="1"/>
          <p:nvPr userDrawn="1"/>
        </p:nvSpPr>
        <p:spPr>
          <a:xfrm>
            <a:off x="3728452" y="188640"/>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19" name="TextBox 24">
            <a:hlinkClick r:id="rId4" action="ppaction://hlinksldjump"/>
          </p:cNvPr>
          <p:cNvSpPr txBox="1"/>
          <p:nvPr userDrawn="1"/>
        </p:nvSpPr>
        <p:spPr>
          <a:xfrm>
            <a:off x="5099751" y="19189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0" name="TextBox 27">
            <a:hlinkClick r:id="rId5" action="ppaction://hlinksldjump"/>
          </p:cNvPr>
          <p:cNvSpPr txBox="1"/>
          <p:nvPr userDrawn="1"/>
        </p:nvSpPr>
        <p:spPr>
          <a:xfrm>
            <a:off x="6372450" y="18864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6" action="ppaction://hlinksldjump"/>
          </p:cNvPr>
          <p:cNvSpPr txBox="1"/>
          <p:nvPr userDrawn="1"/>
        </p:nvSpPr>
        <p:spPr>
          <a:xfrm>
            <a:off x="7680594" y="188640"/>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第二节　现代旅游对区域</a:t>
            </a:r>
            <a:endParaRPr lang="en-US" altLang="zh-CN" sz="1600" dirty="0" smtClean="0"/>
          </a:p>
          <a:p>
            <a:pPr algn="l"/>
            <a:r>
              <a:rPr lang="en-US" altLang="zh-CN" sz="1600" dirty="0" smtClean="0"/>
              <a:t>        </a:t>
            </a:r>
            <a:r>
              <a:rPr lang="zh-CN" altLang="zh-CN" sz="1600" dirty="0" smtClean="0"/>
              <a:t>发展的意义</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10.xml"/></Relationships>
</file>

<file path=ppt/slides/_rels/slide1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package" Target="../embeddings/Microsoft_Office_Word_2007___1.docx"/><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10.xml"/></Relationships>
</file>

<file path=ppt/slides/_rels/slide30.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31.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32.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slide" Target="slide26.xml"/><Relationship Id="rId7"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33.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34.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10.xml"/></Relationships>
</file>

<file path=ppt/slides/_rels/slide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10.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10.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10.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第二节　现代旅游对区域发展的意义</a:t>
            </a:r>
          </a:p>
        </p:txBody>
      </p:sp>
    </p:spTree>
    <p:extLst>
      <p:ext uri="{BB962C8B-B14F-4D97-AF65-F5344CB8AC3E}">
        <p14:creationId xmlns:p14="http://schemas.microsoft.com/office/powerpoint/2010/main" xmlns=""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64826" y="100953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395731"/>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三、影响区域环境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积极影响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促进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环境保护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对自然资源的保护提供了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推动力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促使保护环境的行政法规和规划措施的出台。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负面影响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旅游与环境的关系处理不好会使环境</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恶化</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思考讨论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举例说明旅游对环境的消极作用。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旅游对环境的消极作用主要表现在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由于对旅游资源开发利用不当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使生态环境恶化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由于大量游客的拥入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排放的各类废弃物超过了环境自净能力而造成环境污染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由于大量游客的接触或不文明行为引起的对风景、文物的破坏等。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424430" y="225695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93684" y="2256959"/>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54426" y="346031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47247923"/>
      </p:ext>
    </p:extLst>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wipe(down)">
                                      <p:cBhvr>
                                        <p:cTn id="2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97260"/>
            <a:ext cx="8128000" cy="2882264"/>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旅游业对促进经济发展的作用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旅游业被称为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朝阳产业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在国民经济中的地位和作用越来越重要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从世界范围来看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旅游业已经成为世界重要的产业之一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并成为许多国家和地区重要的经济支柱之一。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发展国际旅游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能够增加国家外汇收入。国际旅游是指跨越国家或地区的旅游活动。发展国际旅游可利用旅游资源和旅游设施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通过旅游服务而获取外汇。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K07.eps" descr="id:2147493090;FounderCES"/>
          <p:cNvPicPr/>
          <p:nvPr/>
        </p:nvPicPr>
        <p:blipFill>
          <a:blip r:embed="rId4"/>
          <a:stretch>
            <a:fillRect/>
          </a:stretch>
        </p:blipFill>
        <p:spPr>
          <a:xfrm>
            <a:off x="1979712" y="4158742"/>
            <a:ext cx="5034657" cy="2565762"/>
          </a:xfrm>
          <a:prstGeom prst="rect">
            <a:avLst/>
          </a:prstGeom>
        </p:spPr>
      </p:pic>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28800"/>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发展国内旅游业是回笼货币、稳定市场的一个重要途径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K08.eps" descr="id:2147493097;FounderCES"/>
          <p:cNvPicPr/>
          <p:nvPr/>
        </p:nvPicPr>
        <p:blipFill>
          <a:blip r:embed="rId4"/>
          <a:stretch>
            <a:fillRect/>
          </a:stretch>
        </p:blipFill>
        <p:spPr>
          <a:xfrm>
            <a:off x="2339752" y="2167310"/>
            <a:ext cx="4104456" cy="3565946"/>
          </a:xfrm>
          <a:prstGeom prst="rect">
            <a:avLst/>
          </a:prstGeom>
        </p:spPr>
      </p:pic>
    </p:spTree>
    <p:extLst>
      <p:ext uri="{BB962C8B-B14F-4D97-AF65-F5344CB8AC3E}">
        <p14:creationId xmlns:p14="http://schemas.microsoft.com/office/powerpoint/2010/main" xmlns="" val="3194242655"/>
      </p:ext>
    </p:extLst>
  </p:cSld>
  <p:clrMapOvr>
    <a:masterClrMapping/>
  </p:clrMapOvr>
  <mc:AlternateContent xmlns:mc="http://schemas.openxmlformats.org/markup-compatibility/2006">
    <mc:Choice xmlns:p14="http://schemas.microsoft.com/office/powerpoint/2010/main" xmlns="" Requires="p14">
      <p:transition spd="slow" p14:dur="2000">
        <p:pull dir="ru"/>
      </p:transition>
    </mc:Choice>
    <mc:Fallback>
      <p:transition spd="slow">
        <p:pull dir="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060848"/>
            <a:ext cx="3276538"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带动相关产业的</a:t>
            </a:r>
            <a:r>
              <a:rPr lang="zh-CN" altLang="zh-CN" sz="2200" dirty="0" smtClean="0">
                <a:solidFill>
                  <a:srgbClr val="000000"/>
                </a:solidFill>
                <a:latin typeface="Times New Roman" panose="02020603050405020304" pitchFamily="18" charset="0"/>
                <a:cs typeface="Times New Roman" panose="02020603050405020304" pitchFamily="18" charset="0"/>
              </a:rPr>
              <a:t>发展</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K27.eps" descr="id:2147493104;FounderCES"/>
          <p:cNvPicPr/>
          <p:nvPr/>
        </p:nvPicPr>
        <p:blipFill>
          <a:blip r:embed="rId4"/>
          <a:stretch>
            <a:fillRect/>
          </a:stretch>
        </p:blipFill>
        <p:spPr>
          <a:xfrm>
            <a:off x="1475656" y="2569836"/>
            <a:ext cx="6984776" cy="1844165"/>
          </a:xfrm>
          <a:prstGeom prst="rect">
            <a:avLst/>
          </a:prstGeom>
        </p:spPr>
      </p:pic>
    </p:spTree>
    <p:extLst>
      <p:ext uri="{BB962C8B-B14F-4D97-AF65-F5344CB8AC3E}">
        <p14:creationId xmlns:p14="http://schemas.microsoft.com/office/powerpoint/2010/main" xmlns="" val="3648134766"/>
      </p:ext>
    </p:extLst>
  </p:cSld>
  <p:clrMapOvr>
    <a:masterClrMapping/>
  </p:clrMapOvr>
  <mc:AlternateContent xmlns:mc="http://schemas.openxmlformats.org/markup-compatibility/2006">
    <mc:Choice xmlns:p14="http://schemas.microsoft.com/office/powerpoint/2010/main" xmlns="" Requires="p14">
      <p:transition spd="slow" p14:dur="2000">
        <p:cover dir="ld"/>
      </p:transition>
    </mc:Choice>
    <mc:Fallback>
      <p:transition spd="slow">
        <p:cover dir="l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72816"/>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促进区域经济的发展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需要说明的是旅游业的不稳定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在一定程度上影响了区域经济的稳定。旅游业对外界的影响相当敏感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疫情暴发、政治风云的变幻、自然灾害的突发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以及社会治安、经济形式、交通条件等因素都直接影响着旅游人数和旅游收入。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K09.eps" descr="id:2147493111;FounderCES"/>
          <p:cNvPicPr/>
          <p:nvPr/>
        </p:nvPicPr>
        <p:blipFill>
          <a:blip r:embed="rId4"/>
          <a:stretch>
            <a:fillRect/>
          </a:stretch>
        </p:blipFill>
        <p:spPr>
          <a:xfrm>
            <a:off x="899592" y="2224848"/>
            <a:ext cx="7524328" cy="1568495"/>
          </a:xfrm>
          <a:prstGeom prst="rect">
            <a:avLst/>
          </a:prstGeom>
        </p:spPr>
      </p:pic>
    </p:spTree>
    <p:extLst>
      <p:ext uri="{BB962C8B-B14F-4D97-AF65-F5344CB8AC3E}">
        <p14:creationId xmlns:p14="http://schemas.microsoft.com/office/powerpoint/2010/main" xmlns="" val="1672674327"/>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19986"/>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月份中国国际旅游主要客源市场统计表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551698973"/>
              </p:ext>
            </p:extLst>
          </p:nvPr>
        </p:nvGraphicFramePr>
        <p:xfrm>
          <a:off x="508000" y="2202274"/>
          <a:ext cx="8128000" cy="4950360"/>
        </p:xfrm>
        <a:graphic>
          <a:graphicData uri="http://schemas.openxmlformats.org/presentationml/2006/ole">
            <p:oleObj spid="_x0000_s9222" name="文档" r:id="rId5" imgW="3893528" imgH="2371236" progId="Word.Document.12">
              <p:embed/>
            </p:oleObj>
          </a:graphicData>
        </a:graphic>
      </p:graphicFrame>
    </p:spTree>
    <p:extLst>
      <p:ext uri="{BB962C8B-B14F-4D97-AF65-F5344CB8AC3E}">
        <p14:creationId xmlns:p14="http://schemas.microsoft.com/office/powerpoint/2010/main" xmlns="" val="2446600106"/>
      </p:ext>
    </p:extLst>
  </p:cSld>
  <p:clrMapOvr>
    <a:masterClrMapping/>
  </p:clrMapOvr>
  <mc:AlternateContent xmlns:mc="http://schemas.openxmlformats.org/markup-compatibility/2006">
    <mc:Choice xmlns:p14="http://schemas.microsoft.com/office/powerpoint/2010/main" xmlns="" Requires="p14">
      <p:transition spd="slow" p14:dur="2000">
        <p:pull dir="ld"/>
      </p:transition>
    </mc:Choice>
    <mc:Fallback>
      <p:transition spd="slow">
        <p:pull dir="l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924517386"/>
              </p:ext>
            </p:extLst>
          </p:nvPr>
        </p:nvGraphicFramePr>
        <p:xfrm>
          <a:off x="508000" y="1381603"/>
          <a:ext cx="8128000" cy="4950360"/>
        </p:xfrm>
        <a:graphic>
          <a:graphicData uri="http://schemas.openxmlformats.org/presentationml/2006/ole">
            <p:oleObj spid="_x0000_s10246" name="文档" r:id="rId5" imgW="3893887" imgH="2371236" progId="Word.Document.12">
              <p:embed/>
            </p:oleObj>
          </a:graphicData>
        </a:graphic>
      </p:graphicFrame>
      <p:sp>
        <p:nvSpPr>
          <p:cNvPr id="6" name="矩形 5"/>
          <p:cNvSpPr>
            <a:spLocks noChangeAspect="1"/>
          </p:cNvSpPr>
          <p:nvPr/>
        </p:nvSpPr>
        <p:spPr>
          <a:xfrm>
            <a:off x="508000" y="5824136"/>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据表分析中国国际旅游主要客源市场分布特点及其原因。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发展国际旅游对我国的经济发展有何积极意义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14121570"/>
      </p:ext>
    </p:extLst>
  </p:cSld>
  <p:clrMapOvr>
    <a:masterClrMapping/>
  </p:clrMapOvr>
  <mc:AlternateContent xmlns:mc="http://schemas.openxmlformats.org/markup-compatibility/2006">
    <mc:Choice xmlns:p14="http://schemas.microsoft.com/office/powerpoint/2010/main" xmlns="" Requires="p14">
      <p:transition spd="slow" p14:dur="2000">
        <p:strips dir="rd"/>
      </p:transition>
    </mc:Choice>
    <mc:Fallback>
      <p:transition spd="slow">
        <p:strips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smtClean="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综合分析我国国际旅游的主要客源市场可发现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一是多为经济发达国家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因为这些国家人均收入高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出游半径大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二是多为亚洲国家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因为这些国家距中国旅游地较近。第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注意题干要求回答国际旅游对我国经济发展的意义。国际旅游可以促进国民经济的发展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带动相关产业的发展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促进经济结构的改善和优化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促进贫困地区经济发展等。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分布特点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主要客源市场一是经济发达国家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二是亚洲国家。原因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经济发达国家的居民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收入相对较高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亚洲国家距中国旅游地近。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增加外汇收入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带动相关产业的发展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增加就业机会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促进基础设施建设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促进贫困地区脱贫致富。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3062834"/>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wipe(down)">
                                      <p:cBhvr>
                                        <p:cTn id="10"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知识点二</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16832"/>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高效记忆</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现代旅游对经济发展的影响可用下图表示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K09A.eps" descr="id:2147493141;FounderCES"/>
          <p:cNvPicPr/>
          <p:nvPr/>
        </p:nvPicPr>
        <p:blipFill>
          <a:blip r:embed="rId4"/>
          <a:stretch>
            <a:fillRect/>
          </a:stretch>
        </p:blipFill>
        <p:spPr>
          <a:xfrm>
            <a:off x="2051720" y="2421781"/>
            <a:ext cx="4169777" cy="2951435"/>
          </a:xfrm>
          <a:prstGeom prst="rect">
            <a:avLst/>
          </a:prstGeom>
        </p:spPr>
      </p:pic>
    </p:spTree>
    <p:extLst>
      <p:ext uri="{BB962C8B-B14F-4D97-AF65-F5344CB8AC3E}">
        <p14:creationId xmlns:p14="http://schemas.microsoft.com/office/powerpoint/2010/main" xmlns="" val="2901072575"/>
      </p:ext>
    </p:extLst>
  </p:cSld>
  <p:clrMapOvr>
    <a:masterClrMapping/>
  </p:clrMapOvr>
  <mc:AlternateContent xmlns:mc="http://schemas.openxmlformats.org/markup-compatibility/2006">
    <mc:Choice xmlns:p14="http://schemas.microsoft.com/office/powerpoint/2010/main" xmlns="" Requires="p14">
      <p:transition spd="slow" p14:dur="2000">
        <p:zoom/>
      </p:transition>
    </mc:Choice>
    <mc:Fallback>
      <p:transition spd="slow">
        <p:zo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8603"/>
            <a:ext cx="8128000" cy="3748719"/>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旅游业对区域环境的影响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环境是旅游业的基础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旅游对环境保护具有促进作用。世界上很多国家在发展旅游业的同时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都很重视对旅游资源和环境的保护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以实现旅游业的可持续发展。旅游业的发展对环境也有消极作用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如果旅游与环境的关系处理不好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环境也会朝着恶化的方向发展。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旅游对环境保护的促进作用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促进了历史古迹、古建筑、纪念馆的修复</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cs typeface="Times New Roman" panose="02020603050405020304" pitchFamily="18" charset="0"/>
              </a:rPr>
              <a:t>为</a:t>
            </a:r>
            <a:r>
              <a:rPr lang="zh-CN" altLang="zh-CN" sz="2200" dirty="0" smtClean="0">
                <a:solidFill>
                  <a:srgbClr val="000000"/>
                </a:solidFill>
                <a:latin typeface="Times New Roman" panose="02020603050405020304" pitchFamily="18" charset="0"/>
                <a:cs typeface="Times New Roman" panose="02020603050405020304" pitchFamily="18" charset="0"/>
              </a:rPr>
              <a:t>自然资源</a:t>
            </a:r>
            <a:r>
              <a:rPr lang="zh-CN" altLang="zh-CN" sz="2200" dirty="0">
                <a:solidFill>
                  <a:srgbClr val="000000"/>
                </a:solidFill>
                <a:latin typeface="Times New Roman" panose="02020603050405020304" pitchFamily="18" charset="0"/>
                <a:cs typeface="Times New Roman" panose="02020603050405020304" pitchFamily="18" charset="0"/>
              </a:rPr>
              <a:t>的保护提供了推动力</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使采取行政法规和规划措施来保护环境成为可能。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dir="lu"/>
      </p:transition>
    </mc:Choice>
    <mc:Fallback>
      <p:transition spd="slow">
        <p:cover dir="l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理解旅游业对经济发展的拉动作用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同时能辩证地看待旅游业对经济的影响。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掌握旅游业促进社会文化繁荣的具体表现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理解旅游业的发展与社会文化繁荣的关系。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掌握旅游业对区域环境产生的有利与不利的影响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理解旅游业的发展与区域环境的关系。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plit/>
      </p:transition>
    </mc:Choice>
    <mc:Fallback>
      <p:transition spd="slow">
        <p:spli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40768"/>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旅游对环境保护的不利影响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对旅游接待地的社会文化环境的不利影响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K10.eps" descr="id:2147493156;FounderCES"/>
          <p:cNvPicPr/>
          <p:nvPr/>
        </p:nvPicPr>
        <p:blipFill>
          <a:blip r:embed="rId4"/>
          <a:stretch>
            <a:fillRect/>
          </a:stretch>
        </p:blipFill>
        <p:spPr>
          <a:xfrm>
            <a:off x="1475656" y="2206774"/>
            <a:ext cx="6120680" cy="2556192"/>
          </a:xfrm>
          <a:prstGeom prst="rect">
            <a:avLst/>
          </a:prstGeom>
        </p:spPr>
      </p:pic>
      <p:sp>
        <p:nvSpPr>
          <p:cNvPr id="7" name="矩形 6"/>
          <p:cNvSpPr>
            <a:spLocks noChangeAspect="1"/>
          </p:cNvSpPr>
          <p:nvPr/>
        </p:nvSpPr>
        <p:spPr>
          <a:xfrm>
            <a:off x="508000" y="4846808"/>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对旅游环境的不利影响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旅游与环境的关系处理不好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环境会</a:t>
            </a:r>
            <a:r>
              <a:rPr lang="zh-CN" altLang="zh-CN" sz="2200" dirty="0">
                <a:solidFill>
                  <a:srgbClr val="000000"/>
                </a:solidFill>
                <a:latin typeface="Times New Roman" panose="02020603050405020304" pitchFamily="18" charset="0"/>
                <a:cs typeface="Times New Roman" panose="02020603050405020304" pitchFamily="18" charset="0"/>
              </a:rPr>
              <a:t>朝着恶化的方向发展。例如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每到旅游旺季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游客爆满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很多风景区承受的人流压力过大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造成旅游环境的混乱、污染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降低了旅游质量。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4811736"/>
      </p:ext>
    </p:extLst>
  </p:cSld>
  <p:clrMapOvr>
    <a:masterClrMapping/>
  </p:clrMapOvr>
  <mc:AlternateContent xmlns:mc="http://schemas.openxmlformats.org/markup-compatibility/2006">
    <mc:Choice xmlns:p14="http://schemas.microsoft.com/office/powerpoint/2010/main" xmlns="" Requires="p14">
      <p:transition spd="slow" p14:dur="1600">
        <p:zoom/>
      </p:transition>
    </mc:Choice>
    <mc:Fallback>
      <p:transition spd="slow">
        <p:zo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3885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下图所示是我国某省两个地区发展旅游良性循环和恶性循环出现的结果。读图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K11.eps" descr="id:2147493163;FounderCES"/>
          <p:cNvPicPr/>
          <p:nvPr/>
        </p:nvPicPr>
        <p:blipFill>
          <a:blip r:embed="rId4"/>
          <a:stretch>
            <a:fillRect/>
          </a:stretch>
        </p:blipFill>
        <p:spPr>
          <a:xfrm>
            <a:off x="1835696" y="2193016"/>
            <a:ext cx="5250681" cy="4447362"/>
          </a:xfrm>
          <a:prstGeom prst="rect">
            <a:avLst/>
          </a:prstGeom>
        </p:spPr>
      </p:pic>
    </p:spTree>
    <p:extLst>
      <p:ext uri="{BB962C8B-B14F-4D97-AF65-F5344CB8AC3E}">
        <p14:creationId xmlns:p14="http://schemas.microsoft.com/office/powerpoint/2010/main" xmlns="" val="4135253131"/>
      </p:ext>
    </p:extLst>
  </p:cSld>
  <p:clrMapOvr>
    <a:masterClrMapping/>
  </p:clrMapOvr>
  <mc:AlternateContent xmlns:mc="http://schemas.openxmlformats.org/markup-compatibility/2006">
    <mc:Choice xmlns:p14="http://schemas.microsoft.com/office/powerpoint/2010/main" xmlns="" Requires="p14">
      <p:transition spd="slow" p14:dur="1600">
        <p:pull/>
      </p:transition>
    </mc:Choice>
    <mc:Fallback>
      <p:transition spd="slow">
        <p:pull/>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344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将以下备选答案填入相应的空格内。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旅游区布满废弃物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环境被破坏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引进新的技术和工艺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用古文物换取外汇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文化遗产流失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旅游者和当地居民发生冲突　</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旅游资源枯竭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环境恶化　</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优化产业结构　</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提高地方产品的知名度　</a:t>
            </a: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促进经济快速发展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该省两地发展旅游业出现的良性循环和恶性循环给我们的启示是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人类与环境之间是对立统一的关系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控制人口数量增长是协调人类与环境关系的首要问题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提高人口素质是协调人类与环境关系的重要问题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发展旅游业必须由当地居民投资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6655473"/>
      </p:ext>
    </p:extLst>
  </p:cSld>
  <p:clrMapOvr>
    <a:masterClrMapping/>
  </p:clrMapOvr>
  <mc:AlternateContent xmlns:mc="http://schemas.openxmlformats.org/markup-compatibility/2006">
    <mc:Choice xmlns:p14="http://schemas.microsoft.com/office/powerpoint/2010/main" xmlns="" Requires="p14">
      <p:transition spd="slow" p14:dur="1600">
        <p:pull/>
      </p:transition>
    </mc:Choice>
    <mc:Fallback>
      <p:transition spd="slow">
        <p:pull/>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知识点一</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知识点二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本题主要考查发展旅游业对社会、经济、文化、环境的正面和负面影响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仔细分析框架图中各项内容之间的因果关系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结合提供的选项进行解答。如果当地环保意识和文化意识较强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善于引进新的技术和工艺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能够优化产业结构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延长产业链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提高地方旅游产品的知名度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促进经济快速发展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经济发展了更有利于引进新的技术和工艺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更利于优化产业结构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形成良性循环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实现可持续发展。反之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则形成恶性循环。人类与环境之间是对立统一的关系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提高人口素质是协调人类与环境关系的重要问题。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或</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或</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3661295"/>
      </p:ext>
    </p:extLst>
  </p:cSld>
  <p:clrMapOvr>
    <a:masterClrMapping/>
  </p:clrMapOvr>
  <mc:AlternateContent xmlns:mc="http://schemas.openxmlformats.org/markup-compatibility/2006">
    <mc:Choice xmlns:p14="http://schemas.microsoft.com/office/powerpoint/2010/main" xmlns="" Requires="p14">
      <p:transition spd="slow" p14:dur="16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hlinkClick r:id="rId2" action="ppaction://hlinksldjump"/>
          </p:cNvPr>
          <p:cNvSpPr txBox="1"/>
          <p:nvPr/>
        </p:nvSpPr>
        <p:spPr>
          <a:xfrm>
            <a:off x="5868144" y="847103"/>
            <a:ext cx="489236" cy="369332"/>
          </a:xfrm>
          <a:prstGeom prst="rect">
            <a:avLst/>
          </a:prstGeom>
          <a:solidFill>
            <a:srgbClr val="C04B05"/>
          </a:solidFill>
        </p:spPr>
        <p:txBody>
          <a:bodyPr wrap="none" rtlCol="0">
            <a:spAutoFit/>
          </a:bodyPr>
          <a:lstStyle/>
          <a:p>
            <a:r>
              <a:rPr lang="en-US" altLang="zh-CN" dirty="0" smtClean="0">
                <a:solidFill>
                  <a:schemeClr val="bg1"/>
                </a:solidFill>
              </a:rPr>
              <a:t>1-2</a:t>
            </a:r>
            <a:endParaRPr lang="zh-CN" altLang="en-US" dirty="0">
              <a:solidFill>
                <a:schemeClr val="bg1"/>
              </a:solidFill>
            </a:endParaRPr>
          </a:p>
        </p:txBody>
      </p:sp>
      <p:sp>
        <p:nvSpPr>
          <p:cNvPr id="10" name="文本框 9">
            <a:hlinkClick r:id="rId3" action="ppaction://hlinksldjump"/>
          </p:cNvPr>
          <p:cNvSpPr txBox="1"/>
          <p:nvPr/>
        </p:nvSpPr>
        <p:spPr>
          <a:xfrm>
            <a:off x="6444208"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1" name="文本框 10">
            <a:hlinkClick r:id="rId4" action="ppaction://hlinksldjump"/>
          </p:cNvPr>
          <p:cNvSpPr txBox="1"/>
          <p:nvPr/>
        </p:nvSpPr>
        <p:spPr>
          <a:xfrm>
            <a:off x="6804248" y="847103"/>
            <a:ext cx="489236" cy="369332"/>
          </a:xfrm>
          <a:prstGeom prst="rect">
            <a:avLst/>
          </a:prstGeom>
          <a:noFill/>
        </p:spPr>
        <p:txBody>
          <a:bodyPr wrap="none" rtlCol="0">
            <a:spAutoFit/>
          </a:bodyPr>
          <a:lstStyle/>
          <a:p>
            <a:r>
              <a:rPr lang="en-US" altLang="zh-CN" dirty="0" smtClean="0"/>
              <a:t>4-5</a:t>
            </a:r>
            <a:endParaRPr lang="zh-CN" altLang="en-US" dirty="0"/>
          </a:p>
        </p:txBody>
      </p:sp>
      <p:sp>
        <p:nvSpPr>
          <p:cNvPr id="12" name="文本框 11">
            <a:hlinkClick r:id="rId5" action="ppaction://hlinksldjump"/>
          </p:cNvPr>
          <p:cNvSpPr txBox="1"/>
          <p:nvPr/>
        </p:nvSpPr>
        <p:spPr>
          <a:xfrm>
            <a:off x="7329086" y="847103"/>
            <a:ext cx="489236" cy="369332"/>
          </a:xfrm>
          <a:prstGeom prst="rect">
            <a:avLst/>
          </a:prstGeom>
          <a:noFill/>
        </p:spPr>
        <p:txBody>
          <a:bodyPr wrap="none" rtlCol="0">
            <a:spAutoFit/>
          </a:bodyPr>
          <a:lstStyle/>
          <a:p>
            <a:r>
              <a:rPr lang="en-US" altLang="zh-CN" dirty="0" smtClean="0"/>
              <a:t>6-7</a:t>
            </a:r>
            <a:endParaRPr lang="zh-CN" altLang="en-US" dirty="0"/>
          </a:p>
        </p:txBody>
      </p:sp>
      <p:sp>
        <p:nvSpPr>
          <p:cNvPr id="13" name="文本框 12">
            <a:hlinkClick r:id="rId6" action="ppaction://hlinksldjump"/>
          </p:cNvPr>
          <p:cNvSpPr txBox="1"/>
          <p:nvPr/>
        </p:nvSpPr>
        <p:spPr>
          <a:xfrm>
            <a:off x="7853924"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8" name="文本框 7">
            <a:hlinkClick r:id="rId7" action="ppaction://hlinksldjump"/>
          </p:cNvPr>
          <p:cNvSpPr txBox="1"/>
          <p:nvPr/>
        </p:nvSpPr>
        <p:spPr>
          <a:xfrm>
            <a:off x="8197086"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3" name="矩形 2"/>
          <p:cNvSpPr>
            <a:spLocks noChangeAspect="1"/>
          </p:cNvSpPr>
          <p:nvPr/>
        </p:nvSpPr>
        <p:spPr>
          <a:xfrm>
            <a:off x="508000" y="149889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旅游业是以旅游者为服务对象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为其旅游活动创造条件并提供服务的产业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无烟工业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涉及旅行社、饭店等多种产业要素。据此完成第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旅游业曾被称为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无烟工业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主要是因为旅游业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造成污染较少</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属于第三产业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投资少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收效快</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没有烟尘污染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以下对旅游业的认识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旅游业是旅游活动的客体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旅游业是一种劳动密集型的第二产业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旅游业是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无烟工业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不会对环境产生任何污染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旅游业是一种综合性行业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hlinkClick r:id="rId2" action="ppaction://hlinksldjump"/>
          </p:cNvPr>
          <p:cNvSpPr txBox="1"/>
          <p:nvPr/>
        </p:nvSpPr>
        <p:spPr>
          <a:xfrm>
            <a:off x="5868144" y="847103"/>
            <a:ext cx="489236" cy="369332"/>
          </a:xfrm>
          <a:prstGeom prst="rect">
            <a:avLst/>
          </a:prstGeom>
          <a:solidFill>
            <a:srgbClr val="C04B05"/>
          </a:solidFill>
        </p:spPr>
        <p:txBody>
          <a:bodyPr wrap="none" rtlCol="0">
            <a:spAutoFit/>
          </a:bodyPr>
          <a:lstStyle/>
          <a:p>
            <a:r>
              <a:rPr lang="en-US" altLang="zh-CN" dirty="0" smtClean="0">
                <a:solidFill>
                  <a:schemeClr val="bg1"/>
                </a:solidFill>
              </a:rPr>
              <a:t>1-2</a:t>
            </a:r>
            <a:endParaRPr lang="zh-CN" altLang="en-US" dirty="0">
              <a:solidFill>
                <a:schemeClr val="bg1"/>
              </a:solidFill>
            </a:endParaRPr>
          </a:p>
        </p:txBody>
      </p:sp>
      <p:sp>
        <p:nvSpPr>
          <p:cNvPr id="10" name="文本框 9">
            <a:hlinkClick r:id="rId3" action="ppaction://hlinksldjump"/>
          </p:cNvPr>
          <p:cNvSpPr txBox="1"/>
          <p:nvPr/>
        </p:nvSpPr>
        <p:spPr>
          <a:xfrm>
            <a:off x="6444208"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11" name="文本框 10">
            <a:hlinkClick r:id="rId4" action="ppaction://hlinksldjump"/>
          </p:cNvPr>
          <p:cNvSpPr txBox="1"/>
          <p:nvPr/>
        </p:nvSpPr>
        <p:spPr>
          <a:xfrm>
            <a:off x="6804248" y="847103"/>
            <a:ext cx="489236" cy="369332"/>
          </a:xfrm>
          <a:prstGeom prst="rect">
            <a:avLst/>
          </a:prstGeom>
          <a:noFill/>
        </p:spPr>
        <p:txBody>
          <a:bodyPr wrap="none" rtlCol="0">
            <a:spAutoFit/>
          </a:bodyPr>
          <a:lstStyle/>
          <a:p>
            <a:r>
              <a:rPr lang="en-US" altLang="zh-CN" dirty="0" smtClean="0"/>
              <a:t>4-5</a:t>
            </a:r>
            <a:endParaRPr lang="zh-CN" altLang="en-US" dirty="0"/>
          </a:p>
        </p:txBody>
      </p:sp>
      <p:sp>
        <p:nvSpPr>
          <p:cNvPr id="12" name="文本框 11">
            <a:hlinkClick r:id="rId5" action="ppaction://hlinksldjump"/>
          </p:cNvPr>
          <p:cNvSpPr txBox="1"/>
          <p:nvPr/>
        </p:nvSpPr>
        <p:spPr>
          <a:xfrm>
            <a:off x="7329086" y="847103"/>
            <a:ext cx="489236" cy="369332"/>
          </a:xfrm>
          <a:prstGeom prst="rect">
            <a:avLst/>
          </a:prstGeom>
          <a:noFill/>
        </p:spPr>
        <p:txBody>
          <a:bodyPr wrap="none" rtlCol="0">
            <a:spAutoFit/>
          </a:bodyPr>
          <a:lstStyle/>
          <a:p>
            <a:r>
              <a:rPr lang="en-US" altLang="zh-CN" dirty="0" smtClean="0"/>
              <a:t>6-7</a:t>
            </a:r>
            <a:endParaRPr lang="zh-CN" altLang="en-US" dirty="0"/>
          </a:p>
        </p:txBody>
      </p:sp>
      <p:sp>
        <p:nvSpPr>
          <p:cNvPr id="13" name="文本框 12">
            <a:hlinkClick r:id="rId6" action="ppaction://hlinksldjump"/>
          </p:cNvPr>
          <p:cNvSpPr txBox="1"/>
          <p:nvPr/>
        </p:nvSpPr>
        <p:spPr>
          <a:xfrm>
            <a:off x="7853924"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8" name="文本框 7">
            <a:hlinkClick r:id="rId7" action="ppaction://hlinksldjump"/>
          </p:cNvPr>
          <p:cNvSpPr txBox="1"/>
          <p:nvPr/>
        </p:nvSpPr>
        <p:spPr>
          <a:xfrm>
            <a:off x="8197086"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4" name="矩形 3"/>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旅游业属于服务业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它之所以被称为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无烟工业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是因为其造成的污染少。第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旅游业是旅游活动的媒介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它属第三产业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是一种综合性行业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无烟工业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但仍会造成环境污染。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98338894"/>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文本框 17">
            <a:hlinkClick r:id="rId2" action="ppaction://hlinksldjump"/>
          </p:cNvPr>
          <p:cNvSpPr txBox="1"/>
          <p:nvPr/>
        </p:nvSpPr>
        <p:spPr>
          <a:xfrm>
            <a:off x="5868144" y="847103"/>
            <a:ext cx="489236" cy="369332"/>
          </a:xfrm>
          <a:prstGeom prst="rect">
            <a:avLst/>
          </a:prstGeom>
          <a:noFill/>
        </p:spPr>
        <p:txBody>
          <a:bodyPr wrap="none" rtlCol="0">
            <a:spAutoFit/>
          </a:bodyPr>
          <a:lstStyle>
            <a:defPPr>
              <a:defRPr lang="zh-CN"/>
            </a:defPPr>
          </a:lstStyle>
          <a:p>
            <a:r>
              <a:rPr lang="en-US" altLang="zh-CN" dirty="0"/>
              <a:t>1-2</a:t>
            </a:r>
            <a:endParaRPr lang="zh-CN" altLang="en-US" dirty="0"/>
          </a:p>
        </p:txBody>
      </p:sp>
      <p:sp>
        <p:nvSpPr>
          <p:cNvPr id="19" name="文本框 18">
            <a:hlinkClick r:id="rId3" action="ppaction://hlinksldjump"/>
          </p:cNvPr>
          <p:cNvSpPr txBox="1"/>
          <p:nvPr/>
        </p:nvSpPr>
        <p:spPr>
          <a:xfrm>
            <a:off x="6444208"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3</a:t>
            </a:r>
            <a:endParaRPr lang="zh-CN" altLang="en-US" dirty="0"/>
          </a:p>
        </p:txBody>
      </p:sp>
      <p:sp>
        <p:nvSpPr>
          <p:cNvPr id="20" name="文本框 19">
            <a:hlinkClick r:id="rId4" action="ppaction://hlinksldjump"/>
          </p:cNvPr>
          <p:cNvSpPr txBox="1"/>
          <p:nvPr/>
        </p:nvSpPr>
        <p:spPr>
          <a:xfrm>
            <a:off x="6804248" y="847103"/>
            <a:ext cx="489236" cy="369332"/>
          </a:xfrm>
          <a:prstGeom prst="rect">
            <a:avLst/>
          </a:prstGeom>
          <a:noFill/>
        </p:spPr>
        <p:txBody>
          <a:bodyPr wrap="none" rtlCol="0">
            <a:spAutoFit/>
          </a:bodyPr>
          <a:lstStyle/>
          <a:p>
            <a:r>
              <a:rPr lang="en-US" altLang="zh-CN" dirty="0" smtClean="0"/>
              <a:t>4-5</a:t>
            </a:r>
            <a:endParaRPr lang="zh-CN" altLang="en-US" dirty="0"/>
          </a:p>
        </p:txBody>
      </p:sp>
      <p:sp>
        <p:nvSpPr>
          <p:cNvPr id="21" name="文本框 20">
            <a:hlinkClick r:id="rId5" action="ppaction://hlinksldjump"/>
          </p:cNvPr>
          <p:cNvSpPr txBox="1"/>
          <p:nvPr/>
        </p:nvSpPr>
        <p:spPr>
          <a:xfrm>
            <a:off x="7329086" y="847103"/>
            <a:ext cx="489236" cy="369332"/>
          </a:xfrm>
          <a:prstGeom prst="rect">
            <a:avLst/>
          </a:prstGeom>
          <a:noFill/>
        </p:spPr>
        <p:txBody>
          <a:bodyPr wrap="none" rtlCol="0">
            <a:spAutoFit/>
          </a:bodyPr>
          <a:lstStyle/>
          <a:p>
            <a:r>
              <a:rPr lang="en-US" altLang="zh-CN" dirty="0" smtClean="0"/>
              <a:t>6-7</a:t>
            </a:r>
            <a:endParaRPr lang="zh-CN" altLang="en-US" dirty="0"/>
          </a:p>
        </p:txBody>
      </p:sp>
      <p:sp>
        <p:nvSpPr>
          <p:cNvPr id="22" name="文本框 21">
            <a:hlinkClick r:id="rId6" action="ppaction://hlinksldjump"/>
          </p:cNvPr>
          <p:cNvSpPr txBox="1"/>
          <p:nvPr/>
        </p:nvSpPr>
        <p:spPr>
          <a:xfrm>
            <a:off x="7853924"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23" name="文本框 22">
            <a:hlinkClick r:id="rId7" action="ppaction://hlinksldjump"/>
          </p:cNvPr>
          <p:cNvSpPr txBox="1"/>
          <p:nvPr/>
        </p:nvSpPr>
        <p:spPr>
          <a:xfrm>
            <a:off x="8197086"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4" name="矩形 3"/>
          <p:cNvSpPr>
            <a:spLocks noChangeAspect="1"/>
          </p:cNvSpPr>
          <p:nvPr/>
        </p:nvSpPr>
        <p:spPr>
          <a:xfrm>
            <a:off x="508000" y="142688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有关旅游活动对经济发展影响的叙述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国际旅游业在世界范围内造成了国民收入的再分配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增加了旅游客源国的外汇收入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发展旅游业是促进文化发展的一条重要途径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发展国内旅游业是回笼货币、稳定市场的一个重要途径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现代旅游业的发展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使不同地区间的人们彼此增进了解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扩大交流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发展国内旅游业是回笼货币、稳定市场的一个重要途径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这是旅游活动对经济发展的影响。</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项明显不对</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两项不是经济内容。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86476"/>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wipe(down)">
                                      <p:cBhvr>
                                        <p:cTn id="7" dur="500"/>
                                        <p:tgtEl>
                                          <p:spTgt spid="4">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6" end="6"/>
                                            </p:txEl>
                                          </p:spTgt>
                                        </p:tgtEl>
                                        <p:attrNameLst>
                                          <p:attrName>style.visibility</p:attrName>
                                        </p:attrNameLst>
                                      </p:cBhvr>
                                      <p:to>
                                        <p:strVal val="visible"/>
                                      </p:to>
                                    </p:set>
                                    <p:animEffect transition="in" filter="wipe(down)">
                                      <p:cBhvr>
                                        <p:cTn id="1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a:hlinkClick r:id="rId2" action="ppaction://hlinksldjump"/>
          </p:cNvPr>
          <p:cNvSpPr txBox="1"/>
          <p:nvPr/>
        </p:nvSpPr>
        <p:spPr>
          <a:xfrm>
            <a:off x="5868144" y="847103"/>
            <a:ext cx="489236" cy="369332"/>
          </a:xfrm>
          <a:prstGeom prst="rect">
            <a:avLst/>
          </a:prstGeom>
          <a:noFill/>
        </p:spPr>
        <p:txBody>
          <a:bodyPr wrap="none" rtlCol="0">
            <a:spAutoFit/>
          </a:bodyPr>
          <a:lstStyle>
            <a:defPPr>
              <a:defRPr lang="zh-CN"/>
            </a:defPPr>
          </a:lstStyle>
          <a:p>
            <a:r>
              <a:rPr lang="en-US" altLang="zh-CN" dirty="0"/>
              <a:t>1-2</a:t>
            </a:r>
            <a:endParaRPr lang="zh-CN" altLang="en-US" dirty="0"/>
          </a:p>
        </p:txBody>
      </p:sp>
      <p:sp>
        <p:nvSpPr>
          <p:cNvPr id="20" name="文本框 19">
            <a:hlinkClick r:id="rId3" action="ppaction://hlinksldjump"/>
          </p:cNvPr>
          <p:cNvSpPr txBox="1"/>
          <p:nvPr/>
        </p:nvSpPr>
        <p:spPr>
          <a:xfrm>
            <a:off x="6444208"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21" name="文本框 20">
            <a:hlinkClick r:id="rId4" action="ppaction://hlinksldjump"/>
          </p:cNvPr>
          <p:cNvSpPr txBox="1"/>
          <p:nvPr/>
        </p:nvSpPr>
        <p:spPr>
          <a:xfrm>
            <a:off x="6804248"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4-5</a:t>
            </a:r>
            <a:endParaRPr lang="zh-CN" altLang="en-US" dirty="0"/>
          </a:p>
        </p:txBody>
      </p:sp>
      <p:sp>
        <p:nvSpPr>
          <p:cNvPr id="22" name="文本框 21">
            <a:hlinkClick r:id="rId5" action="ppaction://hlinksldjump"/>
          </p:cNvPr>
          <p:cNvSpPr txBox="1"/>
          <p:nvPr/>
        </p:nvSpPr>
        <p:spPr>
          <a:xfrm>
            <a:off x="7329086" y="847103"/>
            <a:ext cx="489236" cy="369332"/>
          </a:xfrm>
          <a:prstGeom prst="rect">
            <a:avLst/>
          </a:prstGeom>
          <a:noFill/>
        </p:spPr>
        <p:txBody>
          <a:bodyPr wrap="none" rtlCol="0">
            <a:spAutoFit/>
          </a:bodyPr>
          <a:lstStyle/>
          <a:p>
            <a:r>
              <a:rPr lang="en-US" altLang="zh-CN" dirty="0" smtClean="0"/>
              <a:t>6-7</a:t>
            </a:r>
            <a:endParaRPr lang="zh-CN" altLang="en-US" dirty="0"/>
          </a:p>
        </p:txBody>
      </p:sp>
      <p:sp>
        <p:nvSpPr>
          <p:cNvPr id="23" name="文本框 22">
            <a:hlinkClick r:id="rId6" action="ppaction://hlinksldjump"/>
          </p:cNvPr>
          <p:cNvSpPr txBox="1"/>
          <p:nvPr/>
        </p:nvSpPr>
        <p:spPr>
          <a:xfrm>
            <a:off x="7853924"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24" name="文本框 23">
            <a:hlinkClick r:id="rId7" action="ppaction://hlinksldjump"/>
          </p:cNvPr>
          <p:cNvSpPr txBox="1"/>
          <p:nvPr/>
        </p:nvSpPr>
        <p:spPr>
          <a:xfrm>
            <a:off x="8197086"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3" name="矩形 2"/>
          <p:cNvSpPr>
            <a:spLocks noChangeAspect="1"/>
          </p:cNvSpPr>
          <p:nvPr/>
        </p:nvSpPr>
        <p:spPr>
          <a:xfrm>
            <a:off x="508000" y="1262430"/>
            <a:ext cx="8128000" cy="533492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国家旅游局发布《</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年春节黄金周旅游统计报告》。报告显示</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年春节黄金周期间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全国共接待游客</a:t>
            </a:r>
            <a:r>
              <a:rPr lang="en-US" altLang="zh-CN" sz="2200" dirty="0">
                <a:solidFill>
                  <a:srgbClr val="000000"/>
                </a:solidFill>
                <a:latin typeface="Times New Roman" panose="02020603050405020304" pitchFamily="18" charset="0"/>
                <a:cs typeface="Times New Roman" panose="02020603050405020304" pitchFamily="18" charset="0"/>
              </a:rPr>
              <a:t>2.31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亿人次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年春节黄金周增长</a:t>
            </a:r>
            <a:r>
              <a:rPr lang="en-US" altLang="zh-CN" sz="2200" dirty="0">
                <a:solidFill>
                  <a:srgbClr val="000000"/>
                </a:solidFill>
                <a:latin typeface="Times New Roman" panose="02020603050405020304" pitchFamily="18" charset="0"/>
                <a:cs typeface="Times New Roman" panose="02020603050405020304" pitchFamily="18" charset="0"/>
              </a:rPr>
              <a:t>14.0%;2014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年春节全国实现旅游收入</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263.9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年春节增长</a:t>
            </a:r>
            <a:r>
              <a:rPr lang="en-US" altLang="zh-CN" sz="2200" dirty="0">
                <a:solidFill>
                  <a:srgbClr val="000000"/>
                </a:solidFill>
                <a:latin typeface="Times New Roman" panose="02020603050405020304" pitchFamily="18" charset="0"/>
                <a:cs typeface="Times New Roman" panose="02020603050405020304" pitchFamily="18" charset="0"/>
              </a:rPr>
              <a:t>16.4%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。旅游业在国民经济中的地位越来越突出。据材料完成第</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旅游业被称为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朝阳产业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年代才开始出现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能满足人们精神消费的需求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在国民经济中的地位和作用越来越重要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旅游业正由发达国家转移到发展中国家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旅游一动百业兴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体现的旅游活动的作用是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满足人类的需求</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带动相关产业的发展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扩大交流</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保护环境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3744507"/>
      </p:ext>
    </p:extLst>
  </p:cSld>
  <p:clrMapOvr>
    <a:masterClrMapping/>
  </p:clrMapOvr>
  <p:transition spd="slow">
    <p:cu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a:hlinkClick r:id="rId2" action="ppaction://hlinksldjump"/>
          </p:cNvPr>
          <p:cNvSpPr txBox="1"/>
          <p:nvPr/>
        </p:nvSpPr>
        <p:spPr>
          <a:xfrm>
            <a:off x="5868144" y="847103"/>
            <a:ext cx="489236" cy="369332"/>
          </a:xfrm>
          <a:prstGeom prst="rect">
            <a:avLst/>
          </a:prstGeom>
          <a:noFill/>
        </p:spPr>
        <p:txBody>
          <a:bodyPr wrap="none" rtlCol="0">
            <a:spAutoFit/>
          </a:bodyPr>
          <a:lstStyle>
            <a:defPPr>
              <a:defRPr lang="zh-CN"/>
            </a:defPPr>
          </a:lstStyle>
          <a:p>
            <a:r>
              <a:rPr lang="en-US" altLang="zh-CN" dirty="0"/>
              <a:t>1-2</a:t>
            </a:r>
            <a:endParaRPr lang="zh-CN" altLang="en-US" dirty="0"/>
          </a:p>
        </p:txBody>
      </p:sp>
      <p:sp>
        <p:nvSpPr>
          <p:cNvPr id="20" name="文本框 19">
            <a:hlinkClick r:id="rId3" action="ppaction://hlinksldjump"/>
          </p:cNvPr>
          <p:cNvSpPr txBox="1"/>
          <p:nvPr/>
        </p:nvSpPr>
        <p:spPr>
          <a:xfrm>
            <a:off x="6444208"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21" name="文本框 20">
            <a:hlinkClick r:id="rId4" action="ppaction://hlinksldjump"/>
          </p:cNvPr>
          <p:cNvSpPr txBox="1"/>
          <p:nvPr/>
        </p:nvSpPr>
        <p:spPr>
          <a:xfrm>
            <a:off x="6804248"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4-5</a:t>
            </a:r>
            <a:endParaRPr lang="zh-CN" altLang="en-US" dirty="0"/>
          </a:p>
        </p:txBody>
      </p:sp>
      <p:sp>
        <p:nvSpPr>
          <p:cNvPr id="22" name="文本框 21">
            <a:hlinkClick r:id="rId5" action="ppaction://hlinksldjump"/>
          </p:cNvPr>
          <p:cNvSpPr txBox="1"/>
          <p:nvPr/>
        </p:nvSpPr>
        <p:spPr>
          <a:xfrm>
            <a:off x="7329086" y="847103"/>
            <a:ext cx="489236" cy="369332"/>
          </a:xfrm>
          <a:prstGeom prst="rect">
            <a:avLst/>
          </a:prstGeom>
          <a:noFill/>
        </p:spPr>
        <p:txBody>
          <a:bodyPr wrap="none" rtlCol="0">
            <a:spAutoFit/>
          </a:bodyPr>
          <a:lstStyle/>
          <a:p>
            <a:r>
              <a:rPr lang="en-US" altLang="zh-CN" dirty="0" smtClean="0"/>
              <a:t>6-7</a:t>
            </a:r>
            <a:endParaRPr lang="zh-CN" altLang="en-US" dirty="0"/>
          </a:p>
        </p:txBody>
      </p:sp>
      <p:sp>
        <p:nvSpPr>
          <p:cNvPr id="23" name="文本框 22">
            <a:hlinkClick r:id="rId6" action="ppaction://hlinksldjump"/>
          </p:cNvPr>
          <p:cNvSpPr txBox="1"/>
          <p:nvPr/>
        </p:nvSpPr>
        <p:spPr>
          <a:xfrm>
            <a:off x="7853924"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24" name="文本框 23">
            <a:hlinkClick r:id="rId7" action="ppaction://hlinksldjump"/>
          </p:cNvPr>
          <p:cNvSpPr txBox="1"/>
          <p:nvPr/>
        </p:nvSpPr>
        <p:spPr>
          <a:xfrm>
            <a:off x="8197086"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旅游业是一个生机盎然、蒸蒸日上的行业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充满无限活力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旅游作为大众消费的亮点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正在改变着人们的生活并对社会经济产生巨大的影响。旅游业已成为世界上发展势头最强劲的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朝阳产业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之一。第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旅游一动百业兴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说明旅游业可以带动餐饮、交通运输、邮电通信、金融、建筑、房地产等产业的发展。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94204297"/>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文本框 19">
            <a:hlinkClick r:id="rId2" action="ppaction://hlinksldjump"/>
          </p:cNvPr>
          <p:cNvSpPr txBox="1"/>
          <p:nvPr/>
        </p:nvSpPr>
        <p:spPr>
          <a:xfrm>
            <a:off x="5868144" y="847103"/>
            <a:ext cx="489236" cy="369332"/>
          </a:xfrm>
          <a:prstGeom prst="rect">
            <a:avLst/>
          </a:prstGeom>
          <a:noFill/>
        </p:spPr>
        <p:txBody>
          <a:bodyPr wrap="none" rtlCol="0">
            <a:spAutoFit/>
          </a:bodyPr>
          <a:lstStyle>
            <a:defPPr>
              <a:defRPr lang="zh-CN"/>
            </a:defPPr>
          </a:lstStyle>
          <a:p>
            <a:r>
              <a:rPr lang="en-US" altLang="zh-CN" dirty="0"/>
              <a:t>1-2</a:t>
            </a:r>
            <a:endParaRPr lang="zh-CN" altLang="en-US" dirty="0"/>
          </a:p>
        </p:txBody>
      </p:sp>
      <p:sp>
        <p:nvSpPr>
          <p:cNvPr id="21" name="文本框 20">
            <a:hlinkClick r:id="rId3" action="ppaction://hlinksldjump"/>
          </p:cNvPr>
          <p:cNvSpPr txBox="1"/>
          <p:nvPr/>
        </p:nvSpPr>
        <p:spPr>
          <a:xfrm>
            <a:off x="6444208"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22" name="文本框 21">
            <a:hlinkClick r:id="rId4" action="ppaction://hlinksldjump"/>
          </p:cNvPr>
          <p:cNvSpPr txBox="1"/>
          <p:nvPr/>
        </p:nvSpPr>
        <p:spPr>
          <a:xfrm>
            <a:off x="6804248" y="847103"/>
            <a:ext cx="489236" cy="369332"/>
          </a:xfrm>
          <a:prstGeom prst="rect">
            <a:avLst/>
          </a:prstGeom>
          <a:noFill/>
        </p:spPr>
        <p:txBody>
          <a:bodyPr wrap="none" rtlCol="0">
            <a:spAutoFit/>
          </a:bodyPr>
          <a:lstStyle/>
          <a:p>
            <a:r>
              <a:rPr lang="en-US" altLang="zh-CN" dirty="0" smtClean="0"/>
              <a:t>4-5</a:t>
            </a:r>
            <a:endParaRPr lang="zh-CN" altLang="en-US" dirty="0"/>
          </a:p>
        </p:txBody>
      </p:sp>
      <p:sp>
        <p:nvSpPr>
          <p:cNvPr id="23" name="文本框 22">
            <a:hlinkClick r:id="rId5" action="ppaction://hlinksldjump"/>
          </p:cNvPr>
          <p:cNvSpPr txBox="1"/>
          <p:nvPr/>
        </p:nvSpPr>
        <p:spPr>
          <a:xfrm>
            <a:off x="7329086"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6-7</a:t>
            </a:r>
            <a:endParaRPr lang="zh-CN" altLang="en-US" dirty="0"/>
          </a:p>
        </p:txBody>
      </p:sp>
      <p:sp>
        <p:nvSpPr>
          <p:cNvPr id="24" name="文本框 23">
            <a:hlinkClick r:id="rId6" action="ppaction://hlinksldjump"/>
          </p:cNvPr>
          <p:cNvSpPr txBox="1"/>
          <p:nvPr/>
        </p:nvSpPr>
        <p:spPr>
          <a:xfrm>
            <a:off x="7853924"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25" name="文本框 24">
            <a:hlinkClick r:id="rId7" action="ppaction://hlinksldjump"/>
          </p:cNvPr>
          <p:cNvSpPr txBox="1"/>
          <p:nvPr/>
        </p:nvSpPr>
        <p:spPr>
          <a:xfrm>
            <a:off x="8197086"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2" name="矩形 1"/>
          <p:cNvSpPr>
            <a:spLocks noChangeAspect="1"/>
          </p:cNvSpPr>
          <p:nvPr/>
        </p:nvSpPr>
        <p:spPr>
          <a:xfrm>
            <a:off x="508000" y="1274799"/>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日青岛新闻网报道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自正式开园以来</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青岛世界园艺博览会六大展示场馆累计接待游客数量早已突破百万人次。暑假期间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日均接待游客数量甚至屡屡突破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万人次。据此完成第</a:t>
            </a:r>
            <a:r>
              <a:rPr lang="en-US" altLang="zh-CN" sz="2200" dirty="0">
                <a:solidFill>
                  <a:srgbClr val="000000"/>
                </a:solidFill>
                <a:latin typeface="Times New Roman" panose="02020603050405020304" pitchFamily="18" charset="0"/>
                <a:cs typeface="Times New Roman" panose="02020603050405020304" pitchFamily="18" charset="0"/>
              </a:rPr>
              <a:t>6~7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青岛世界园艺博览会期间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大量游客的到来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促进了青岛旅游业的迅速发展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旅游业迅速发展的重要意义是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增加财政收入和就业机会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有利于减轻环境污染　</a:t>
            </a:r>
            <a:r>
              <a:rPr lang="zh-CN" altLang="zh-CN" sz="2200" dirty="0" smtClean="0">
                <a:solidFill>
                  <a:srgbClr val="000000"/>
                </a:solidFill>
                <a:latin typeface="NEU-BZ-S92"/>
                <a:cs typeface="宋体" panose="02010600030101010101" pitchFamily="2" charset="-122"/>
              </a:rPr>
              <a:t>③</a:t>
            </a:r>
            <a:r>
              <a:rPr lang="zh-CN" altLang="en-US" sz="2200" dirty="0" smtClean="0">
                <a:solidFill>
                  <a:srgbClr val="000000"/>
                </a:solidFill>
                <a:latin typeface="NEU-BZ-S92"/>
                <a:cs typeface="宋体" panose="02010600030101010101" pitchFamily="2" charset="-122"/>
              </a:rPr>
              <a:t>减缓</a:t>
            </a:r>
            <a:r>
              <a:rPr lang="zh-CN" altLang="zh-CN" sz="2200" dirty="0" smtClean="0">
                <a:solidFill>
                  <a:srgbClr val="000000"/>
                </a:solidFill>
                <a:latin typeface="Times New Roman" panose="02020603050405020304" pitchFamily="18" charset="0"/>
                <a:cs typeface="Times New Roman" panose="02020603050405020304" pitchFamily="18" charset="0"/>
              </a:rPr>
              <a:t>城市化</a:t>
            </a:r>
            <a:r>
              <a:rPr lang="zh-CN" altLang="zh-CN" sz="2200" dirty="0">
                <a:solidFill>
                  <a:srgbClr val="000000"/>
                </a:solidFill>
                <a:latin typeface="Times New Roman" panose="02020603050405020304" pitchFamily="18" charset="0"/>
                <a:cs typeface="Times New Roman" panose="02020603050405020304" pitchFamily="18" charset="0"/>
              </a:rPr>
              <a:t>进程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带动工业、商业、文化及相关行业的发展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游客的大量到来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可能给旅游接待地带来的不利影响是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加深外来人员对青岛的了解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交通拥挤不堪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加剧环境污染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使传统文化失去原来的价值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0393326"/>
      </p:ext>
    </p:extLst>
  </p:cSld>
  <p:clrMapOvr>
    <a:masterClrMapping/>
  </p:clrMapOvr>
  <p:transition spd="slow">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一、拉动经济发展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旅游业被称为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朝阳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从世界范围来看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旅游业已经成为世界重要的产业之一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并成为许多国家和地区重要的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a:t>
            </a:r>
            <a:r>
              <a:rPr lang="zh-CN" altLang="zh-CN" sz="2200" dirty="0">
                <a:solidFill>
                  <a:srgbClr val="000000"/>
                </a:solidFill>
                <a:latin typeface="Times New Roman" panose="02020603050405020304" pitchFamily="18" charset="0"/>
                <a:cs typeface="Times New Roman" panose="02020603050405020304" pitchFamily="18" charset="0"/>
              </a:rPr>
              <a:t>支柱之一。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880366" y="318267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03995" y="399058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02319192"/>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文本框 19">
            <a:hlinkClick r:id="rId2" action="ppaction://hlinksldjump"/>
          </p:cNvPr>
          <p:cNvSpPr txBox="1"/>
          <p:nvPr/>
        </p:nvSpPr>
        <p:spPr>
          <a:xfrm>
            <a:off x="5868144" y="847103"/>
            <a:ext cx="489236" cy="369332"/>
          </a:xfrm>
          <a:prstGeom prst="rect">
            <a:avLst/>
          </a:prstGeom>
          <a:noFill/>
        </p:spPr>
        <p:txBody>
          <a:bodyPr wrap="none" rtlCol="0">
            <a:spAutoFit/>
          </a:bodyPr>
          <a:lstStyle>
            <a:defPPr>
              <a:defRPr lang="zh-CN"/>
            </a:defPPr>
          </a:lstStyle>
          <a:p>
            <a:r>
              <a:rPr lang="en-US" altLang="zh-CN" dirty="0"/>
              <a:t>1-2</a:t>
            </a:r>
            <a:endParaRPr lang="zh-CN" altLang="en-US" dirty="0"/>
          </a:p>
        </p:txBody>
      </p:sp>
      <p:sp>
        <p:nvSpPr>
          <p:cNvPr id="21" name="文本框 20">
            <a:hlinkClick r:id="rId3" action="ppaction://hlinksldjump"/>
          </p:cNvPr>
          <p:cNvSpPr txBox="1"/>
          <p:nvPr/>
        </p:nvSpPr>
        <p:spPr>
          <a:xfrm>
            <a:off x="6444208"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22" name="文本框 21">
            <a:hlinkClick r:id="rId4" action="ppaction://hlinksldjump"/>
          </p:cNvPr>
          <p:cNvSpPr txBox="1"/>
          <p:nvPr/>
        </p:nvSpPr>
        <p:spPr>
          <a:xfrm>
            <a:off x="6804248" y="847103"/>
            <a:ext cx="489236" cy="369332"/>
          </a:xfrm>
          <a:prstGeom prst="rect">
            <a:avLst/>
          </a:prstGeom>
          <a:noFill/>
        </p:spPr>
        <p:txBody>
          <a:bodyPr wrap="none" rtlCol="0">
            <a:spAutoFit/>
          </a:bodyPr>
          <a:lstStyle/>
          <a:p>
            <a:r>
              <a:rPr lang="en-US" altLang="zh-CN" dirty="0" smtClean="0"/>
              <a:t>4-5</a:t>
            </a:r>
            <a:endParaRPr lang="zh-CN" altLang="en-US" dirty="0"/>
          </a:p>
        </p:txBody>
      </p:sp>
      <p:sp>
        <p:nvSpPr>
          <p:cNvPr id="23" name="文本框 22">
            <a:hlinkClick r:id="rId5" action="ppaction://hlinksldjump"/>
          </p:cNvPr>
          <p:cNvSpPr txBox="1"/>
          <p:nvPr/>
        </p:nvSpPr>
        <p:spPr>
          <a:xfrm>
            <a:off x="7329086" y="847103"/>
            <a:ext cx="48923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6-7</a:t>
            </a:r>
            <a:endParaRPr lang="zh-CN" altLang="en-US" dirty="0"/>
          </a:p>
        </p:txBody>
      </p:sp>
      <p:sp>
        <p:nvSpPr>
          <p:cNvPr id="24" name="文本框 23">
            <a:hlinkClick r:id="rId6" action="ppaction://hlinksldjump"/>
          </p:cNvPr>
          <p:cNvSpPr txBox="1"/>
          <p:nvPr/>
        </p:nvSpPr>
        <p:spPr>
          <a:xfrm>
            <a:off x="7853924"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25" name="文本框 24">
            <a:hlinkClick r:id="rId7" action="ppaction://hlinksldjump"/>
          </p:cNvPr>
          <p:cNvSpPr txBox="1"/>
          <p:nvPr/>
        </p:nvSpPr>
        <p:spPr>
          <a:xfrm>
            <a:off x="8197086"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发展旅游业的重要意义在于促进经济的发展。游客的大量拥入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致使交通、商店、公共娱乐场所变得拥挤不堪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大量交通运输工具的使用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会加剧环境污染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传统文化为吸引旅游者而做的商业表演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有可能失去其本身的传统文化价值。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7.B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88101139"/>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文本框 19">
            <a:hlinkClick r:id="rId2" action="ppaction://hlinksldjump"/>
          </p:cNvPr>
          <p:cNvSpPr txBox="1"/>
          <p:nvPr/>
        </p:nvSpPr>
        <p:spPr>
          <a:xfrm>
            <a:off x="5868144" y="847103"/>
            <a:ext cx="489236" cy="369332"/>
          </a:xfrm>
          <a:prstGeom prst="rect">
            <a:avLst/>
          </a:prstGeom>
          <a:noFill/>
        </p:spPr>
        <p:txBody>
          <a:bodyPr wrap="none" rtlCol="0">
            <a:spAutoFit/>
          </a:bodyPr>
          <a:lstStyle>
            <a:defPPr>
              <a:defRPr lang="zh-CN"/>
            </a:defPPr>
          </a:lstStyle>
          <a:p>
            <a:r>
              <a:rPr lang="en-US" altLang="zh-CN" dirty="0"/>
              <a:t>1-2</a:t>
            </a:r>
            <a:endParaRPr lang="zh-CN" altLang="en-US" dirty="0"/>
          </a:p>
        </p:txBody>
      </p:sp>
      <p:sp>
        <p:nvSpPr>
          <p:cNvPr id="21" name="文本框 20">
            <a:hlinkClick r:id="rId3" action="ppaction://hlinksldjump"/>
          </p:cNvPr>
          <p:cNvSpPr txBox="1"/>
          <p:nvPr/>
        </p:nvSpPr>
        <p:spPr>
          <a:xfrm>
            <a:off x="6444208"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22" name="文本框 21">
            <a:hlinkClick r:id="rId4" action="ppaction://hlinksldjump"/>
          </p:cNvPr>
          <p:cNvSpPr txBox="1"/>
          <p:nvPr/>
        </p:nvSpPr>
        <p:spPr>
          <a:xfrm>
            <a:off x="6804248" y="847103"/>
            <a:ext cx="489236" cy="369332"/>
          </a:xfrm>
          <a:prstGeom prst="rect">
            <a:avLst/>
          </a:prstGeom>
          <a:noFill/>
        </p:spPr>
        <p:txBody>
          <a:bodyPr wrap="none" rtlCol="0">
            <a:spAutoFit/>
          </a:bodyPr>
          <a:lstStyle/>
          <a:p>
            <a:r>
              <a:rPr lang="en-US" altLang="zh-CN" dirty="0" smtClean="0"/>
              <a:t>4-5</a:t>
            </a:r>
            <a:endParaRPr lang="zh-CN" altLang="en-US" dirty="0"/>
          </a:p>
        </p:txBody>
      </p:sp>
      <p:sp>
        <p:nvSpPr>
          <p:cNvPr id="23" name="文本框 22">
            <a:hlinkClick r:id="rId5" action="ppaction://hlinksldjump"/>
          </p:cNvPr>
          <p:cNvSpPr txBox="1"/>
          <p:nvPr/>
        </p:nvSpPr>
        <p:spPr>
          <a:xfrm>
            <a:off x="7329086" y="847103"/>
            <a:ext cx="489236" cy="369332"/>
          </a:xfrm>
          <a:prstGeom prst="rect">
            <a:avLst/>
          </a:prstGeom>
          <a:noFill/>
        </p:spPr>
        <p:txBody>
          <a:bodyPr wrap="none" rtlCol="0">
            <a:spAutoFit/>
          </a:bodyPr>
          <a:lstStyle/>
          <a:p>
            <a:r>
              <a:rPr lang="en-US" altLang="zh-CN" dirty="0" smtClean="0"/>
              <a:t>6-7</a:t>
            </a:r>
            <a:endParaRPr lang="zh-CN" altLang="en-US" dirty="0"/>
          </a:p>
        </p:txBody>
      </p:sp>
      <p:sp>
        <p:nvSpPr>
          <p:cNvPr id="24" name="文本框 23">
            <a:hlinkClick r:id="rId6" action="ppaction://hlinksldjump"/>
          </p:cNvPr>
          <p:cNvSpPr txBox="1"/>
          <p:nvPr/>
        </p:nvSpPr>
        <p:spPr>
          <a:xfrm>
            <a:off x="7853924"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8</a:t>
            </a:r>
            <a:endParaRPr lang="zh-CN" altLang="en-US" dirty="0"/>
          </a:p>
        </p:txBody>
      </p:sp>
      <p:sp>
        <p:nvSpPr>
          <p:cNvPr id="25" name="文本框 24">
            <a:hlinkClick r:id="rId7" action="ppaction://hlinksldjump"/>
          </p:cNvPr>
          <p:cNvSpPr txBox="1"/>
          <p:nvPr/>
        </p:nvSpPr>
        <p:spPr>
          <a:xfrm>
            <a:off x="8197086" y="847103"/>
            <a:ext cx="301686" cy="369332"/>
          </a:xfrm>
          <a:prstGeom prst="rect">
            <a:avLst/>
          </a:prstGeom>
          <a:noFill/>
        </p:spPr>
        <p:txBody>
          <a:bodyPr wrap="none" rtlCol="0">
            <a:spAutoFit/>
          </a:bodyPr>
          <a:lstStyle/>
          <a:p>
            <a:r>
              <a:rPr lang="en-US" altLang="zh-CN" dirty="0" smtClean="0"/>
              <a:t>9</a:t>
            </a:r>
            <a:endParaRPr lang="zh-CN" altLang="en-US" dirty="0"/>
          </a:p>
        </p:txBody>
      </p:sp>
      <p:sp>
        <p:nvSpPr>
          <p:cNvPr id="2" name="矩形 1"/>
          <p:cNvSpPr>
            <a:spLocks noChangeAspect="1"/>
          </p:cNvSpPr>
          <p:nvPr/>
        </p:nvSpPr>
        <p:spPr>
          <a:xfrm>
            <a:off x="508000" y="2107334"/>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关于旅游业文化职能的叙述正确的是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旅游业在国民经济中发挥着越来越重要的作用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国民经济的发展是旅游业发展的基础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旅游业有利于国家之间、地区之间的文化交流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旅游业能带动第三产业的发展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旅游业的文化职能主要表现</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交流上。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71073552"/>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文本框 22">
            <a:hlinkClick r:id="rId2" action="ppaction://hlinksldjump"/>
          </p:cNvPr>
          <p:cNvSpPr txBox="1"/>
          <p:nvPr/>
        </p:nvSpPr>
        <p:spPr>
          <a:xfrm>
            <a:off x="5868144" y="847103"/>
            <a:ext cx="489236" cy="369332"/>
          </a:xfrm>
          <a:prstGeom prst="rect">
            <a:avLst/>
          </a:prstGeom>
          <a:noFill/>
        </p:spPr>
        <p:txBody>
          <a:bodyPr wrap="none" rtlCol="0">
            <a:spAutoFit/>
          </a:bodyPr>
          <a:lstStyle>
            <a:defPPr>
              <a:defRPr lang="zh-CN"/>
            </a:defPPr>
          </a:lstStyle>
          <a:p>
            <a:r>
              <a:rPr lang="en-US" altLang="zh-CN" dirty="0"/>
              <a:t>1-2</a:t>
            </a:r>
            <a:endParaRPr lang="zh-CN" altLang="en-US" dirty="0"/>
          </a:p>
        </p:txBody>
      </p:sp>
      <p:sp>
        <p:nvSpPr>
          <p:cNvPr id="24" name="文本框 23">
            <a:hlinkClick r:id="rId3" action="ppaction://hlinksldjump"/>
          </p:cNvPr>
          <p:cNvSpPr txBox="1"/>
          <p:nvPr/>
        </p:nvSpPr>
        <p:spPr>
          <a:xfrm>
            <a:off x="6444208"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25" name="文本框 24">
            <a:hlinkClick r:id="rId4" action="ppaction://hlinksldjump"/>
          </p:cNvPr>
          <p:cNvSpPr txBox="1"/>
          <p:nvPr/>
        </p:nvSpPr>
        <p:spPr>
          <a:xfrm>
            <a:off x="6804248" y="847103"/>
            <a:ext cx="489236" cy="369332"/>
          </a:xfrm>
          <a:prstGeom prst="rect">
            <a:avLst/>
          </a:prstGeom>
          <a:noFill/>
        </p:spPr>
        <p:txBody>
          <a:bodyPr wrap="none" rtlCol="0">
            <a:spAutoFit/>
          </a:bodyPr>
          <a:lstStyle/>
          <a:p>
            <a:r>
              <a:rPr lang="en-US" altLang="zh-CN" dirty="0" smtClean="0"/>
              <a:t>4-5</a:t>
            </a:r>
            <a:endParaRPr lang="zh-CN" altLang="en-US" dirty="0"/>
          </a:p>
        </p:txBody>
      </p:sp>
      <p:sp>
        <p:nvSpPr>
          <p:cNvPr id="26" name="文本框 25">
            <a:hlinkClick r:id="rId5" action="ppaction://hlinksldjump"/>
          </p:cNvPr>
          <p:cNvSpPr txBox="1"/>
          <p:nvPr/>
        </p:nvSpPr>
        <p:spPr>
          <a:xfrm>
            <a:off x="7329086" y="847103"/>
            <a:ext cx="489236" cy="369332"/>
          </a:xfrm>
          <a:prstGeom prst="rect">
            <a:avLst/>
          </a:prstGeom>
          <a:noFill/>
        </p:spPr>
        <p:txBody>
          <a:bodyPr wrap="none" rtlCol="0">
            <a:spAutoFit/>
          </a:bodyPr>
          <a:lstStyle/>
          <a:p>
            <a:r>
              <a:rPr lang="en-US" altLang="zh-CN" dirty="0" smtClean="0"/>
              <a:t>6-7</a:t>
            </a:r>
            <a:endParaRPr lang="zh-CN" altLang="en-US" dirty="0"/>
          </a:p>
        </p:txBody>
      </p:sp>
      <p:sp>
        <p:nvSpPr>
          <p:cNvPr id="27" name="文本框 26">
            <a:hlinkClick r:id="rId6" action="ppaction://hlinksldjump"/>
          </p:cNvPr>
          <p:cNvSpPr txBox="1"/>
          <p:nvPr/>
        </p:nvSpPr>
        <p:spPr>
          <a:xfrm>
            <a:off x="7853924"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28" name="文本框 27">
            <a:hlinkClick r:id="rId7" action="ppaction://hlinksldjump"/>
          </p:cNvPr>
          <p:cNvSpPr txBox="1"/>
          <p:nvPr/>
        </p:nvSpPr>
        <p:spPr>
          <a:xfrm>
            <a:off x="8197086"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9</a:t>
            </a:r>
            <a:endParaRPr lang="zh-CN" altLang="en-US" dirty="0"/>
          </a:p>
        </p:txBody>
      </p:sp>
      <p:sp>
        <p:nvSpPr>
          <p:cNvPr id="2" name="矩形 1"/>
          <p:cNvSpPr>
            <a:spLocks noChangeAspect="1"/>
          </p:cNvSpPr>
          <p:nvPr/>
        </p:nvSpPr>
        <p:spPr>
          <a:xfrm>
            <a:off x="508000" y="1330377"/>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我国某年国际旅游收入及其构成图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9" name="K12.eps" descr="id:2147493240;FounderCES"/>
          <p:cNvPicPr/>
          <p:nvPr/>
        </p:nvPicPr>
        <p:blipFill>
          <a:blip r:embed="rId8"/>
          <a:stretch>
            <a:fillRect/>
          </a:stretch>
        </p:blipFill>
        <p:spPr>
          <a:xfrm>
            <a:off x="2411760" y="1862126"/>
            <a:ext cx="4608512" cy="4608512"/>
          </a:xfrm>
          <a:prstGeom prst="rect">
            <a:avLst/>
          </a:prstGeom>
        </p:spPr>
      </p:pic>
    </p:spTree>
    <p:extLst>
      <p:ext uri="{BB962C8B-B14F-4D97-AF65-F5344CB8AC3E}">
        <p14:creationId xmlns:p14="http://schemas.microsoft.com/office/powerpoint/2010/main" xmlns="" val="52341695"/>
      </p:ext>
    </p:extLst>
  </p:cSld>
  <p:clrMapOvr>
    <a:masterClrMapping/>
  </p:clrMapOvr>
  <p:transition spd="slow">
    <p:pull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文本框 22">
            <a:hlinkClick r:id="rId2" action="ppaction://hlinksldjump"/>
          </p:cNvPr>
          <p:cNvSpPr txBox="1"/>
          <p:nvPr/>
        </p:nvSpPr>
        <p:spPr>
          <a:xfrm>
            <a:off x="5868144" y="847103"/>
            <a:ext cx="489236" cy="369332"/>
          </a:xfrm>
          <a:prstGeom prst="rect">
            <a:avLst/>
          </a:prstGeom>
          <a:noFill/>
        </p:spPr>
        <p:txBody>
          <a:bodyPr wrap="none" rtlCol="0">
            <a:spAutoFit/>
          </a:bodyPr>
          <a:lstStyle>
            <a:defPPr>
              <a:defRPr lang="zh-CN"/>
            </a:defPPr>
          </a:lstStyle>
          <a:p>
            <a:r>
              <a:rPr lang="en-US" altLang="zh-CN" dirty="0"/>
              <a:t>1-2</a:t>
            </a:r>
            <a:endParaRPr lang="zh-CN" altLang="en-US" dirty="0"/>
          </a:p>
        </p:txBody>
      </p:sp>
      <p:sp>
        <p:nvSpPr>
          <p:cNvPr id="24" name="文本框 23">
            <a:hlinkClick r:id="rId3" action="ppaction://hlinksldjump"/>
          </p:cNvPr>
          <p:cNvSpPr txBox="1"/>
          <p:nvPr/>
        </p:nvSpPr>
        <p:spPr>
          <a:xfrm>
            <a:off x="6444208"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25" name="文本框 24">
            <a:hlinkClick r:id="rId4" action="ppaction://hlinksldjump"/>
          </p:cNvPr>
          <p:cNvSpPr txBox="1"/>
          <p:nvPr/>
        </p:nvSpPr>
        <p:spPr>
          <a:xfrm>
            <a:off x="6804248" y="847103"/>
            <a:ext cx="489236" cy="369332"/>
          </a:xfrm>
          <a:prstGeom prst="rect">
            <a:avLst/>
          </a:prstGeom>
          <a:noFill/>
        </p:spPr>
        <p:txBody>
          <a:bodyPr wrap="none" rtlCol="0">
            <a:spAutoFit/>
          </a:bodyPr>
          <a:lstStyle/>
          <a:p>
            <a:r>
              <a:rPr lang="en-US" altLang="zh-CN" dirty="0" smtClean="0"/>
              <a:t>4-5</a:t>
            </a:r>
            <a:endParaRPr lang="zh-CN" altLang="en-US" dirty="0"/>
          </a:p>
        </p:txBody>
      </p:sp>
      <p:sp>
        <p:nvSpPr>
          <p:cNvPr id="26" name="文本框 25">
            <a:hlinkClick r:id="rId5" action="ppaction://hlinksldjump"/>
          </p:cNvPr>
          <p:cNvSpPr txBox="1"/>
          <p:nvPr/>
        </p:nvSpPr>
        <p:spPr>
          <a:xfrm>
            <a:off x="7329086" y="847103"/>
            <a:ext cx="489236" cy="369332"/>
          </a:xfrm>
          <a:prstGeom prst="rect">
            <a:avLst/>
          </a:prstGeom>
          <a:noFill/>
        </p:spPr>
        <p:txBody>
          <a:bodyPr wrap="none" rtlCol="0">
            <a:spAutoFit/>
          </a:bodyPr>
          <a:lstStyle/>
          <a:p>
            <a:r>
              <a:rPr lang="en-US" altLang="zh-CN" dirty="0" smtClean="0"/>
              <a:t>6-7</a:t>
            </a:r>
            <a:endParaRPr lang="zh-CN" altLang="en-US" dirty="0"/>
          </a:p>
        </p:txBody>
      </p:sp>
      <p:sp>
        <p:nvSpPr>
          <p:cNvPr id="27" name="文本框 26">
            <a:hlinkClick r:id="rId6" action="ppaction://hlinksldjump"/>
          </p:cNvPr>
          <p:cNvSpPr txBox="1"/>
          <p:nvPr/>
        </p:nvSpPr>
        <p:spPr>
          <a:xfrm>
            <a:off x="7853924"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28" name="文本框 27">
            <a:hlinkClick r:id="rId7" action="ppaction://hlinksldjump"/>
          </p:cNvPr>
          <p:cNvSpPr txBox="1"/>
          <p:nvPr/>
        </p:nvSpPr>
        <p:spPr>
          <a:xfrm>
            <a:off x="8197086"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9</a:t>
            </a:r>
            <a:endParaRPr lang="zh-CN" altLang="en-US" dirty="0"/>
          </a:p>
        </p:txBody>
      </p:sp>
      <p:sp>
        <p:nvSpPr>
          <p:cNvPr id="3" name="矩形 2"/>
          <p:cNvSpPr>
            <a:spLocks noChangeAspect="1"/>
          </p:cNvSpPr>
          <p:nvPr/>
        </p:nvSpPr>
        <p:spPr>
          <a:xfrm>
            <a:off x="508000" y="126876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该年入境旅游人数多达</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主要是受我国悠久的历史文化和秀美的山川风光吸引。</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从图中可以看出发展入境旅游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能够增加国家的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收入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而且还能带动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和餐饮等第三产业的发展。</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旅游者通过旅游扩大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体验和了解中国的文化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丰富精神生活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满足旅游者的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入境旅游使不同国家、不同民族、不同地域之间增进了彼此间的相互了解</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cs typeface="Times New Roman" panose="02020603050405020304" pitchFamily="18" charset="0"/>
              </a:rPr>
              <a:t>促进</a:t>
            </a:r>
            <a:r>
              <a:rPr lang="zh-CN" altLang="zh-CN" sz="2200" dirty="0" smtClean="0">
                <a:solidFill>
                  <a:srgbClr val="000000"/>
                </a:solidFill>
                <a:latin typeface="Times New Roman" panose="02020603050405020304" pitchFamily="18" charset="0"/>
                <a:cs typeface="Times New Roman" panose="02020603050405020304" pitchFamily="18" charset="0"/>
              </a:rPr>
              <a:t>了</a:t>
            </a:r>
            <a:r>
              <a:rPr lang="zh-CN" altLang="zh-CN" sz="2200" dirty="0">
                <a:solidFill>
                  <a:srgbClr val="000000"/>
                </a:solidFill>
                <a:latin typeface="Times New Roman" panose="02020603050405020304" pitchFamily="18" charset="0"/>
                <a:cs typeface="Times New Roman" panose="02020603050405020304" pitchFamily="18" charset="0"/>
              </a:rPr>
              <a:t>文化的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也促进了中国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的保护</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实行对外开放政策可以促进旅游业的发展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而旅游业的发展又可以推动对外开放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旅游业属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的服务性行业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具有劳动力需求量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、技术限制性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、人员培训期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等特点。因此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发展旅游业可以为社会提供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3967668"/>
      </p:ext>
    </p:extLst>
  </p:cSld>
  <p:clrMapOvr>
    <a:masterClrMapping/>
  </p:clrMapOvr>
  <p:transition spd="slow">
    <p:pull dir="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文本框 22">
            <a:hlinkClick r:id="rId2" action="ppaction://hlinksldjump"/>
          </p:cNvPr>
          <p:cNvSpPr txBox="1"/>
          <p:nvPr/>
        </p:nvSpPr>
        <p:spPr>
          <a:xfrm>
            <a:off x="5868144" y="847103"/>
            <a:ext cx="489236" cy="369332"/>
          </a:xfrm>
          <a:prstGeom prst="rect">
            <a:avLst/>
          </a:prstGeom>
          <a:noFill/>
        </p:spPr>
        <p:txBody>
          <a:bodyPr wrap="none" rtlCol="0">
            <a:spAutoFit/>
          </a:bodyPr>
          <a:lstStyle>
            <a:defPPr>
              <a:defRPr lang="zh-CN"/>
            </a:defPPr>
          </a:lstStyle>
          <a:p>
            <a:r>
              <a:rPr lang="en-US" altLang="zh-CN" dirty="0"/>
              <a:t>1-2</a:t>
            </a:r>
            <a:endParaRPr lang="zh-CN" altLang="en-US" dirty="0"/>
          </a:p>
        </p:txBody>
      </p:sp>
      <p:sp>
        <p:nvSpPr>
          <p:cNvPr id="24" name="文本框 23">
            <a:hlinkClick r:id="rId3" action="ppaction://hlinksldjump"/>
          </p:cNvPr>
          <p:cNvSpPr txBox="1"/>
          <p:nvPr/>
        </p:nvSpPr>
        <p:spPr>
          <a:xfrm>
            <a:off x="6444208" y="847103"/>
            <a:ext cx="301686" cy="369332"/>
          </a:xfrm>
          <a:prstGeom prst="rect">
            <a:avLst/>
          </a:prstGeom>
          <a:noFill/>
        </p:spPr>
        <p:txBody>
          <a:bodyPr wrap="none" rtlCol="0">
            <a:spAutoFit/>
          </a:bodyPr>
          <a:lstStyle/>
          <a:p>
            <a:r>
              <a:rPr lang="en-US" altLang="zh-CN" dirty="0" smtClean="0"/>
              <a:t>3</a:t>
            </a:r>
            <a:endParaRPr lang="zh-CN" altLang="en-US" dirty="0"/>
          </a:p>
        </p:txBody>
      </p:sp>
      <p:sp>
        <p:nvSpPr>
          <p:cNvPr id="25" name="文本框 24">
            <a:hlinkClick r:id="rId4" action="ppaction://hlinksldjump"/>
          </p:cNvPr>
          <p:cNvSpPr txBox="1"/>
          <p:nvPr/>
        </p:nvSpPr>
        <p:spPr>
          <a:xfrm>
            <a:off x="6804248" y="847103"/>
            <a:ext cx="489236" cy="369332"/>
          </a:xfrm>
          <a:prstGeom prst="rect">
            <a:avLst/>
          </a:prstGeom>
          <a:noFill/>
        </p:spPr>
        <p:txBody>
          <a:bodyPr wrap="none" rtlCol="0">
            <a:spAutoFit/>
          </a:bodyPr>
          <a:lstStyle/>
          <a:p>
            <a:r>
              <a:rPr lang="en-US" altLang="zh-CN" dirty="0" smtClean="0"/>
              <a:t>4-5</a:t>
            </a:r>
            <a:endParaRPr lang="zh-CN" altLang="en-US" dirty="0"/>
          </a:p>
        </p:txBody>
      </p:sp>
      <p:sp>
        <p:nvSpPr>
          <p:cNvPr id="26" name="文本框 25">
            <a:hlinkClick r:id="rId5" action="ppaction://hlinksldjump"/>
          </p:cNvPr>
          <p:cNvSpPr txBox="1"/>
          <p:nvPr/>
        </p:nvSpPr>
        <p:spPr>
          <a:xfrm>
            <a:off x="7329086" y="847103"/>
            <a:ext cx="489236" cy="369332"/>
          </a:xfrm>
          <a:prstGeom prst="rect">
            <a:avLst/>
          </a:prstGeom>
          <a:noFill/>
        </p:spPr>
        <p:txBody>
          <a:bodyPr wrap="none" rtlCol="0">
            <a:spAutoFit/>
          </a:bodyPr>
          <a:lstStyle/>
          <a:p>
            <a:r>
              <a:rPr lang="en-US" altLang="zh-CN" dirty="0" smtClean="0"/>
              <a:t>6-7</a:t>
            </a:r>
            <a:endParaRPr lang="zh-CN" altLang="en-US" dirty="0"/>
          </a:p>
        </p:txBody>
      </p:sp>
      <p:sp>
        <p:nvSpPr>
          <p:cNvPr id="27" name="文本框 26">
            <a:hlinkClick r:id="rId6" action="ppaction://hlinksldjump"/>
          </p:cNvPr>
          <p:cNvSpPr txBox="1"/>
          <p:nvPr/>
        </p:nvSpPr>
        <p:spPr>
          <a:xfrm>
            <a:off x="7853924" y="847103"/>
            <a:ext cx="301686" cy="369332"/>
          </a:xfrm>
          <a:prstGeom prst="rect">
            <a:avLst/>
          </a:prstGeom>
          <a:noFill/>
        </p:spPr>
        <p:txBody>
          <a:bodyPr wrap="none" rtlCol="0">
            <a:spAutoFit/>
          </a:bodyPr>
          <a:lstStyle/>
          <a:p>
            <a:r>
              <a:rPr lang="en-US" altLang="zh-CN" dirty="0" smtClean="0"/>
              <a:t>8</a:t>
            </a:r>
            <a:endParaRPr lang="zh-CN" altLang="en-US" dirty="0"/>
          </a:p>
        </p:txBody>
      </p:sp>
      <p:sp>
        <p:nvSpPr>
          <p:cNvPr id="28" name="文本框 27">
            <a:hlinkClick r:id="rId7" action="ppaction://hlinksldjump"/>
          </p:cNvPr>
          <p:cNvSpPr txBox="1"/>
          <p:nvPr/>
        </p:nvSpPr>
        <p:spPr>
          <a:xfrm>
            <a:off x="8197086" y="847103"/>
            <a:ext cx="301686" cy="369332"/>
          </a:xfrm>
          <a:prstGeom prst="rect">
            <a:avLst/>
          </a:prstGeom>
          <a:solidFill>
            <a:srgbClr val="C04B05"/>
          </a:solidFill>
        </p:spPr>
        <p:txBody>
          <a:bodyPr wrap="none" rtlCol="0">
            <a:spAutoFit/>
          </a:bodyPr>
          <a:lstStyle>
            <a:defPPr>
              <a:defRPr lang="zh-CN"/>
            </a:defPPr>
            <a:lvl1pPr>
              <a:defRPr>
                <a:solidFill>
                  <a:schemeClr val="bg1"/>
                </a:solidFill>
              </a:defRPr>
            </a:lvl1pPr>
          </a:lstStyle>
          <a:p>
            <a:r>
              <a:rPr lang="en-US" altLang="zh-CN" dirty="0"/>
              <a:t>9</a:t>
            </a:r>
            <a:endParaRPr lang="zh-CN" altLang="en-US" dirty="0"/>
          </a:p>
        </p:txBody>
      </p:sp>
      <p:sp>
        <p:nvSpPr>
          <p:cNvPr id="2" name="矩形 1"/>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本题关键在于分析图中的数据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再就是要掌握旅游的意义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即可以增加外汇收入、回笼货币、稳定市场、扩大就业、带动其他行业发展</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交流等。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(1)7 280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外汇　酒店　交通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知识视野　精神文化需求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传播与交流　传统文化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劳动密集型　大　小　短　就业　社会进步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5450070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wipe(down)">
                                      <p:cBhvr>
                                        <p:cTn id="19"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13964"/>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旅游业对促进经济发展的作用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发展国际旅游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能够增加国家外汇收入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世界上许多国家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西班牙</a:t>
            </a:r>
            <a:r>
              <a:rPr lang="zh-CN" altLang="zh-CN" sz="2200" dirty="0">
                <a:solidFill>
                  <a:srgbClr val="000000"/>
                </a:solidFill>
                <a:latin typeface="Times New Roman" panose="02020603050405020304" pitchFamily="18" charset="0"/>
                <a:cs typeface="Times New Roman" panose="02020603050405020304" pitchFamily="18" charset="0"/>
              </a:rPr>
              <a:t>、瑞士、奥地利、</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泰国</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都将旅游创汇作为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外汇</a:t>
            </a:r>
            <a:r>
              <a:rPr lang="zh-CN" altLang="zh-CN" sz="2200" dirty="0">
                <a:solidFill>
                  <a:srgbClr val="000000"/>
                </a:solidFill>
                <a:latin typeface="Times New Roman" panose="02020603050405020304" pitchFamily="18" charset="0"/>
                <a:cs typeface="Times New Roman" panose="02020603050405020304" pitchFamily="18" charset="0"/>
              </a:rPr>
              <a:t>收入的主要来源。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我国国际旅游外汇收入呈逐年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上升</a:t>
            </a:r>
            <a:r>
              <a:rPr lang="zh-CN" altLang="zh-CN" sz="2200" dirty="0">
                <a:solidFill>
                  <a:srgbClr val="000000"/>
                </a:solidFill>
                <a:latin typeface="Times New Roman" panose="02020603050405020304" pitchFamily="18" charset="0"/>
                <a:cs typeface="Times New Roman" panose="02020603050405020304" pitchFamily="18" charset="0"/>
              </a:rPr>
              <a:t>趋势。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读教材表</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部分国家国际旅游收入及其与国内生产总值、出口总额之比</a:t>
            </a:r>
            <a:r>
              <a:rPr lang="en-US" altLang="zh-CN" sz="2200" dirty="0">
                <a:solidFill>
                  <a:srgbClr val="000000"/>
                </a:solidFill>
                <a:latin typeface="Times New Roman" panose="02020603050405020304" pitchFamily="18" charset="0"/>
                <a:cs typeface="Times New Roman" panose="02020603050405020304" pitchFamily="18" charset="0"/>
              </a:rPr>
              <a:t>(2002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可获取以下信息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国际旅游收入与国内生产总值之比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最高的国家是泰国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a:t>
            </a:r>
            <a:r>
              <a:rPr lang="en-US" altLang="zh-CN" sz="2200" dirty="0">
                <a:solidFill>
                  <a:srgbClr val="000000"/>
                </a:solidFill>
                <a:latin typeface="Times New Roman" panose="02020603050405020304" pitchFamily="18" charset="0"/>
                <a:cs typeface="Times New Roman" panose="02020603050405020304" pitchFamily="18" charset="0"/>
              </a:rPr>
              <a:t>6.2%;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国际旅游收入与出口总额之比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最高的国家是埃及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a:t>
            </a:r>
            <a:r>
              <a:rPr lang="en-US" altLang="zh-CN" sz="2200" dirty="0">
                <a:solidFill>
                  <a:srgbClr val="000000"/>
                </a:solidFill>
                <a:latin typeface="Times New Roman" panose="02020603050405020304" pitchFamily="18" charset="0"/>
                <a:cs typeface="Times New Roman" panose="02020603050405020304" pitchFamily="18" charset="0"/>
              </a:rPr>
              <a:t>80.0%;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国际旅游业已经成为一些国家重要的经济支柱。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458081" y="2370531"/>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11210" y="237053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79712" y="278179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77633" y="318253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9233030"/>
      </p:ext>
    </p:extLst>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发展国内旅游业是回笼货币、稳定市场的一个重要途径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国内旅游作为一项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消费</a:t>
            </a:r>
            <a:r>
              <a:rPr lang="zh-CN" altLang="zh-CN" sz="2200" dirty="0">
                <a:solidFill>
                  <a:srgbClr val="000000"/>
                </a:solidFill>
                <a:latin typeface="Times New Roman" panose="02020603050405020304" pitchFamily="18" charset="0"/>
                <a:cs typeface="Times New Roman" panose="02020603050405020304" pitchFamily="18" charset="0"/>
              </a:rPr>
              <a:t>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可以把居民手中的部分消费资金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货币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回笼到国家手中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既能减轻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商品</a:t>
            </a:r>
            <a:r>
              <a:rPr lang="zh-CN" altLang="zh-CN" sz="2200" dirty="0">
                <a:solidFill>
                  <a:srgbClr val="000000"/>
                </a:solidFill>
                <a:latin typeface="Times New Roman" panose="02020603050405020304" pitchFamily="18" charset="0"/>
                <a:cs typeface="Times New Roman" panose="02020603050405020304" pitchFamily="18" charset="0"/>
              </a:rPr>
              <a:t>市场的压力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又能刺激旅游者新的需要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生产</a:t>
            </a:r>
            <a:r>
              <a:rPr lang="zh-CN" altLang="zh-CN" sz="2200" dirty="0">
                <a:solidFill>
                  <a:srgbClr val="000000"/>
                </a:solidFill>
                <a:latin typeface="Times New Roman" panose="02020603050405020304" pitchFamily="18" charset="0"/>
                <a:cs typeface="Times New Roman" panose="02020603050405020304" pitchFamily="18" charset="0"/>
              </a:rPr>
              <a:t>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带动相关产业的发展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旅游业的发展是建立在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物质资料</a:t>
            </a:r>
            <a:r>
              <a:rPr lang="zh-CN" altLang="zh-CN" sz="2200" dirty="0">
                <a:solidFill>
                  <a:srgbClr val="000000"/>
                </a:solidFill>
                <a:latin typeface="Times New Roman" panose="02020603050405020304" pitchFamily="18" charset="0"/>
                <a:cs typeface="Times New Roman" panose="02020603050405020304" pitchFamily="18" charset="0"/>
              </a:rPr>
              <a:t>生产和发展的基础之上。同时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旅游业的发展又为相关行业提供了广阔的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市场</a:t>
            </a:r>
            <a:r>
              <a:rPr lang="zh-CN" altLang="zh-CN" sz="2200" dirty="0">
                <a:solidFill>
                  <a:srgbClr val="000000"/>
                </a:solidFill>
                <a:latin typeface="Times New Roman" panose="02020603050405020304" pitchFamily="18" charset="0"/>
                <a:cs typeface="Times New Roman" panose="02020603050405020304" pitchFamily="18" charset="0"/>
              </a:rPr>
              <a:t>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能直接或间接带动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交通运输</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商业服务</a:t>
            </a:r>
            <a:r>
              <a:rPr lang="zh-CN" altLang="zh-CN" sz="2200" dirty="0">
                <a:solidFill>
                  <a:srgbClr val="000000"/>
                </a:solidFill>
                <a:latin typeface="Times New Roman" panose="02020603050405020304" pitchFamily="18" charset="0"/>
                <a:cs typeface="Times New Roman" panose="02020603050405020304" pitchFamily="18" charset="0"/>
              </a:rPr>
              <a:t>、建筑、邮电、金融、房地产、外贸、轻纺、旅游纪念品等产业的发展。因此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旅游业是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一业依百业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一业带百业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的行业。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111058" y="214324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90135" y="255451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50143" y="295698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67700" y="375759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06279" y="416034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65797" y="456034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57171" y="456034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60822087"/>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012679"/>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思考讨论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举例说明旅游业与其他行业之间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一业依百业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一业带百业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旅游业是综合性和关联性很强的产业。首先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旅游业的发展需要依靠其他行业的发展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例如没有完善的交通运输网就不可能有蓬勃发展的旅游业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旅游业的发展也促进了其他行业的发展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例如旅游业带动了交通运输业、商业服务、建筑、金融、房地产、旅游纪念品等产业的发展。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9030099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促进区域经济的发展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一些经济落后、发展工业难度大但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旅游</a:t>
            </a:r>
            <a:r>
              <a:rPr lang="zh-CN" altLang="zh-CN" sz="2200" dirty="0">
                <a:solidFill>
                  <a:srgbClr val="000000"/>
                </a:solidFill>
                <a:latin typeface="Times New Roman" panose="02020603050405020304" pitchFamily="18" charset="0"/>
                <a:cs typeface="Times New Roman" panose="02020603050405020304" pitchFamily="18" charset="0"/>
              </a:rPr>
              <a:t>资源丰富、具备</a:t>
            </a:r>
            <a:r>
              <a:rPr lang="zh-CN" altLang="zh-CN" sz="2200" dirty="0" smtClean="0">
                <a:solidFill>
                  <a:srgbClr val="000000"/>
                </a:solidFill>
                <a:latin typeface="Times New Roman" panose="02020603050405020304" pitchFamily="18" charset="0"/>
                <a:cs typeface="Times New Roman" panose="02020603050405020304" pitchFamily="18" charset="0"/>
              </a:rPr>
              <a:t>发展</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旅游</a:t>
            </a:r>
            <a:r>
              <a:rPr lang="zh-CN" altLang="zh-CN" sz="2200" dirty="0" smtClean="0">
                <a:solidFill>
                  <a:srgbClr val="000000"/>
                </a:solidFill>
                <a:latin typeface="Times New Roman" panose="02020603050405020304" pitchFamily="18" charset="0"/>
                <a:cs typeface="Times New Roman" panose="02020603050405020304" pitchFamily="18" charset="0"/>
              </a:rPr>
              <a:t>业</a:t>
            </a:r>
            <a:r>
              <a:rPr lang="zh-CN" altLang="zh-CN" sz="2200" dirty="0">
                <a:solidFill>
                  <a:srgbClr val="000000"/>
                </a:solidFill>
                <a:latin typeface="Times New Roman" panose="02020603050405020304" pitchFamily="18" charset="0"/>
                <a:cs typeface="Times New Roman" panose="02020603050405020304" pitchFamily="18" charset="0"/>
              </a:rPr>
              <a:t>条件的地区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就可以大力发展旅游业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发挥旅游业</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关联</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带动</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来促进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区域经济</a:t>
            </a:r>
            <a:r>
              <a:rPr lang="zh-CN" altLang="zh-CN" sz="2200" dirty="0">
                <a:solidFill>
                  <a:srgbClr val="000000"/>
                </a:solidFill>
                <a:latin typeface="Times New Roman" panose="02020603050405020304" pitchFamily="18" charset="0"/>
                <a:cs typeface="Times New Roman" panose="02020603050405020304" pitchFamily="18" charset="0"/>
              </a:rPr>
              <a:t>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旅游业的不稳定性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由于旅游需求受到各种因素的影响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而其中有些因素不是本国本地区所能控制的。因此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过分依赖旅游业会给国民经济带来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不稳定</a:t>
            </a:r>
            <a:r>
              <a:rPr lang="zh-CN" altLang="zh-CN" sz="2200" dirty="0">
                <a:solidFill>
                  <a:srgbClr val="000000"/>
                </a:solidFill>
                <a:latin typeface="Times New Roman" panose="02020603050405020304" pitchFamily="18" charset="0"/>
                <a:cs typeface="Times New Roman" panose="02020603050405020304" pitchFamily="18" charset="0"/>
              </a:rPr>
              <a:t>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050997" y="236966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6501" y="277053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6892" y="317301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86585" y="317301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668344" y="4375495"/>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97090636"/>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19678"/>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二、促进社会文化繁荣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促进国民素质和生活质量的提高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通过旅游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能够增长见识、陶冶情操。由于人们对旅游</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认知</a:t>
            </a:r>
            <a:r>
              <a:rPr lang="zh-CN" altLang="zh-CN" sz="2200" dirty="0">
                <a:solidFill>
                  <a:srgbClr val="000000"/>
                </a:solidFill>
                <a:latin typeface="Times New Roman" panose="02020603050405020304" pitchFamily="18" charset="0"/>
                <a:cs typeface="Times New Roman" panose="02020603050405020304" pitchFamily="18" charset="0"/>
              </a:rPr>
              <a:t>的不断深入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越来越多的人将旅游与提高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生活质量</a:t>
            </a:r>
            <a:r>
              <a:rPr lang="zh-CN" altLang="zh-CN" sz="2200" dirty="0">
                <a:solidFill>
                  <a:srgbClr val="000000"/>
                </a:solidFill>
                <a:latin typeface="Times New Roman" panose="02020603050405020304" pitchFamily="18" charset="0"/>
                <a:cs typeface="Times New Roman" panose="02020603050405020304" pitchFamily="18" charset="0"/>
              </a:rPr>
              <a:t>、实现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生命价值</a:t>
            </a:r>
            <a:r>
              <a:rPr lang="zh-CN" altLang="zh-CN" sz="2200" dirty="0">
                <a:solidFill>
                  <a:srgbClr val="000000"/>
                </a:solidFill>
                <a:latin typeface="Times New Roman" panose="02020603050405020304" pitchFamily="18" charset="0"/>
                <a:cs typeface="Times New Roman" panose="02020603050405020304" pitchFamily="18" charset="0"/>
              </a:rPr>
              <a:t>结合在一起。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提供大量就业机会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旅游业基本上是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劳动密集</a:t>
            </a:r>
            <a:r>
              <a:rPr lang="zh-CN" altLang="zh-CN" sz="2200" dirty="0">
                <a:solidFill>
                  <a:srgbClr val="000000"/>
                </a:solidFill>
                <a:latin typeface="Times New Roman" panose="02020603050405020304" pitchFamily="18" charset="0"/>
                <a:cs typeface="Times New Roman" panose="02020603050405020304" pitchFamily="18" charset="0"/>
              </a:rPr>
              <a:t>型的产业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综合</a:t>
            </a:r>
            <a:r>
              <a:rPr lang="zh-CN" altLang="zh-CN" sz="2200" dirty="0">
                <a:solidFill>
                  <a:srgbClr val="000000"/>
                </a:solidFill>
                <a:latin typeface="Times New Roman" panose="02020603050405020304" pitchFamily="18" charset="0"/>
                <a:cs typeface="Times New Roman" panose="02020603050405020304" pitchFamily="18" charset="0"/>
              </a:rPr>
              <a:t>性和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关联</a:t>
            </a:r>
            <a:r>
              <a:rPr lang="zh-CN" altLang="zh-CN" sz="2200" dirty="0">
                <a:solidFill>
                  <a:srgbClr val="000000"/>
                </a:solidFill>
                <a:latin typeface="Times New Roman" panose="02020603050405020304" pitchFamily="18" charset="0"/>
                <a:cs typeface="Times New Roman" panose="02020603050405020304" pitchFamily="18" charset="0"/>
              </a:rPr>
              <a:t>性很强的产业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旅游业的发展可以提供许多直接和间接的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就业</a:t>
            </a:r>
            <a:r>
              <a:rPr lang="zh-CN" altLang="zh-CN" sz="2200" dirty="0">
                <a:solidFill>
                  <a:srgbClr val="000000"/>
                </a:solidFill>
                <a:latin typeface="Times New Roman" panose="02020603050405020304" pitchFamily="18" charset="0"/>
                <a:cs typeface="Times New Roman" panose="02020603050405020304" pitchFamily="18" charset="0"/>
              </a:rPr>
              <a:t>机会。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促进文化交流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现代旅游的发展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使不同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国家</a:t>
            </a:r>
            <a:r>
              <a:rPr lang="zh-CN" altLang="zh-CN" sz="2200" dirty="0">
                <a:solidFill>
                  <a:srgbClr val="000000"/>
                </a:solidFill>
                <a:latin typeface="Times New Roman" panose="02020603050405020304" pitchFamily="18" charset="0"/>
                <a:cs typeface="Times New Roman" panose="02020603050405020304" pitchFamily="18" charset="0"/>
              </a:rPr>
              <a:t>和地区、不同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民族</a:t>
            </a:r>
            <a:r>
              <a:rPr lang="zh-CN" altLang="zh-CN" sz="2200" dirty="0">
                <a:solidFill>
                  <a:srgbClr val="000000"/>
                </a:solidFill>
                <a:latin typeface="Times New Roman" panose="02020603050405020304" pitchFamily="18" charset="0"/>
                <a:cs typeface="Times New Roman" panose="02020603050405020304" pitchFamily="18" charset="0"/>
              </a:rPr>
              <a:t>和文化的交流日益增多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从而消除了一些社会、民族偏见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促进了相互了解。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7380312" y="238005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860032" y="278179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805643" y="277577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16154" y="398515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83293" y="398515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805643" y="397991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254281" y="438484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734071" y="519889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966319" y="519942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38876198"/>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旅游业的发展对旅游接待地的社会文化环境也会产生不利的影响。旅游者的大量拥入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致使交通、商店、公共娱乐场所变得拥挤不堪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给当地居民的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工作</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生活</a:t>
            </a:r>
            <a:r>
              <a:rPr lang="zh-CN" altLang="zh-CN" sz="2200" dirty="0">
                <a:solidFill>
                  <a:srgbClr val="000000"/>
                </a:solidFill>
                <a:latin typeface="Times New Roman" panose="02020603050405020304" pitchFamily="18" charset="0"/>
                <a:cs typeface="Times New Roman" panose="02020603050405020304" pitchFamily="18" charset="0"/>
              </a:rPr>
              <a:t>带来不便。一些当地的民俗、节庆、宗教活动作为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吸引游客</a:t>
            </a:r>
            <a:r>
              <a:rPr lang="zh-CN" altLang="zh-CN" sz="2200" dirty="0">
                <a:solidFill>
                  <a:srgbClr val="000000"/>
                </a:solidFill>
                <a:latin typeface="Times New Roman" panose="02020603050405020304" pitchFamily="18" charset="0"/>
                <a:cs typeface="Times New Roman" panose="02020603050405020304" pitchFamily="18" charset="0"/>
              </a:rPr>
              <a:t>的项目来开发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在很大程度上失去了其本身的传统文化价值。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178789" y="337777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032300" y="337704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54199" y="378990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91575518"/>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329</TotalTime>
  <Words>2354</Words>
  <Application>Microsoft Office PowerPoint</Application>
  <PresentationFormat>全屏显示(4:3)</PresentationFormat>
  <Paragraphs>255</Paragraphs>
  <Slides>34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36" baseType="lpstr">
      <vt:lpstr>测控设计模板14新</vt:lpstr>
      <vt:lpstr>文档</vt:lpstr>
      <vt:lpstr>第二节　现代旅游对区域发展的意义</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海洋概述</dc:title>
  <dc:creator>dbc</dc:creator>
  <cp:lastModifiedBy>Administrator</cp:lastModifiedBy>
  <cp:revision>18</cp:revision>
  <dcterms:created xsi:type="dcterms:W3CDTF">2016-05-26T03:10:41Z</dcterms:created>
  <dcterms:modified xsi:type="dcterms:W3CDTF">2017-08-21T01:26:58Z</dcterms:modified>
</cp:coreProperties>
</file>