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373" r:id="rId2"/>
    <p:sldId id="264" r:id="rId3"/>
    <p:sldId id="275" r:id="rId4"/>
    <p:sldId id="374" r:id="rId5"/>
    <p:sldId id="361" r:id="rId6"/>
    <p:sldId id="375" r:id="rId7"/>
    <p:sldId id="376" r:id="rId8"/>
    <p:sldId id="377" r:id="rId9"/>
    <p:sldId id="270" r:id="rId10"/>
    <p:sldId id="378" r:id="rId11"/>
    <p:sldId id="379" r:id="rId12"/>
    <p:sldId id="380" r:id="rId13"/>
    <p:sldId id="367" r:id="rId14"/>
    <p:sldId id="381" r:id="rId15"/>
    <p:sldId id="382" r:id="rId16"/>
    <p:sldId id="383" r:id="rId17"/>
    <p:sldId id="384" r:id="rId18"/>
    <p:sldId id="385" r:id="rId19"/>
    <p:sldId id="386"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56" autoAdjust="0"/>
    <p:restoredTop sz="95488" autoAdjust="0"/>
  </p:normalViewPr>
  <p:slideViewPr>
    <p:cSldViewPr showGuides="1">
      <p:cViewPr varScale="1">
        <p:scale>
          <a:sx n="62" d="100"/>
          <a:sy n="62" d="100"/>
        </p:scale>
        <p:origin x="-72" y="-150"/>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2.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2.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9" name="组合 38"/>
          <p:cNvGrpSpPr/>
          <p:nvPr userDrawn="1"/>
        </p:nvGrpSpPr>
        <p:grpSpPr>
          <a:xfrm>
            <a:off x="7860679" y="39693"/>
            <a:ext cx="1314784" cy="584775"/>
            <a:chOff x="29482" y="2927145"/>
            <a:chExt cx="1620332" cy="487312"/>
          </a:xfrm>
        </p:grpSpPr>
        <p:sp>
          <p:nvSpPr>
            <p:cNvPr id="40" name="TextBox 39"/>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41" name="TextBox 40">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4" name="TextBox 43">
              <a:hlinkClick r:id="rId3"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487466" y="111757"/>
            <a:ext cx="902811" cy="481534"/>
            <a:chOff x="4377937" y="111757"/>
            <a:chExt cx="902811" cy="481534"/>
          </a:xfrm>
        </p:grpSpPr>
        <p:pic>
          <p:nvPicPr>
            <p:cNvPr id="16" name="图片 15"/>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5" action="ppaction://hlinksldjump"/>
            </p:cNvPr>
            <p:cNvSpPr txBox="1"/>
            <p:nvPr userDrawn="1"/>
          </p:nvSpPr>
          <p:spPr>
            <a:xfrm>
              <a:off x="4377937"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7" name="组合 36"/>
          <p:cNvGrpSpPr/>
          <p:nvPr userDrawn="1"/>
        </p:nvGrpSpPr>
        <p:grpSpPr>
          <a:xfrm>
            <a:off x="7860679" y="39693"/>
            <a:ext cx="1314784" cy="584775"/>
            <a:chOff x="29482" y="2927145"/>
            <a:chExt cx="1620332" cy="487312"/>
          </a:xfrm>
        </p:grpSpPr>
        <p:sp>
          <p:nvSpPr>
            <p:cNvPr id="38" name="TextBox 37"/>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39" name="TextBox 38">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9" cy="584775"/>
            <a:chOff x="29482" y="2927145"/>
            <a:chExt cx="1358553" cy="487312"/>
          </a:xfrm>
        </p:grpSpPr>
        <p:sp>
          <p:nvSpPr>
            <p:cNvPr id="41" name="TextBox 40"/>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2" name="TextBox 41">
              <a:hlinkClick r:id="rId3" action="ppaction://hlinksldjump"/>
            </p:cNvPr>
            <p:cNvSpPr txBox="1"/>
            <p:nvPr userDrawn="1"/>
          </p:nvSpPr>
          <p:spPr>
            <a:xfrm>
              <a:off x="275416" y="3030391"/>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284568" y="-1"/>
            <a:ext cx="1319428" cy="841477"/>
            <a:chOff x="4191706" y="-1"/>
            <a:chExt cx="1319428" cy="841477"/>
          </a:xfrm>
        </p:grpSpPr>
        <p:pic>
          <p:nvPicPr>
            <p:cNvPr id="53" name="图片 52"/>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4191706" y="-1"/>
              <a:ext cx="1319428" cy="841477"/>
            </a:xfrm>
            <a:prstGeom prst="rect">
              <a:avLst/>
            </a:prstGeom>
          </p:spPr>
        </p:pic>
        <p:sp>
          <p:nvSpPr>
            <p:cNvPr id="18" name="TextBox 17">
              <a:hlinkClick r:id="rId5" action="ppaction://hlinksldjump"/>
            </p:cNvPr>
            <p:cNvSpPr txBox="1"/>
            <p:nvPr userDrawn="1"/>
          </p:nvSpPr>
          <p:spPr>
            <a:xfrm>
              <a:off x="4394604" y="28551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8" name="组合 37"/>
          <p:cNvGrpSpPr/>
          <p:nvPr userDrawn="1"/>
        </p:nvGrpSpPr>
        <p:grpSpPr>
          <a:xfrm>
            <a:off x="7860679" y="39693"/>
            <a:ext cx="1314784" cy="584775"/>
            <a:chOff x="29482" y="2927145"/>
            <a:chExt cx="1620332" cy="487312"/>
          </a:xfrm>
        </p:grpSpPr>
        <p:sp>
          <p:nvSpPr>
            <p:cNvPr id="39" name="TextBox 38"/>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1000" dirty="0" smtClean="0">
                  <a:solidFill>
                    <a:srgbClr val="333333"/>
                  </a:solidFill>
                  <a:latin typeface="+mn-lt"/>
                  <a:ea typeface="+mn-ea"/>
                </a:rPr>
                <a:t>HONGNANJUJIAO</a:t>
              </a:r>
              <a:endParaRPr lang="zh-CN" altLang="en-US" sz="1000" dirty="0">
                <a:solidFill>
                  <a:srgbClr val="333333"/>
                </a:solidFill>
              </a:endParaRPr>
            </a:p>
          </p:txBody>
        </p:sp>
        <p:sp>
          <p:nvSpPr>
            <p:cNvPr id="40" name="TextBox 39">
              <a:hlinkClick r:id="rId2"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HISHISHULI</a:t>
                </a:r>
                <a:endParaRPr lang="zh-CN" altLang="en-US" sz="1000" dirty="0">
                  <a:solidFill>
                    <a:schemeClr val="bg1"/>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5487556" y="111757"/>
            <a:ext cx="902811" cy="481534"/>
            <a:chOff x="4379375" y="111757"/>
            <a:chExt cx="902811"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379375"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4784" cy="584775"/>
              <a:chOff x="29482" y="2927145"/>
              <a:chExt cx="1620332" cy="487312"/>
            </a:xfrm>
          </p:grpSpPr>
          <p:sp>
            <p:nvSpPr>
              <p:cNvPr id="39" name="TextBox 38"/>
              <p:cNvSpPr txBox="1"/>
              <p:nvPr userDrawn="1"/>
            </p:nvSpPr>
            <p:spPr>
              <a:xfrm>
                <a:off x="29482" y="2927145"/>
                <a:ext cx="162033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1000" dirty="0" smtClean="0">
                    <a:solidFill>
                      <a:schemeClr val="bg1"/>
                    </a:solidFill>
                    <a:latin typeface="+mn-lt"/>
                    <a:ea typeface="+mn-ea"/>
                  </a:rPr>
                  <a:t>HONGNANJUJIAO</a:t>
                </a:r>
                <a:endParaRPr lang="zh-CN" altLang="en-US" sz="1000" dirty="0">
                  <a:solidFill>
                    <a:schemeClr val="bg1"/>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20942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HISHISHULI</a:t>
              </a:r>
              <a:endParaRPr lang="zh-CN" altLang="en-US" sz="1000" dirty="0">
                <a:solidFill>
                  <a:srgbClr val="333333"/>
                </a:solidFill>
              </a:endParaRPr>
            </a:p>
          </p:txBody>
        </p:sp>
        <p:sp>
          <p:nvSpPr>
            <p:cNvPr id="43" name="TextBox 42">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5487466" y="111757"/>
            <a:ext cx="902811" cy="481534"/>
            <a:chOff x="4375746" y="111757"/>
            <a:chExt cx="902811" cy="481534"/>
          </a:xfrm>
        </p:grpSpPr>
        <p:pic>
          <p:nvPicPr>
            <p:cNvPr id="16" name="图片 15"/>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6" action="ppaction://hlinksldjump"/>
            </p:cNvPr>
            <p:cNvSpPr txBox="1"/>
            <p:nvPr userDrawn="1"/>
          </p:nvSpPr>
          <p:spPr>
            <a:xfrm>
              <a:off x="4375746"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0"/>
            <a:chOff x="2" y="-300"/>
            <a:chExt cx="9143998" cy="6480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b="0" dirty="0" smtClean="0"/>
              <a:t>第一节　自然灾害及其影响</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8" r:id="rId4"/>
    <p:sldLayoutId id="2147483662"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2007___4.docx"/><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slide" Target="slide13.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2007___5.docx"/><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slide" Target="slide13.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Word_2007___6.docx"/><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slide" Target="slide13.xml"/><Relationship Id="rId4" Type="http://schemas.openxmlformats.org/officeDocument/2006/relationships/slide" Target="slide9.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Office_Word_2007___7.docx"/><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slide" Target="slide13.xml"/><Relationship Id="rId4" Type="http://schemas.openxmlformats.org/officeDocument/2006/relationships/slide" Target="slide9.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Word_2007___8.docx"/><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slide" Target="slide13.xml"/><Relationship Id="rId4" Type="http://schemas.openxmlformats.org/officeDocument/2006/relationships/slide" Target="slide9.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自然灾害及其影响</a:t>
            </a:r>
          </a:p>
        </p:txBody>
      </p:sp>
    </p:spTree>
    <p:extLst>
      <p:ext uri="{BB962C8B-B14F-4D97-AF65-F5344CB8AC3E}">
        <p14:creationId xmlns:p14="http://schemas.microsoft.com/office/powerpoint/2010/main" xmlns="" val="4079193868"/>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12687"/>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冰岛第五大冰川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埃亚菲亚德拉冰盖冰川下一座火山喷发后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火山灰尘横扫欧洲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致使许多机场关闭、航班取消。据此完成下列各题。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有关该次火山喷发的叙述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该次火山喷发属于自然灾害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冰岛位于亚欧板块和美洲板块张裂地带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导致冰岛火山灰蔓延到欧洲上空的气压带和风带为副热带高气压带和西风带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这些蔓延的火山灰物质在地球圈层中迁移的顺序是大气圈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生物圈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岩石圈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据观测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火星上常发生火山喷发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喷发的规模远大于地球。火星上的火山喷发是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自然灾害</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环境</a:t>
            </a:r>
            <a:r>
              <a:rPr lang="zh-CN" altLang="zh-CN" sz="2200" dirty="0" smtClean="0">
                <a:solidFill>
                  <a:srgbClr val="000000"/>
                </a:solidFill>
                <a:latin typeface="Times New Roman" panose="02020603050405020304" pitchFamily="18" charset="0"/>
                <a:cs typeface="Times New Roman" panose="02020603050405020304" pitchFamily="18" charset="0"/>
              </a:rPr>
              <a:t>问题</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自然异</a:t>
            </a:r>
            <a:r>
              <a:rPr lang="zh-CN" altLang="zh-CN" sz="2200" dirty="0" smtClean="0">
                <a:solidFill>
                  <a:srgbClr val="000000"/>
                </a:solidFill>
                <a:latin typeface="Times New Roman" panose="02020603050405020304" pitchFamily="18" charset="0"/>
                <a:cs typeface="Times New Roman" panose="02020603050405020304" pitchFamily="18" charset="0"/>
              </a:rPr>
              <a:t>变</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生态问题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054433999"/>
      </p:ext>
    </p:extLst>
  </p:cSld>
  <p:clrMapOvr>
    <a:masterClrMapping/>
  </p:clrMapOvr>
  <p:transition spd="slow">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该次火山喷发以自然异变为诱因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有受灾体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因此属于自然灾害。冰岛位于亚欧板块和美洲板块张裂地带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且接近北极圈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受副极地低气压带控制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冰岛位于欧洲的西北部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火山灰蔓延到欧洲上空受到西风的影响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火山活动喷发的火山灰首先进入地球的大气圈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然后它们会作为凝结核随着降水进入水圈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被植物吸收后进入生物圈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最后经沉积、固结成岩等外力作用进入岩石圈。第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在火星上因为没有受灾体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因此上面的火山喷发不能叫自然灾害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环境问题和生态问题也是相对人类而言的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因而火星上的火山喷发只能是自然异变。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07337661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18000"/>
            <a:ext cx="8128000" cy="247599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致灾因子并非都是纯粹的自然作用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导致灾害发生的因子简称致灾因子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致灾因子既有纯自然作用的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也有人类活动诱发引起的。如构造运动引起的地震、台风、火山喷发等致灾因子是纯自然作用的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水库蓄水诱发的地震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人为改变山坡形态和破坏植被引起的滑坡、泥石流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过量采伐林木引起的水土流失等都是由人类活动引起的。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hlinkClick r:id="rId2"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3"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71427080"/>
      </p:ext>
    </p:extLst>
  </p:cSld>
  <p:clrMapOvr>
    <a:masterClrMapping/>
  </p:clrMapOvr>
  <p:transition spd="slow">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916832"/>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自然灾害的影响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人员伤亡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自然灾害对人员的伤害。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4425371"/>
              </p:ext>
            </p:extLst>
          </p:nvPr>
        </p:nvGraphicFramePr>
        <p:xfrm>
          <a:off x="508000" y="3470794"/>
          <a:ext cx="8128000" cy="1398366"/>
        </p:xfrm>
        <a:graphic>
          <a:graphicData uri="http://schemas.openxmlformats.org/presentationml/2006/ole">
            <p:oleObj spid="_x0000_s3077" name="文档" r:id="rId5" imgW="3839157" imgH="660358" progId="Word.Document.12">
              <p:embed/>
            </p:oleObj>
          </a:graphicData>
        </a:graphic>
      </p:graphicFrame>
    </p:spTree>
    <p:extLst>
      <p:ext uri="{BB962C8B-B14F-4D97-AF65-F5344CB8AC3E}">
        <p14:creationId xmlns:p14="http://schemas.microsoft.com/office/powerpoint/2010/main" xmlns="" val="1271814075"/>
      </p:ext>
    </p:extLst>
  </p:cSld>
  <p:clrMapOvr>
    <a:masterClrMapping/>
  </p:clrMapOvr>
  <p:transition spd="slow">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人员伤害的人群差异。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人们在年龄、性别、收入、居住条件、健康状况等方面存在着差异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会导致个人对灾害的应急反应不同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同样强度的灾害发生时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人员伤亡的情况不同。如下图所示。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43598007"/>
              </p:ext>
            </p:extLst>
          </p:nvPr>
        </p:nvGraphicFramePr>
        <p:xfrm>
          <a:off x="508000" y="3429000"/>
          <a:ext cx="8128000" cy="1909307"/>
        </p:xfrm>
        <a:graphic>
          <a:graphicData uri="http://schemas.openxmlformats.org/presentationml/2006/ole">
            <p:oleObj spid="_x0000_s4101" name="文档" r:id="rId3" imgW="3839157" imgH="901961" progId="Word.Document.12">
              <p:embed/>
            </p:oleObj>
          </a:graphicData>
        </a:graphic>
      </p:graphicFrame>
      <p:sp>
        <p:nvSpPr>
          <p:cNvPr id="7" name="矩形 6">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5"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4235305366"/>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0808"/>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财产</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损失</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58240656"/>
              </p:ext>
            </p:extLst>
          </p:nvPr>
        </p:nvGraphicFramePr>
        <p:xfrm>
          <a:off x="508000" y="2264444"/>
          <a:ext cx="8128000" cy="3230358"/>
        </p:xfrm>
        <a:graphic>
          <a:graphicData uri="http://schemas.openxmlformats.org/presentationml/2006/ole">
            <p:oleObj spid="_x0000_s5125" name="文档" r:id="rId3" imgW="3839157" imgH="1525592" progId="Word.Document.12">
              <p:embed/>
            </p:oleObj>
          </a:graphicData>
        </a:graphic>
      </p:graphicFrame>
      <p:sp>
        <p:nvSpPr>
          <p:cNvPr id="7" name="矩形 6">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5"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4241988728"/>
      </p:ext>
    </p:extLst>
  </p:cSld>
  <p:clrMapOvr>
    <a:masterClrMapping/>
  </p:clrMapOvr>
  <p:transition spd="slow">
    <p:pull dir="l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07638"/>
            <a:ext cx="3284554"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自然资源与环境</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破坏</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49501227"/>
              </p:ext>
            </p:extLst>
          </p:nvPr>
        </p:nvGraphicFramePr>
        <p:xfrm>
          <a:off x="508000" y="1840000"/>
          <a:ext cx="8128000" cy="4541328"/>
        </p:xfrm>
        <a:graphic>
          <a:graphicData uri="http://schemas.openxmlformats.org/presentationml/2006/ole">
            <p:oleObj spid="_x0000_s6149" name="文档" r:id="rId3" imgW="3839157" imgH="2145263" progId="Word.Document.12">
              <p:embed/>
            </p:oleObj>
          </a:graphicData>
        </a:graphic>
      </p:graphicFrame>
      <p:sp>
        <p:nvSpPr>
          <p:cNvPr id="7" name="矩形 6">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5"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2840307743"/>
      </p:ext>
    </p:extLst>
  </p:cSld>
  <p:clrMapOvr>
    <a:masterClrMapping/>
  </p:clrMapOvr>
  <p:transition spd="slow">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40768"/>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自然灾害的危害程度存在地域差异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地区社会经济发展水平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一方面决定了受灾体的经济含量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另一方面决定了受灾体抵御灾害的能力。这两方面都影响着自然灾害危害程度的高低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具体表现如下图所示。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75285142"/>
              </p:ext>
            </p:extLst>
          </p:nvPr>
        </p:nvGraphicFramePr>
        <p:xfrm>
          <a:off x="508000" y="3227917"/>
          <a:ext cx="8128000" cy="2793371"/>
        </p:xfrm>
        <a:graphic>
          <a:graphicData uri="http://schemas.openxmlformats.org/presentationml/2006/ole">
            <p:oleObj spid="_x0000_s7173" name="文档" r:id="rId3" imgW="3839157" imgH="1319635" progId="Word.Document.12">
              <p:embed/>
            </p:oleObj>
          </a:graphicData>
        </a:graphic>
      </p:graphicFrame>
      <p:sp>
        <p:nvSpPr>
          <p:cNvPr id="7" name="矩形 6">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5"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2798712669"/>
      </p:ext>
    </p:extLst>
  </p:cSld>
  <p:clrMapOvr>
    <a:masterClrMapping/>
  </p:clrMapOvr>
  <p:transition spd="slow">
    <p:pull dir="l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120763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位于日本中部的御岳山发生火山喷发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a:t>
            </a:r>
            <a:r>
              <a:rPr lang="en-US" altLang="zh-CN" sz="2200" dirty="0">
                <a:solidFill>
                  <a:srgbClr val="000000"/>
                </a:solidFill>
                <a:latin typeface="Times New Roman" panose="02020603050405020304" pitchFamily="18" charset="0"/>
                <a:cs typeface="Times New Roman" panose="02020603050405020304" pitchFamily="18" charset="0"/>
              </a:rPr>
              <a:t>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人死亡</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人失踪</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火山灾害孕育于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圈。</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火山喷发能给自然资源和环境带来哪些危害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百害而无一利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御岳山和富士山若同时喷发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何处的灾情更严重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612053926"/>
              </p:ext>
            </p:extLst>
          </p:nvPr>
        </p:nvGraphicFramePr>
        <p:xfrm>
          <a:off x="508000" y="2629133"/>
          <a:ext cx="8128000" cy="1556355"/>
        </p:xfrm>
        <a:graphic>
          <a:graphicData uri="http://schemas.openxmlformats.org/presentationml/2006/ole">
            <p:oleObj spid="_x0000_s8197" name="文档" r:id="rId3" imgW="3839157" imgH="735611" progId="Word.Document.12">
              <p:embed/>
            </p:oleObj>
          </a:graphicData>
        </a:graphic>
      </p:graphicFrame>
      <p:sp>
        <p:nvSpPr>
          <p:cNvPr id="8" name="矩形 7">
            <a:hlinkClick r:id="rId4"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5"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2403339019"/>
      </p:ext>
    </p:extLst>
  </p:cSld>
  <p:clrMapOvr>
    <a:masterClrMapping/>
  </p:clrMapOvr>
  <p:transition spd="slow">
    <p:pull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1954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火山喷发发生在岩石圈。岩浆毁灭地表事物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气体喷发物对大气质量有影响。火山喷发能形成温泉、矿产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并且火山灰能形成肥沃土壤。富士山和该火山若同时喷发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其灾情的大小应以人类社会和自然资源的损失作为衡量标准。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岩石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摧毁森林、吞没土地、污染大气和水源。火山喷发并非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百害而无一利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火山喷发也能产生一些矿产资源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形成肥沃的火山灰土等。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富士山。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与御岳山地区相比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富士山地区既是日本经济发达的地区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又是旅游名胜区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人口稠密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资源丰富。虽然防抗灾能力强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灾后恢复速度快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但与御岳山地区相比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其受灾危害程度要大得多。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a:hlinkClick r:id="rId2" action="ppaction://hlinksldjump"/>
          </p:cNvPr>
          <p:cNvSpPr/>
          <p:nvPr/>
        </p:nvSpPr>
        <p:spPr>
          <a:xfrm>
            <a:off x="471084"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8" name="矩形 7">
            <a:hlinkClick r:id="rId3" action="ppaction://hlinksldjump"/>
          </p:cNvPr>
          <p:cNvSpPr/>
          <p:nvPr/>
        </p:nvSpPr>
        <p:spPr>
          <a:xfrm>
            <a:off x="1430350"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Tree>
    <p:extLst>
      <p:ext uri="{BB962C8B-B14F-4D97-AF65-F5344CB8AC3E}">
        <p14:creationId xmlns:p14="http://schemas.microsoft.com/office/powerpoint/2010/main" xmlns="" val="269507372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了解自然灾害的含义及其形成条件。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运用材料全面认识自然灾害的影响。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阐述自然灾害危害程度地域差异的形成机制。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一、自然灾害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自然异常变化</a:t>
            </a:r>
            <a:r>
              <a:rPr lang="zh-CN" altLang="zh-CN" sz="2200" dirty="0">
                <a:solidFill>
                  <a:srgbClr val="000000"/>
                </a:solidFill>
                <a:latin typeface="Times New Roman" panose="02020603050405020304" pitchFamily="18" charset="0"/>
                <a:cs typeface="Times New Roman" panose="02020603050405020304" pitchFamily="18" charset="0"/>
              </a:rPr>
              <a:t>造成的人员伤亡、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财产损失</a:t>
            </a:r>
            <a:r>
              <a:rPr lang="zh-CN" altLang="zh-CN" sz="2200" dirty="0">
                <a:solidFill>
                  <a:srgbClr val="000000"/>
                </a:solidFill>
                <a:latin typeface="Times New Roman" panose="02020603050405020304" pitchFamily="18" charset="0"/>
                <a:cs typeface="Times New Roman" panose="02020603050405020304" pitchFamily="18" charset="0"/>
              </a:rPr>
              <a:t>、社会失稳、</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资源破坏</a:t>
            </a:r>
            <a:r>
              <a:rPr lang="zh-CN" altLang="zh-CN" sz="2200" dirty="0">
                <a:solidFill>
                  <a:srgbClr val="000000"/>
                </a:solidFill>
                <a:latin typeface="Times New Roman" panose="02020603050405020304" pitchFamily="18" charset="0"/>
                <a:cs typeface="Times New Roman" panose="02020603050405020304" pitchFamily="18" charset="0"/>
              </a:rPr>
              <a:t>等现象或一系列事件。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一是要有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自然异变</a:t>
            </a:r>
            <a:r>
              <a:rPr lang="zh-CN" altLang="zh-CN" sz="2200" dirty="0">
                <a:solidFill>
                  <a:srgbClr val="000000"/>
                </a:solidFill>
                <a:latin typeface="Times New Roman" panose="02020603050405020304" pitchFamily="18" charset="0"/>
                <a:cs typeface="Times New Roman" panose="02020603050405020304" pitchFamily="18" charset="0"/>
              </a:rPr>
              <a:t>作为诱因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二是要有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受到损害</a:t>
            </a:r>
            <a:r>
              <a:rPr lang="zh-CN" altLang="zh-CN" sz="2200" dirty="0">
                <a:solidFill>
                  <a:srgbClr val="000000"/>
                </a:solidFill>
                <a:latin typeface="Times New Roman" panose="02020603050405020304" pitchFamily="18" charset="0"/>
                <a:cs typeface="Times New Roman" panose="02020603050405020304" pitchFamily="18" charset="0"/>
              </a:rPr>
              <a:t>的人、财产、资源作为承受灾害的客体。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自然灾害发生与否的判断标准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当自然界发生异常变化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无论其程度大小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人类社会</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自然资源</a:t>
            </a:r>
            <a:r>
              <a:rPr lang="zh-CN" altLang="zh-CN" sz="2200" dirty="0">
                <a:solidFill>
                  <a:srgbClr val="000000"/>
                </a:solidFill>
                <a:latin typeface="Times New Roman" panose="02020603050405020304" pitchFamily="18" charset="0"/>
                <a:cs typeface="Times New Roman" panose="02020603050405020304" pitchFamily="18" charset="0"/>
              </a:rPr>
              <a:t>造成损失就形成自然灾害。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自然灾害灾情的大小取决于孕育灾害的环境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孕灾环境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、导致灾害发生的因子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致灾因子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和承受灾害的客体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受灾体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三者的共同作用。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312945" y="1977954"/>
            <a:ext cx="161601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45290" y="1977954"/>
            <a:ext cx="1152128"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95501" y="2368408"/>
            <a:ext cx="115212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13430" y="2764053"/>
            <a:ext cx="1074611"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34393" y="2764053"/>
            <a:ext cx="1074611"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632705" y="3966659"/>
            <a:ext cx="1085357"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34694" y="3966659"/>
            <a:ext cx="1074611"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499957" y="4376663"/>
            <a:ext cx="1085357"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65362" y="4768486"/>
            <a:ext cx="1085357"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205671" y="4768486"/>
            <a:ext cx="805250" cy="311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思考讨论H.eps" descr="id:2147492527;FounderCES"/>
          <p:cNvPicPr>
            <a:picLocks noChangeAspect="1"/>
          </p:cNvPicPr>
          <p:nvPr/>
        </p:nvPicPr>
        <p:blipFill>
          <a:blip r:embed="rId4"/>
          <a:stretch>
            <a:fillRect/>
          </a:stretch>
        </p:blipFill>
        <p:spPr>
          <a:xfrm>
            <a:off x="508000" y="2060848"/>
            <a:ext cx="8128000" cy="418353"/>
          </a:xfrm>
          <a:prstGeom prst="rect">
            <a:avLst/>
          </a:prstGeom>
        </p:spPr>
      </p:pic>
      <p:sp>
        <p:nvSpPr>
          <p:cNvPr id="2" name="矩形 1"/>
          <p:cNvSpPr>
            <a:spLocks noChangeAspect="1"/>
          </p:cNvSpPr>
          <p:nvPr/>
        </p:nvSpPr>
        <p:spPr>
          <a:xfrm>
            <a:off x="508000" y="2708920"/>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发生在荒无人烟地区的洪水能构成自然灾害吗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不能。因为判断某一事件或过程是否构成自然灾害的标准有两条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一是看是否以自然异变为诱因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二是看是否有承受灾害的客体。发生在荒无人烟地区的洪水虽有自然异变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但该地区没有人类活动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没有承受灾害的客体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因此不能构成自然灾害。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28257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5490"/>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二、自然灾害的影响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灾情大小的衡量标准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人类社会</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自然资源</a:t>
            </a:r>
            <a:r>
              <a:rPr lang="zh-CN" altLang="zh-CN" sz="2200" dirty="0">
                <a:solidFill>
                  <a:srgbClr val="000000"/>
                </a:solidFill>
                <a:latin typeface="Times New Roman" panose="02020603050405020304" pitchFamily="18" charset="0"/>
                <a:cs typeface="Times New Roman" panose="02020603050405020304" pitchFamily="18" charset="0"/>
              </a:rPr>
              <a:t>的损失。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人员伤亡。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自然灾害能给人体造成死亡、伤残等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生理</a:t>
            </a:r>
            <a:r>
              <a:rPr lang="zh-CN" altLang="zh-CN" sz="2200" dirty="0">
                <a:solidFill>
                  <a:srgbClr val="000000"/>
                </a:solidFill>
                <a:latin typeface="Times New Roman" panose="02020603050405020304" pitchFamily="18" charset="0"/>
                <a:cs typeface="Times New Roman" panose="02020603050405020304" pitchFamily="18" charset="0"/>
              </a:rPr>
              <a:t>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同时还会由于断水、缺粮、失去亲人、无家可归等灾害境遇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造成恐慌、忧愁、痛苦等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心理</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精神</a:t>
            </a:r>
            <a:r>
              <a:rPr lang="zh-CN" altLang="zh-CN" sz="2200" dirty="0">
                <a:solidFill>
                  <a:srgbClr val="000000"/>
                </a:solidFill>
                <a:latin typeface="Times New Roman" panose="02020603050405020304" pitchFamily="18" charset="0"/>
                <a:cs typeface="Times New Roman" panose="02020603050405020304" pitchFamily="18" charset="0"/>
              </a:rPr>
              <a:t>伤害。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财产损失。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直接经济</a:t>
            </a:r>
            <a:r>
              <a:rPr lang="zh-CN" altLang="zh-CN" sz="2200" dirty="0">
                <a:solidFill>
                  <a:srgbClr val="000000"/>
                </a:solidFill>
                <a:latin typeface="Times New Roman" panose="02020603050405020304" pitchFamily="18" charset="0"/>
                <a:cs typeface="Times New Roman" panose="02020603050405020304" pitchFamily="18" charset="0"/>
              </a:rPr>
              <a:t>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作物、牲畜、林木、房屋、道路、机场、船舶、厂矿、文物古迹等财产受到损毁。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间接经济</a:t>
            </a:r>
            <a:r>
              <a:rPr lang="zh-CN" altLang="zh-CN" sz="2200" dirty="0">
                <a:solidFill>
                  <a:srgbClr val="000000"/>
                </a:solidFill>
                <a:latin typeface="Times New Roman" panose="02020603050405020304" pitchFamily="18" charset="0"/>
                <a:cs typeface="Times New Roman" panose="02020603050405020304" pitchFamily="18" charset="0"/>
              </a:rPr>
              <a:t>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停产停工、交通通信中断等导致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物资生产流通</a:t>
            </a:r>
            <a:r>
              <a:rPr lang="zh-CN" altLang="zh-CN" sz="2200" dirty="0">
                <a:solidFill>
                  <a:srgbClr val="000000"/>
                </a:solidFill>
                <a:latin typeface="Times New Roman" panose="02020603050405020304" pitchFamily="18" charset="0"/>
                <a:cs typeface="Times New Roman" panose="02020603050405020304" pitchFamily="18" charset="0"/>
              </a:rPr>
              <a:t>、商贸金融、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社会结构</a:t>
            </a:r>
            <a:r>
              <a:rPr lang="zh-CN" altLang="zh-CN" sz="2200" dirty="0">
                <a:solidFill>
                  <a:srgbClr val="000000"/>
                </a:solidFill>
                <a:latin typeface="Times New Roman" panose="02020603050405020304" pitchFamily="18" charset="0"/>
                <a:cs typeface="Times New Roman" panose="02020603050405020304" pitchFamily="18" charset="0"/>
              </a:rPr>
              <a:t>和管理等方面的损失。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间接经济</a:t>
            </a:r>
            <a:r>
              <a:rPr lang="zh-CN" altLang="zh-CN" sz="2200" dirty="0">
                <a:solidFill>
                  <a:srgbClr val="000000"/>
                </a:solidFill>
                <a:latin typeface="Times New Roman" panose="02020603050405020304" pitchFamily="18" charset="0"/>
                <a:cs typeface="Times New Roman" panose="02020603050405020304" pitchFamily="18" charset="0"/>
              </a:rPr>
              <a:t>损失通常数倍于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直接经济</a:t>
            </a:r>
            <a:r>
              <a:rPr lang="zh-CN" altLang="zh-CN" sz="2200" dirty="0">
                <a:solidFill>
                  <a:srgbClr val="000000"/>
                </a:solidFill>
                <a:latin typeface="Times New Roman" panose="02020603050405020304" pitchFamily="18" charset="0"/>
                <a:cs typeface="Times New Roman" panose="02020603050405020304" pitchFamily="18" charset="0"/>
              </a:rPr>
              <a:t>损失。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660990" y="1672344"/>
            <a:ext cx="110863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15263" y="1672344"/>
            <a:ext cx="106537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6451" y="2881400"/>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73488" y="3677857"/>
            <a:ext cx="5193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11553" y="3673494"/>
            <a:ext cx="51933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157204" y="4491542"/>
            <a:ext cx="10976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57204" y="5300970"/>
            <a:ext cx="10976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824415" y="5300970"/>
            <a:ext cx="164431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990598" y="5693906"/>
            <a:ext cx="10976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08439" y="5693906"/>
            <a:ext cx="10976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51716" y="6100908"/>
            <a:ext cx="10976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不同灾种的灾情报告样例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读表时把握以下几点</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灾种不同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灾情所采用的指标不同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如干旱可造成经济损失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一般不造成人员的伤亡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而地震和风暴潮不仅能造成经济损失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还能造成人员伤亡。</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灾种不同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受灾体也不同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如干旱的主要受灾体为农作物及农田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地震的主要受灾体为房屋、桥梁等工程建筑物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风暴潮的主要受灾体为海水养殖场、船只等近海事物。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333221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5" name="矩形 4">
            <a:hlinkClick r:id="rId4" action="ppaction://hlinksldjump"/>
          </p:cNvPr>
          <p:cNvSpPr/>
          <p:nvPr/>
        </p:nvSpPr>
        <p:spPr>
          <a:xfrm>
            <a:off x="1016185"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7638"/>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自然资源与环境破坏。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特殊性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资源损失的灾情相对于人员、财产的损失灾情来说具有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滞后性</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隐蔽性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但影响范围和持续时间往往更广泛和长远。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不同类型自然资源破坏的差异。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11754307"/>
              </p:ext>
            </p:extLst>
          </p:nvPr>
        </p:nvGraphicFramePr>
        <p:xfrm>
          <a:off x="508000" y="2924944"/>
          <a:ext cx="8128000" cy="3677433"/>
        </p:xfrm>
        <a:graphic>
          <a:graphicData uri="http://schemas.openxmlformats.org/presentationml/2006/ole">
            <p:oleObj spid="_x0000_s1032" name="文档" r:id="rId5" imgW="3839157" imgH="1736950" progId="Word.Document.12">
              <p:embed/>
            </p:oleObj>
          </a:graphicData>
        </a:graphic>
      </p:graphicFrame>
      <p:sp>
        <p:nvSpPr>
          <p:cNvPr id="6" name="矩形 5"/>
          <p:cNvSpPr/>
          <p:nvPr/>
        </p:nvSpPr>
        <p:spPr>
          <a:xfrm>
            <a:off x="887438" y="2072030"/>
            <a:ext cx="80800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09569" y="2072030"/>
            <a:ext cx="80800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69298" y="3389650"/>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769045" y="3389650"/>
            <a:ext cx="55149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27850" y="3389650"/>
            <a:ext cx="551499"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455125" y="3799926"/>
            <a:ext cx="110183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69298" y="4757802"/>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224978" y="4570242"/>
            <a:ext cx="307462"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451015" y="4929338"/>
            <a:ext cx="289644"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930632" y="4934476"/>
            <a:ext cx="58003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72720" y="5282093"/>
            <a:ext cx="9832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372720" y="5656620"/>
            <a:ext cx="983256"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930632" y="5314606"/>
            <a:ext cx="580035"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61900" y="5693906"/>
            <a:ext cx="553033"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6459432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par>
                                <p:cTn id="43" presetID="22" presetClass="exit" presetSubtype="4" fill="hold" grpId="0" nodeType="withEffect">
                                  <p:stCondLst>
                                    <p:cond delay="0"/>
                                  </p:stCondLst>
                                  <p:childTnLst>
                                    <p:animEffect transition="out" filter="wipe(down)">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5"/>
                                        </p:tgtEl>
                                      </p:cBhvr>
                                    </p:animEffect>
                                    <p:set>
                                      <p:cBhvr>
                                        <p:cTn id="50" dur="1" fill="hold">
                                          <p:stCondLst>
                                            <p:cond delay="499"/>
                                          </p:stCondLst>
                                        </p:cTn>
                                        <p:tgtEl>
                                          <p:spTgt spid="1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16"/>
                                        </p:tgtEl>
                                      </p:cBhvr>
                                    </p:animEffect>
                                    <p:set>
                                      <p:cBhvr>
                                        <p:cTn id="55" dur="1" fill="hold">
                                          <p:stCondLst>
                                            <p:cond delay="499"/>
                                          </p:stCondLst>
                                        </p:cTn>
                                        <p:tgtEl>
                                          <p:spTgt spid="16"/>
                                        </p:tgtEl>
                                        <p:attrNameLst>
                                          <p:attrName>style.visibility</p:attrName>
                                        </p:attrNameLst>
                                      </p:cBhvr>
                                      <p:to>
                                        <p:strVal val="hidden"/>
                                      </p:to>
                                    </p:set>
                                  </p:childTnLst>
                                </p:cTn>
                              </p:par>
                              <p:par>
                                <p:cTn id="56" presetID="22" presetClass="exit" presetSubtype="4" fill="hold" grpId="0" nodeType="withEffect">
                                  <p:stCondLst>
                                    <p:cond delay="0"/>
                                  </p:stCondLst>
                                  <p:childTnLst>
                                    <p:animEffect transition="out" filter="wipe(down)">
                                      <p:cBhvr>
                                        <p:cTn id="57" dur="500"/>
                                        <p:tgtEl>
                                          <p:spTgt spid="17"/>
                                        </p:tgtEl>
                                      </p:cBhvr>
                                    </p:animEffect>
                                    <p:set>
                                      <p:cBhvr>
                                        <p:cTn id="58" dur="1" fill="hold">
                                          <p:stCondLst>
                                            <p:cond delay="499"/>
                                          </p:stCondLst>
                                        </p:cTn>
                                        <p:tgtEl>
                                          <p:spTgt spid="17"/>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2" presetClass="exit" presetSubtype="4" fill="hold" grpId="0" nodeType="clickEffect">
                                  <p:stCondLst>
                                    <p:cond delay="0"/>
                                  </p:stCondLst>
                                  <p:childTnLst>
                                    <p:animEffect transition="out" filter="wipe(down)">
                                      <p:cBhvr>
                                        <p:cTn id="62" dur="500"/>
                                        <p:tgtEl>
                                          <p:spTgt spid="18"/>
                                        </p:tgtEl>
                                      </p:cBhvr>
                                    </p:animEffect>
                                    <p:set>
                                      <p:cBhvr>
                                        <p:cTn id="63" dur="1" fill="hold">
                                          <p:stCondLst>
                                            <p:cond delay="499"/>
                                          </p:stCondLst>
                                        </p:cTn>
                                        <p:tgtEl>
                                          <p:spTgt spid="18"/>
                                        </p:tgtEl>
                                        <p:attrNameLst>
                                          <p:attrName>style.visibility</p:attrName>
                                        </p:attrNameLst>
                                      </p:cBhvr>
                                      <p:to>
                                        <p:strVal val="hidden"/>
                                      </p:to>
                                    </p:set>
                                  </p:childTnLst>
                                </p:cTn>
                              </p:par>
                              <p:par>
                                <p:cTn id="64" presetID="22" presetClass="exit" presetSubtype="4" fill="hold" grpId="0" nodeType="withEffect">
                                  <p:stCondLst>
                                    <p:cond delay="0"/>
                                  </p:stCondLst>
                                  <p:childTnLst>
                                    <p:animEffect transition="out" filter="wipe(down)">
                                      <p:cBhvr>
                                        <p:cTn id="65" dur="500"/>
                                        <p:tgtEl>
                                          <p:spTgt spid="19"/>
                                        </p:tgtEl>
                                      </p:cBhvr>
                                    </p:animEffect>
                                    <p:set>
                                      <p:cBhvr>
                                        <p:cTn id="66"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19606"/>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919606"/>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6" name="矩形 5"/>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自然灾害的危害程度存在地域差异。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不同地区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社会经济发展</a:t>
            </a:r>
            <a:r>
              <a:rPr lang="zh-CN" altLang="zh-CN" sz="2200" dirty="0">
                <a:solidFill>
                  <a:srgbClr val="000000"/>
                </a:solidFill>
                <a:latin typeface="Times New Roman" panose="02020603050405020304" pitchFamily="18" charset="0"/>
                <a:cs typeface="Times New Roman" panose="02020603050405020304" pitchFamily="18" charset="0"/>
              </a:rPr>
              <a:t>水平不平衡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自然灾害的影响是不相同的。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同一种自然灾害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危害程度也存在着明显的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地域差异</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自然灾害危害程度地域差异的形成原因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读图可获得以下信息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由于不同地区的社会经济发展水平不平衡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自然灾害的影响是不同的。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在灾害强度相同的情况下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经济发展水平高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但防抗灾害能力弱的地区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自然灾害的危害程度就高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经济发展水平低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但防抗灾害能力强的地区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自然灾害的危害程度就低。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913587" y="1968368"/>
            <a:ext cx="163217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56648" y="2774236"/>
            <a:ext cx="1080120"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7136773"/>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71084" y="919606"/>
            <a:ext cx="91572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19" name="矩形 18">
            <a:hlinkClick r:id="rId4" action="ppaction://hlinksldjump"/>
          </p:cNvPr>
          <p:cNvSpPr/>
          <p:nvPr/>
        </p:nvSpPr>
        <p:spPr>
          <a:xfrm>
            <a:off x="1430350" y="919606"/>
            <a:ext cx="91572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a:t>
            </a:r>
            <a:r>
              <a:rPr lang="zh-CN" altLang="en-US" sz="1400" dirty="0" smtClean="0">
                <a:solidFill>
                  <a:srgbClr val="333333"/>
                </a:solidFill>
                <a:latin typeface="微软雅黑" panose="020B0503020204020204" pitchFamily="34" charset="-122"/>
                <a:ea typeface="微软雅黑" panose="020B0503020204020204" pitchFamily="34" charset="-122"/>
              </a:rPr>
              <a:t>点二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324430" y="1207638"/>
            <a:ext cx="4495140"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自然灾害与自然异变的区别与</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联系</a:t>
            </a:r>
            <a:r>
              <a:rPr lang="zh-CN" altLang="en-US"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77496989"/>
              </p:ext>
            </p:extLst>
          </p:nvPr>
        </p:nvGraphicFramePr>
        <p:xfrm>
          <a:off x="508000" y="1711694"/>
          <a:ext cx="8128000" cy="5186727"/>
        </p:xfrm>
        <a:graphic>
          <a:graphicData uri="http://schemas.openxmlformats.org/presentationml/2006/ole">
            <p:oleObj spid="_x0000_s2054" name="文档" r:id="rId5" imgW="3839157" imgH="2449877" progId="Word.Document.12">
              <p:embed/>
            </p:oleObj>
          </a:graphicData>
        </a:graphic>
      </p:graphicFrame>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304</TotalTime>
  <Words>1252</Words>
  <Application>Microsoft Office PowerPoint</Application>
  <PresentationFormat>全屏显示(4:3)</PresentationFormat>
  <Paragraphs>98</Paragraphs>
  <Slides>19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21" baseType="lpstr">
      <vt:lpstr>测控设计模板14新</vt:lpstr>
      <vt:lpstr>文档</vt:lpstr>
      <vt:lpstr>第一节　自然灾害及其影响</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2014-04-23T05:53:17Z</dcterms:created>
  <dcterms:modified xsi:type="dcterms:W3CDTF">2017-08-27T03:02:11Z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