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73" r:id="rId2"/>
    <p:sldId id="264" r:id="rId3"/>
    <p:sldId id="275" r:id="rId4"/>
    <p:sldId id="374" r:id="rId5"/>
    <p:sldId id="375" r:id="rId6"/>
    <p:sldId id="376" r:id="rId7"/>
    <p:sldId id="377" r:id="rId8"/>
    <p:sldId id="361" r:id="rId9"/>
    <p:sldId id="378" r:id="rId10"/>
    <p:sldId id="379" r:id="rId11"/>
    <p:sldId id="380" r:id="rId12"/>
    <p:sldId id="381" r:id="rId13"/>
    <p:sldId id="370" r:id="rId14"/>
    <p:sldId id="382" r:id="rId15"/>
    <p:sldId id="383" r:id="rId16"/>
    <p:sldId id="371" r:id="rId17"/>
    <p:sldId id="384" r:id="rId18"/>
    <p:sldId id="372" r:id="rId19"/>
    <p:sldId id="385" r:id="rId20"/>
    <p:sldId id="386" r:id="rId21"/>
    <p:sldId id="270" r:id="rId22"/>
    <p:sldId id="387" r:id="rId23"/>
    <p:sldId id="388" r:id="rId24"/>
    <p:sldId id="389" r:id="rId25"/>
    <p:sldId id="367" r:id="rId26"/>
    <p:sldId id="390" r:id="rId27"/>
    <p:sldId id="391" r:id="rId28"/>
    <p:sldId id="392" r:id="rId29"/>
    <p:sldId id="368" r:id="rId30"/>
    <p:sldId id="393" r:id="rId31"/>
    <p:sldId id="394" r:id="rId32"/>
    <p:sldId id="395" r:id="rId33"/>
    <p:sldId id="373" r:id="rId34"/>
    <p:sldId id="396" r:id="rId35"/>
    <p:sldId id="401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56" autoAdjust="0"/>
    <p:restoredTop sz="95488" autoAdjust="0"/>
  </p:normalViewPr>
  <p:slideViewPr>
    <p:cSldViewPr showGuides="1">
      <p:cViewPr varScale="1">
        <p:scale>
          <a:sx n="62" d="100"/>
          <a:sy n="62" d="100"/>
        </p:scale>
        <p:origin x="-72" y="-150"/>
      </p:cViewPr>
      <p:guideLst>
        <p:guide orient="horz" pos="754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1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1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slide" Target="../slides/slide2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1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4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4.png"/><Relationship Id="rId4" Type="http://schemas.openxmlformats.org/officeDocument/2006/relationships/slide" Target="../slides/slide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 userDrawn="1"/>
        </p:nvGrpSpPr>
        <p:grpSpPr>
          <a:xfrm>
            <a:off x="7860679" y="39693"/>
            <a:ext cx="1314784" cy="584775"/>
            <a:chOff x="29482" y="2927145"/>
            <a:chExt cx="1620332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03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HONGNANJUJIAO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2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20942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HISHISHULI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5487466" y="111757"/>
            <a:ext cx="902811" cy="481534"/>
            <a:chOff x="4377937" y="111757"/>
            <a:chExt cx="902811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5" action="ppaction://hlinksldjump"/>
            </p:cNvPr>
            <p:cNvSpPr txBox="1"/>
            <p:nvPr userDrawn="1"/>
          </p:nvSpPr>
          <p:spPr>
            <a:xfrm>
              <a:off x="4377937" y="28551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 userDrawn="1"/>
        </p:nvGrpSpPr>
        <p:grpSpPr>
          <a:xfrm>
            <a:off x="7860679" y="39693"/>
            <a:ext cx="1314784" cy="584775"/>
            <a:chOff x="29482" y="2927145"/>
            <a:chExt cx="1620332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03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HONGNANJUJIAO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2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9" cy="584775"/>
            <a:chOff x="29482" y="2927145"/>
            <a:chExt cx="1358553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20942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HISHISHULI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11261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5284568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5" action="ppaction://hlinksldjump"/>
            </p:cNvPr>
            <p:cNvSpPr txBox="1"/>
            <p:nvPr userDrawn="1"/>
          </p:nvSpPr>
          <p:spPr>
            <a:xfrm>
              <a:off x="4394604" y="285517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 userDrawn="1"/>
        </p:nvGrpSpPr>
        <p:grpSpPr>
          <a:xfrm>
            <a:off x="7860679" y="39693"/>
            <a:ext cx="1314784" cy="584775"/>
            <a:chOff x="29482" y="2927145"/>
            <a:chExt cx="1620332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03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HONGNANJUJIAO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2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209421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HISHISHULI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5487556" y="111757"/>
            <a:ext cx="902811" cy="481534"/>
            <a:chOff x="4379375" y="111757"/>
            <a:chExt cx="902811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379375" y="28551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4784" cy="584775"/>
              <a:chOff x="29482" y="2927145"/>
              <a:chExt cx="1620332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03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HONGNANJUJIAO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20942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HISHISHULI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5487466" y="111757"/>
            <a:ext cx="902811" cy="481534"/>
            <a:chOff x="4375746" y="111757"/>
            <a:chExt cx="902811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6" action="ppaction://hlinksldjump"/>
            </p:cNvPr>
            <p:cNvSpPr txBox="1"/>
            <p:nvPr userDrawn="1"/>
          </p:nvSpPr>
          <p:spPr>
            <a:xfrm>
              <a:off x="4375746" y="285514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0"/>
            <a:chOff x="2" y="-300"/>
            <a:chExt cx="9143998" cy="648000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148585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400" b="0" dirty="0" smtClean="0"/>
              <a:t>第二节　主要自然灾害的形成与分布</a:t>
            </a:r>
            <a:endParaRPr lang="zh-CN" altLang="zh-CN" sz="1400" b="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8" r:id="rId4"/>
    <p:sldLayoutId id="2147483662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2007___3.docx"/><Relationship Id="rId3" Type="http://schemas.openxmlformats.org/officeDocument/2006/relationships/slide" Target="slide3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16.xml"/><Relationship Id="rId5" Type="http://schemas.openxmlformats.org/officeDocument/2006/relationships/slide" Target="slide13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2007___4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2007___5.docx"/><Relationship Id="rId3" Type="http://schemas.openxmlformats.org/officeDocument/2006/relationships/slide" Target="slide3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16.xml"/><Relationship Id="rId5" Type="http://schemas.openxmlformats.org/officeDocument/2006/relationships/slide" Target="slide13.xml"/><Relationship Id="rId4" Type="http://schemas.openxmlformats.org/officeDocument/2006/relationships/slide" Target="slide8.xml"/><Relationship Id="rId9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2007___6.docx"/><Relationship Id="rId3" Type="http://schemas.openxmlformats.org/officeDocument/2006/relationships/slide" Target="slide3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16.xml"/><Relationship Id="rId5" Type="http://schemas.openxmlformats.org/officeDocument/2006/relationships/slide" Target="slide13.xml"/><Relationship Id="rId4" Type="http://schemas.openxmlformats.org/officeDocument/2006/relationships/slide" Target="slide8.xml"/><Relationship Id="rId9" Type="http://schemas.openxmlformats.org/officeDocument/2006/relationships/package" Target="../embeddings/Microsoft_Office_Word_2007___7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2007___8.docx"/><Relationship Id="rId3" Type="http://schemas.openxmlformats.org/officeDocument/2006/relationships/slide" Target="slide3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16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9.docx"/><Relationship Id="rId7" Type="http://schemas.openxmlformats.org/officeDocument/2006/relationships/slide" Target="slide3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29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0.docx"/><Relationship Id="rId7" Type="http://schemas.openxmlformats.org/officeDocument/2006/relationships/slide" Target="slide3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29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1.docx"/><Relationship Id="rId7" Type="http://schemas.openxmlformats.org/officeDocument/2006/relationships/slide" Target="slide3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29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2.docx"/><Relationship Id="rId7" Type="http://schemas.openxmlformats.org/officeDocument/2006/relationships/slide" Target="slide3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29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3.docx"/><Relationship Id="rId7" Type="http://schemas.openxmlformats.org/officeDocument/2006/relationships/slide" Target="slide3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9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2007___1.docx"/><Relationship Id="rId3" Type="http://schemas.openxmlformats.org/officeDocument/2006/relationships/slide" Target="slide3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slide" Target="slide16.xml"/><Relationship Id="rId5" Type="http://schemas.openxmlformats.org/officeDocument/2006/relationships/slide" Target="slide13.xml"/><Relationship Id="rId4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29.xml"/><Relationship Id="rId4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4.docx"/><Relationship Id="rId7" Type="http://schemas.openxmlformats.org/officeDocument/2006/relationships/slide" Target="slide3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9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2007___15.docx"/><Relationship Id="rId7" Type="http://schemas.openxmlformats.org/officeDocument/2006/relationships/slide" Target="slide3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9.xml"/><Relationship Id="rId5" Type="http://schemas.openxmlformats.org/officeDocument/2006/relationships/slide" Target="slide25.xml"/><Relationship Id="rId4" Type="http://schemas.openxmlformats.org/officeDocument/2006/relationships/slide" Target="slide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3.xml"/><Relationship Id="rId4" Type="http://schemas.openxmlformats.org/officeDocument/2006/relationships/slide" Target="slid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2007___2.docx"/><Relationship Id="rId3" Type="http://schemas.openxmlformats.org/officeDocument/2006/relationships/slide" Target="slide3.xml"/><Relationship Id="rId7" Type="http://schemas.openxmlformats.org/officeDocument/2006/relationships/slide" Target="slide1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16.xml"/><Relationship Id="rId5" Type="http://schemas.openxmlformats.org/officeDocument/2006/relationships/slide" Target="slide13.xml"/><Relationship Id="rId4" Type="http://schemas.openxmlformats.org/officeDocument/2006/relationships/slide" Target="slide8.xml"/><Relationship Id="rId9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第二节　主要自然灾害的形成与分布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环太平洋地震带。分布于濒临太平洋的大陆边缘和岛屿。从南美洲西海岸的安第斯山开始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向南经南美洲南端、马尔维纳斯群岛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福克兰群岛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到南乔治亚岛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向北经墨西哥、北美洲西岸、阿留申群岛、堪察加半岛、千岛群岛到日本群岛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然后分成两支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一支向东南经马里亚纳群岛、关岛到雅浦岛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另一支向西南经琉球群岛、我国台湾、菲律宾到苏拉威西岛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经所罗门群岛、新赫布里底群岛、斐济岛到新西兰。这条地震带集中了世界上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的地震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包括大量的浅源地震、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的中源地震、几乎所有深源地震和全球大部分的特大地震。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6978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35999"/>
            <a:ext cx="243816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滑坡和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泥石流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04445343"/>
              </p:ext>
            </p:extLst>
          </p:nvPr>
        </p:nvGraphicFramePr>
        <p:xfrm>
          <a:off x="404440" y="1857633"/>
          <a:ext cx="8128000" cy="2847154"/>
        </p:xfrm>
        <a:graphic>
          <a:graphicData uri="http://schemas.openxmlformats.org/presentationml/2006/ole">
            <p:oleObj spid="_x0000_s3092" name="文档" r:id="rId8" imgW="3839157" imgH="1344120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79734114"/>
              </p:ext>
            </p:extLst>
          </p:nvPr>
        </p:nvGraphicFramePr>
        <p:xfrm>
          <a:off x="486228" y="4774805"/>
          <a:ext cx="8128000" cy="1307605"/>
        </p:xfrm>
        <a:graphic>
          <a:graphicData uri="http://schemas.openxmlformats.org/presentationml/2006/ole">
            <p:oleObj spid="_x0000_s3093" name="文档" r:id="rId9" imgW="3839157" imgH="617870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4346471" y="1857633"/>
            <a:ext cx="10336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78502" y="1857633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89187" y="2265986"/>
            <a:ext cx="6089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98143" y="2674339"/>
            <a:ext cx="6089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71190" y="3062545"/>
            <a:ext cx="103678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71190" y="3497153"/>
            <a:ext cx="103678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826230" y="3913410"/>
            <a:ext cx="60895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690420" y="3913410"/>
            <a:ext cx="82381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83645" y="4317755"/>
            <a:ext cx="39888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829468" y="4317755"/>
            <a:ext cx="39888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976728" y="4317755"/>
            <a:ext cx="9361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45443" y="4742850"/>
            <a:ext cx="3168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120892" y="4742850"/>
            <a:ext cx="68388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822036" y="5045834"/>
            <a:ext cx="3168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207708" y="5052654"/>
            <a:ext cx="68388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387214" y="5378680"/>
            <a:ext cx="31684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129956" y="5429913"/>
            <a:ext cx="316844" cy="229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426379" y="5733256"/>
            <a:ext cx="666683" cy="229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162614" y="5746491"/>
            <a:ext cx="316844" cy="229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0084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艺黑简体" panose="03000509000000000000" pitchFamily="65" charset="-122"/>
                <a:cs typeface="Times New Roman" panose="02020603050405020304" pitchFamily="18" charset="0"/>
              </a:rPr>
              <a:t>图表导读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1.17“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泥石流示意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该图展示了泥石流发生区的地形条件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泥石流的地貌一般可分为形成区、流通区和堆积区三部分。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上游形成区的地形多为三面环山、一面出口的瓢状或漏斗状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地形比较开阔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周围山高坡陡、山体破碎、植被生长不良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这样的地形有利于水和碎屑物质的集中。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中游流通区的地形多为狭窄陡深的峡谷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谷床纵坡坡度大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使泥石流能够迅猛直泻。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下游堆积区的地形为开阔平坦的山前平原或河谷阶地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使碎屑物有堆积场所。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6560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三、洪涝、风暴潮等水文灾害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水圈包括海洋、河流、湖泊、水库等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水圈中主要有洪水、雨涝、内渍、风暴潮等自然灾害。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洪涝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洪涝包括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洪水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涝渍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两种主要类型。洪水是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特大地表径流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不能被江河、湖库容纳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水位上涨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而泛滥的现象。涝渍是洼地积水不能及时排除的现象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多发生在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蒸发弱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、排水不畅的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低洼地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从气候因素看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洪涝集中在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中低纬度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亚热带季风区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亚热带湿润气候区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、温带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海洋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性气候区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从地形因素看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江河的两岸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中下游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是洪水的直接威胁区。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低湿洼地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容易发生涝渍。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67180" y="2979374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08376" y="2979374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53402" y="2979374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414" y="3374401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51721" y="3384477"/>
            <a:ext cx="109295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94982" y="3768393"/>
            <a:ext cx="802680" cy="299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03166" y="3768393"/>
            <a:ext cx="802680" cy="299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03071" y="4174289"/>
            <a:ext cx="1067656" cy="299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85450" y="4174289"/>
            <a:ext cx="1067656" cy="299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10236" y="4581145"/>
            <a:ext cx="997226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69602" y="4592031"/>
            <a:ext cx="225221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08566" y="4591071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31243" y="4977373"/>
            <a:ext cx="794733" cy="299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111113" y="4977373"/>
            <a:ext cx="1421327" cy="299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8083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风暴潮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风暴潮多发生在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热带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气旋或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温带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气旋与高纬度地带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冷暖空气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交互影响的地区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是指由于强烈的大风扰动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引起海岸水面异常升高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海水漫溢上陆的现象。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类型及其特点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由台风引起的风暴潮多发生在夏秋季节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台风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鼎盛时期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特点是来势猛、速度快、强度大、破坏力强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凡是受台风影响的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沿岸地区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均可能发生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由温带气旋引起的温带风暴潮常出现在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春秋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增水过程相对平缓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常出现在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中纬度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沿海地区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以欧洲北海沿岸、美国东海岸以及我国的北方海区沿岸为多。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01684" y="2176400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98300" y="2176400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95726" y="2176400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0879" y="2567233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15267" y="3374401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42998" y="4166356"/>
            <a:ext cx="1095896" cy="30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96963" y="4576572"/>
            <a:ext cx="51933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18266" y="4576571"/>
            <a:ext cx="783356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9115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225179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洪水和涝渍两种洪涝灾害有何区别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800719"/>
              </p:ext>
            </p:extLst>
          </p:nvPr>
        </p:nvGraphicFramePr>
        <p:xfrm>
          <a:off x="508000" y="3129018"/>
          <a:ext cx="8128000" cy="2820262"/>
        </p:xfrm>
        <a:graphic>
          <a:graphicData uri="http://schemas.openxmlformats.org/presentationml/2006/ole">
            <p:oleObj spid="_x0000_s4107" name="文档" r:id="rId8" imgW="3839157" imgH="1332238" progId="Word.Document.12">
              <p:embed/>
            </p:oleObj>
          </a:graphicData>
        </a:graphic>
      </p:graphicFrame>
      <p:pic>
        <p:nvPicPr>
          <p:cNvPr id="10" name="思考讨论H.eps" descr="id:2147492527;FounderCES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8000" y="1662810"/>
            <a:ext cx="8128000" cy="41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1581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四、病害、虫害和鼠害等生物灾害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病害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病害的类型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常见的农作物病害有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稻瘟病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、小麦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锈病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、棉花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枯萎病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、烟草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炭疽病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常见的森林病害有杨树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烂皮病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、松疱锈病、溶叶病、泡桐丛枝病等。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与作物所处的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环境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气候变异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等造成的不良环境使得作物对病害抗性降低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外来病原体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入侵也是病害流行的主要原因。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使农作物、树木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染病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枯萎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死株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导致大面积农田、森林被毁坏。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98300" y="2377344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76256" y="2377412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70568" y="2377412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1547" y="2780928"/>
            <a:ext cx="534383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11609" y="2780928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04790" y="2780928"/>
            <a:ext cx="79208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80969" y="3588658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259422" y="3582993"/>
            <a:ext cx="1086199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52386" y="3981697"/>
            <a:ext cx="1362057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10418" y="4796197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21154" y="4796197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36666" y="4796197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7796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207638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虫害和鼠害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虫害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40970674"/>
              </p:ext>
            </p:extLst>
          </p:nvPr>
        </p:nvGraphicFramePr>
        <p:xfrm>
          <a:off x="508000" y="2082620"/>
          <a:ext cx="8128000" cy="2258898"/>
        </p:xfrm>
        <a:graphic>
          <a:graphicData uri="http://schemas.openxmlformats.org/presentationml/2006/ole">
            <p:oleObj spid="_x0000_s5140" name="文档" r:id="rId8" imgW="3839157" imgH="1066150" progId="Word.Document.12">
              <p:embed/>
            </p:oleObj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30876385"/>
              </p:ext>
            </p:extLst>
          </p:nvPr>
        </p:nvGraphicFramePr>
        <p:xfrm>
          <a:off x="508000" y="4818924"/>
          <a:ext cx="8128000" cy="1717705"/>
        </p:xfrm>
        <a:graphic>
          <a:graphicData uri="http://schemas.openxmlformats.org/presentationml/2006/ole">
            <p:oleObj spid="_x0000_s5141" name="文档" r:id="rId9" imgW="3839157" imgH="811585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388282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鼠害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重灾区是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农田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牧场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森林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虫害、鼠害大规模发生的原因。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77012" y="2664503"/>
            <a:ext cx="5297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13652" y="2675389"/>
            <a:ext cx="5297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48768" y="3031905"/>
            <a:ext cx="7946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08186" y="2671864"/>
            <a:ext cx="111147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31859" y="2675389"/>
            <a:ext cx="81062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634476" y="3424704"/>
            <a:ext cx="7946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281455" y="3424704"/>
            <a:ext cx="149394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962112" y="3956376"/>
            <a:ext cx="5297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789422" y="3956376"/>
            <a:ext cx="5297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638504" y="3956376"/>
            <a:ext cx="5297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956105" y="4871379"/>
            <a:ext cx="874502" cy="224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861289" y="5446680"/>
            <a:ext cx="441111" cy="198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708845" y="5446680"/>
            <a:ext cx="861394" cy="198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861289" y="6013426"/>
            <a:ext cx="441111" cy="198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535121" y="6013426"/>
            <a:ext cx="395380" cy="198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7556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3103569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五、世界主要的自然灾害带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全球自然灾害在空间上的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带状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称为自然灾害带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68416" y="3566886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9862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7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207638"/>
            <a:ext cx="384079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主要的两大自然灾害带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19026742"/>
              </p:ext>
            </p:extLst>
          </p:nvPr>
        </p:nvGraphicFramePr>
        <p:xfrm>
          <a:off x="508000" y="1706236"/>
          <a:ext cx="8128000" cy="5143027"/>
        </p:xfrm>
        <a:graphic>
          <a:graphicData uri="http://schemas.openxmlformats.org/presentationml/2006/ole">
            <p:oleObj spid="_x0000_s6154" name="文档" r:id="rId8" imgW="3839157" imgH="2428633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607366" y="2730692"/>
            <a:ext cx="169982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71941" y="2546515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56021" y="2546515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50169" y="2920010"/>
            <a:ext cx="29985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60846" y="2918252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51982" y="2539012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73463" y="2907366"/>
            <a:ext cx="54041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190511" y="2734074"/>
            <a:ext cx="105389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90511" y="3098308"/>
            <a:ext cx="29985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84349" y="3660104"/>
            <a:ext cx="54041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07366" y="4435008"/>
            <a:ext cx="169982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6480" y="4797152"/>
            <a:ext cx="108431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476409" y="4263398"/>
            <a:ext cx="56266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20511" y="4263398"/>
            <a:ext cx="56266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450169" y="4633454"/>
            <a:ext cx="29985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027640" y="4628383"/>
            <a:ext cx="56266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195299" y="4418300"/>
            <a:ext cx="143504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184349" y="5181924"/>
            <a:ext cx="54041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501194" y="5934662"/>
            <a:ext cx="213746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819052" y="4264632"/>
            <a:ext cx="54041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220161" y="4632906"/>
            <a:ext cx="54041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92590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列举自然灾害的主要类型。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掌握主要气象灾害、地质灾害、水文灾害和生物灾害等的概念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分析其成因和危害。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结合地图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掌握主要气象灾害、地质灾害、水文灾害和生物灾害的分布规律和世界上的两大自然灾害带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了解各灾害带的主要自然灾害种类。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艺黑简体" panose="03000509000000000000" pitchFamily="65" charset="-122"/>
                <a:cs typeface="Times New Roman" panose="02020603050405020304" pitchFamily="18" charset="0"/>
              </a:rPr>
              <a:t>图表导读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1.27“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世界主要自然灾害带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该图运用不同的图例显示了不同自然灾害的空间分布规律。首先通过不同颜色的图例的密度看出自然灾害集中分布的两个地带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一是环太平洋沿岸几百千米宽的自然灾害带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二是北纬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~50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之间的环球自然灾害带。其次要通过不同的图例看各种自然灾害的分布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例如海啸主要分布在环太平洋沿岸几百千米宽的自然灾害带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洪水多分布在北纬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~50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之间的环球自然灾害带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又以亚热带季风气候区、亚热带湿润气候区、温带海洋性气候区最为集中。最后针对自然灾害带探究自然灾害的自然特征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如链发性、空间上的群聚性等。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3336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>
            <a:hlinkClick r:id="rId4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热带气旋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台风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的形成条件、结构及天气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热带气旋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的形成需具备以下几个条件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广阔的暖洋面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提供热带气旋高温、高湿的空气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对流层风速的垂直切变小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有利于热量聚集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地转参数大于一定值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纬度大于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有利于形成强大的低压涡旋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热带存在低层扰动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下热上冷的不稳定大气层结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持续提供水汽。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台风的结构及天气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由内至外可分为台风眼、旋涡风雨区和外围大风区三部分。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9867262"/>
              </p:ext>
            </p:extLst>
          </p:nvPr>
        </p:nvGraphicFramePr>
        <p:xfrm>
          <a:off x="508000" y="2247791"/>
          <a:ext cx="8128000" cy="3845505"/>
        </p:xfrm>
        <a:graphic>
          <a:graphicData uri="http://schemas.openxmlformats.org/presentationml/2006/ole">
            <p:oleObj spid="_x0000_s7177" name="文档" r:id="rId3" imgW="3839157" imgH="1816524" progId="Word.Document.12">
              <p:embed/>
            </p:oleObj>
          </a:graphicData>
        </a:graphic>
      </p:graphicFrame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xmlns="" val="245009331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20586005"/>
              </p:ext>
            </p:extLst>
          </p:nvPr>
        </p:nvGraphicFramePr>
        <p:xfrm>
          <a:off x="508000" y="2476972"/>
          <a:ext cx="8128000" cy="2158055"/>
        </p:xfrm>
        <a:graphic>
          <a:graphicData uri="http://schemas.openxmlformats.org/presentationml/2006/ole">
            <p:oleObj spid="_x0000_s8201" name="文档" r:id="rId3" imgW="3839157" imgH="1019342" progId="Word.Document.12">
              <p:embed/>
            </p:oleObj>
          </a:graphicData>
        </a:graphic>
      </p:graphicFrame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xmlns="" val="160303565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在越南北部广宁省沿海完成第四次登陆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登陆后势力稍微减弱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但仍维持台风强度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且暴雨强度有所增大。据此完成下列各题。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登陆后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风力减弱的原因是什么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登陆后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暴雨强度增强的原因有哪些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台风登陆后风力减弱与其摩擦力增加、失去能量来源有关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而暴雨强度增强与地形的抬升和停留时间长有关。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失去能量来源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且受地面摩擦力影响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风力减小。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迎风坡加速气流上升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台风带来的水汽加速凝结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致使暴雨强度增大。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xmlns="" val="270373849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638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寒潮及其危害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寒潮及其影响因素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在冬半年里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高纬地区接受太阳热量很少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北极和高纬地带被大量冰雪覆盖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地表反射率大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干冷空气在此堆积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形成了密度大的冷气团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极地大陆气团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成为寒潮的发源地。其影响因素如下图所示。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64777513"/>
              </p:ext>
            </p:extLst>
          </p:nvPr>
        </p:nvGraphicFramePr>
        <p:xfrm>
          <a:off x="508000" y="3812648"/>
          <a:ext cx="8128000" cy="2712696"/>
        </p:xfrm>
        <a:graphic>
          <a:graphicData uri="http://schemas.openxmlformats.org/presentationml/2006/ole">
            <p:oleObj spid="_x0000_s9224" name="文档" r:id="rId3" imgW="3839157" imgH="1281829" progId="Word.Document.12">
              <p:embed/>
            </p:oleObj>
          </a:graphicData>
        </a:graphic>
      </p:graphicFrame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7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xmlns="" val="12718140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寒潮的危害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寒潮以秋末冬初和冬末春初最多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隆冬时反而较少。秋末冬初和冬末春初时强冷空气过程更容易造成大幅度降温。寒潮的危害主要有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强烈降温会使农作物遭受冻害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尤以秋季和春季的寒潮对农作物的危害最大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大风能吹翻船只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摧毁建筑物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破坏牧场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严重的大雪、冻雨可压断电线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折断电线杆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造成通信和输电线路中断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交通运输受阻等。寒潮影响范围大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而且经常多种灾害并发。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xmlns="" val="178054955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下图示意中国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1951~1981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年地表温度距平与寒潮频次的变化。读图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1951~1981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年地表温度距平与寒潮频次之间的关系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并解释原因。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说出寒潮对我国农作物产生危害的主要季节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并分析原因。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07701552"/>
              </p:ext>
            </p:extLst>
          </p:nvPr>
        </p:nvGraphicFramePr>
        <p:xfrm>
          <a:off x="508000" y="2118436"/>
          <a:ext cx="8128000" cy="3038756"/>
        </p:xfrm>
        <a:graphic>
          <a:graphicData uri="http://schemas.openxmlformats.org/presentationml/2006/ole">
            <p:oleObj spid="_x0000_s10248" name="文档" r:id="rId3" imgW="3839157" imgH="1434856" progId="Word.Document.12">
              <p:embed/>
            </p:oleObj>
          </a:graphicData>
        </a:graphic>
      </p:graphicFrame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7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xmlns="" val="35693621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,1951~1981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年地表温度距平与寒潮频次大致呈负相关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温度距平越低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寒潮频次越高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。原因是温度低的年份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亚洲高压强盛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冷空气活动频繁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寒潮发生的频次比较高。第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寒潮对我国农作物产生危害的主要季节是春季和秋季。原因是春季主要为播种季节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秋季主要为收获季节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这两个季节农作物容易受冻减产。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大致呈负相关。温度低的年份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亚洲高压强盛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冷空气活动频繁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寒潮频次高。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春季和秋季。春季为播种季节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秋季为收获季节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农作物容易受冻减产。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xmlns="" val="31365389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01418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震级、烈度、等震线之间的区别与联系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震级与烈度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地震的震级和烈度是描述地震的两个含义不同却又有联系的概念。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9249491"/>
              </p:ext>
            </p:extLst>
          </p:nvPr>
        </p:nvGraphicFramePr>
        <p:xfrm>
          <a:off x="508000" y="3029610"/>
          <a:ext cx="8128000" cy="3724493"/>
        </p:xfrm>
        <a:graphic>
          <a:graphicData uri="http://schemas.openxmlformats.org/presentationml/2006/ole">
            <p:oleObj spid="_x0000_s11271" name="文档" r:id="rId3" imgW="3839157" imgH="1758194" progId="Word.Document.12">
              <p:embed/>
            </p:oleObj>
          </a:graphicData>
        </a:graphic>
      </p:graphicFrame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6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知识点三</a:t>
            </a:r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xmlns="" val="133162650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一、热带气旋、干旱、寒潮等气象灾害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大气圈中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高低压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的强弱及其控制范围的大小、持续时间的长短和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移动路径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都可能引起降水、气温等天气要素的频繁波动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产生突变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从而诱发热带气旋、干旱和寒潮等自然灾害。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热带气旋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热带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副热带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的深厚的低气压旋涡。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广阔的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暖洋面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下热上冷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的不稳定大气层结。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17477718"/>
              </p:ext>
            </p:extLst>
          </p:nvPr>
        </p:nvGraphicFramePr>
        <p:xfrm>
          <a:off x="312642" y="4072763"/>
          <a:ext cx="8128000" cy="1411811"/>
        </p:xfrm>
        <a:graphic>
          <a:graphicData uri="http://schemas.openxmlformats.org/presentationml/2006/ole">
            <p:oleObj spid="_x0000_s1036" name="文档" r:id="rId8" imgW="3839157" imgH="666119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551222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多发地区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热带气旋主要集中在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孟加拉湾北部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及沿海地区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中国东南沿海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、日本和东南亚国家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加勒比海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和美国东部海岸。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69863" y="1667981"/>
            <a:ext cx="800886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95677" y="2071734"/>
            <a:ext cx="1092980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93380" y="3286858"/>
            <a:ext cx="504056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26924" y="3280976"/>
            <a:ext cx="800886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34400" y="3669386"/>
            <a:ext cx="800886" cy="30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60823" y="3669386"/>
            <a:ext cx="1098445" cy="305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765630" y="4105421"/>
            <a:ext cx="27703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82232" y="4561681"/>
            <a:ext cx="59788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678295" y="5034939"/>
            <a:ext cx="79683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42366" y="5034939"/>
            <a:ext cx="1505897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924161" y="5582200"/>
            <a:ext cx="162835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067734" y="5582200"/>
            <a:ext cx="33645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02222" y="5968158"/>
            <a:ext cx="1375549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596693" y="5968158"/>
            <a:ext cx="1086925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等震线与烈度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等震线是把地面破坏程度相似的各点连接起来的曲线。在一次地震中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等震线并非以震中为圆心的同心圆形状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即震中距相同的各点的烈度不一定相同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因为烈度不仅与震中距有关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还与震级、震源深浅、地质构造、地面建筑等有关。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知识点三</a:t>
            </a: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xmlns="" val="341363632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08676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某地某次地震烈度分布图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此次地震烈度的排序正确的是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dirty="0" err="1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处可能为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一个村庄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一座城市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一洼池塘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一座小山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此次地震不同地震台所测的震级不一致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一次地震有多个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震级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离震中距离不同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震级也不同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测量误差所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与各地所处的地质构造有关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20.eps" descr="id:214749302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641234" y="1916832"/>
            <a:ext cx="2818010" cy="2422500"/>
          </a:xfrm>
          <a:prstGeom prst="rect">
            <a:avLst/>
          </a:prstGeom>
        </p:spPr>
      </p:pic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知识点三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xmlns="" val="12433612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震中的烈度为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由此往外依次递减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Ⅵ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处比周围地区所受的破坏程度大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因而推测其可能为一座城市。第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震级是表示地震释放能量大小的等级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一次地震只有一个震级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测得不同的震级是由测量误差所致。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知识点三</a:t>
            </a: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xmlns="" val="43177645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170815" y="1207638"/>
            <a:ext cx="28023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滑坡和泥石流的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3242183"/>
              </p:ext>
            </p:extLst>
          </p:nvPr>
        </p:nvGraphicFramePr>
        <p:xfrm>
          <a:off x="508000" y="1706886"/>
          <a:ext cx="8128000" cy="5455644"/>
        </p:xfrm>
        <a:graphic>
          <a:graphicData uri="http://schemas.openxmlformats.org/presentationml/2006/ole">
            <p:oleObj spid="_x0000_s12294" name="文档" r:id="rId3" imgW="3839157" imgH="2576260" progId="Word.Document.12">
              <p:embed/>
            </p:oleObj>
          </a:graphicData>
        </a:graphic>
      </p:graphicFrame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6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知识点四</a:t>
            </a:r>
          </a:p>
        </p:txBody>
      </p:sp>
    </p:spTree>
    <p:extLst>
      <p:ext uri="{BB962C8B-B14F-4D97-AF65-F5344CB8AC3E}">
        <p14:creationId xmlns:p14="http://schemas.microsoft.com/office/powerpoint/2010/main" xmlns="" val="411510080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053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我国某区域图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。读图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完成下列各题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对比甲、乙两地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指出泥石流灾害发生概率较大的地点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若丙地发生泥石流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据图说明可能造成的主要危害。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3446192"/>
              </p:ext>
            </p:extLst>
          </p:nvPr>
        </p:nvGraphicFramePr>
        <p:xfrm>
          <a:off x="508000" y="1829687"/>
          <a:ext cx="8128000" cy="2931189"/>
        </p:xfrm>
        <a:graphic>
          <a:graphicData uri="http://schemas.openxmlformats.org/presentationml/2006/ole">
            <p:oleObj spid="_x0000_s13318" name="文档" r:id="rId3" imgW="3839157" imgH="1384087" progId="Word.Document.12">
              <p:embed/>
            </p:oleObj>
          </a:graphicData>
        </a:graphic>
      </p:graphicFrame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6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知识点四</a:t>
            </a:r>
          </a:p>
        </p:txBody>
      </p:sp>
    </p:spTree>
    <p:extLst>
      <p:ext uri="{BB962C8B-B14F-4D97-AF65-F5344CB8AC3E}">
        <p14:creationId xmlns:p14="http://schemas.microsoft.com/office/powerpoint/2010/main" xmlns="" val="184156363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从图中可以看出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甲地的等高线密集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地形坡度较大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而且位于东南季风的迎风坡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降水多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更容易发生泥石流。第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根据图中信息可以得出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丙地附近有铁路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而且铁路跨越河流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发生泥石流时可能冲毁铁路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丙处山谷有河流发育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发生泥石流时可能阻塞河道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引起洪水灾害。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甲地。地形坡度较大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位于东南季风的迎风坡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冲毁铁路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阻塞河道。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1084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430350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2389616" y="919606"/>
            <a:ext cx="915722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3348882" y="919606"/>
            <a:ext cx="915722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知识点四</a:t>
            </a:r>
          </a:p>
        </p:txBody>
      </p:sp>
    </p:spTree>
    <p:extLst>
      <p:ext uri="{BB962C8B-B14F-4D97-AF65-F5344CB8AC3E}">
        <p14:creationId xmlns:p14="http://schemas.microsoft.com/office/powerpoint/2010/main" xmlns="" val="130877126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235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飓风和台风有无区别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飓风和台风其实是一回事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都是指中心附近平均最大风力在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级以上的热带气旋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只是因为发生的地域不同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才有了不同的名称。出现在西北太平洋的强烈热带气旋被称为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发生在大西洋、加勒比海和印度洋的则称为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飓风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思考讨论H.eps" descr="id:2147492527;FounderCES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00" y="2129279"/>
            <a:ext cx="8128000" cy="41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53353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干旱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因长时期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无降水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降水量少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而造成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空气干燥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土壤缺水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的一种现象。它由较长时间的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气候波动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气候异变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常与大气在全球范围内的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波动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渐发性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的自然灾害。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多发地区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降水不稳定的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干旱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半干旱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地区。非洲、亚洲和大洋洲的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内陆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地区是世界发生旱灾频率较高的地区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非洲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是旱灾最严重的地区。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53048" y="2377344"/>
            <a:ext cx="8114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67944" y="2377344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40624" y="2377344"/>
            <a:ext cx="108012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19693" y="2377344"/>
            <a:ext cx="11018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45802" y="2780928"/>
            <a:ext cx="106942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41373" y="2780928"/>
            <a:ext cx="1090921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66662" y="3185415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82494" y="3582814"/>
            <a:ext cx="811404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071418" y="3980671"/>
            <a:ext cx="527690" cy="2997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01838" y="3991557"/>
            <a:ext cx="811404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64770" y="4386876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105598" y="4386876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18072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84286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干旱和旱灾是不是一回事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旱灾有什么特点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干旱和旱灾是存在差别的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常年降水较少是干旱、半干旱地区的气候特征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而旱灾是某一时期降水比多年平均降水偏少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导致地区经济活动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尤其是农业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、人类生存受到危害的现象。因此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干旱地区不一定发生旱灾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而湿润地区也可能发生旱灾。从受灾体的特征看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在经济发达、人口密度大的地区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干旱更容易酿成旱灾。是否出现旱灾应具备两个条件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可归纳为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2370076"/>
              </p:ext>
            </p:extLst>
          </p:nvPr>
        </p:nvGraphicFramePr>
        <p:xfrm>
          <a:off x="508000" y="5366632"/>
          <a:ext cx="8128000" cy="806749"/>
        </p:xfrm>
        <a:graphic>
          <a:graphicData uri="http://schemas.openxmlformats.org/presentationml/2006/ole">
            <p:oleObj spid="_x0000_s2060" name="文档" r:id="rId8" imgW="3839157" imgH="380588" progId="Word.Document.12">
              <p:embed/>
            </p:oleObj>
          </a:graphicData>
        </a:graphic>
      </p:graphicFrame>
      <p:pic>
        <p:nvPicPr>
          <p:cNvPr id="10" name="思考讨论H.eps" descr="id:2147492527;FounderCES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8000" y="1412776"/>
            <a:ext cx="8128000" cy="41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68568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寒潮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是一种大范围强冷空气活动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主要发生在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北半球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中高纬地区的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深秋到初春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季节。当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冷气团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向暖气团方向猛烈冲击时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就爆发寒潮。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势力强大的寒潮天气可影响到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低纬度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来势迅猛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所经之处短期内气温骤降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并伴有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、雨雪、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霜冻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有时还带来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暴风雪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沙暴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等恶劣天气。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4806" y="2586676"/>
            <a:ext cx="8114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51764" y="2989449"/>
            <a:ext cx="135913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65734" y="2990260"/>
            <a:ext cx="8114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75446" y="3799926"/>
            <a:ext cx="81140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23221" y="4197228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92938" y="4197228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68546" y="4594909"/>
            <a:ext cx="7978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81027" y="4589120"/>
            <a:ext cx="529768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2582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61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二、地震、滑坡、泥石流等地质灾害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岩石圈内部在各种应力相互作用下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能量聚积达到一定程度时就会以各种形式释放。地应力的释放形成了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等自然灾害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高低起伏的地表在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重力作用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和外力作用下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形成滑坡和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泥石流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等自然灾害。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地震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地壳中的岩层在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地应力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的长期作用下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会发生倾斜和弯曲。当积累的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地应力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超过岩层所能承受的限度时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岩层便会突然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断裂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错位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使长期积累的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能量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急剧释放出来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地震波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的形式向四周传播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使地面发生震动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成为地震。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震级和烈度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震级是表示地震大小的等级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它与地震释放的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能量多少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一次地震只有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震级。烈度用来表示地震时地面受到的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和破坏程度。一次地震可以有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个烈度。烈度与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震级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大小、震源深浅、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震中距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、地质构造和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地面建筑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等有密切关系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46901" y="2082620"/>
            <a:ext cx="52976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16274" y="2482010"/>
            <a:ext cx="107375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66792" y="2482010"/>
            <a:ext cx="82830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00490" y="3295870"/>
            <a:ext cx="82830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63411" y="3690844"/>
            <a:ext cx="82830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33522" y="3690844"/>
            <a:ext cx="39159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1767" y="4083595"/>
            <a:ext cx="391592" cy="296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76738" y="4091510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486395" y="4091510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39762" y="4091510"/>
            <a:ext cx="802855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62240" y="4902640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92652" y="5289498"/>
            <a:ext cx="921881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765790" y="5297490"/>
            <a:ext cx="519330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74479" y="5698631"/>
            <a:ext cx="519330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72579" y="5698631"/>
            <a:ext cx="223663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607616" y="5698631"/>
            <a:ext cx="519330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520799" y="6088844"/>
            <a:ext cx="874799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086081" y="6088844"/>
            <a:ext cx="1078095" cy="302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919606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63440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112081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660722" y="919606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2837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板块与板块的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交界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处地壳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是地震易发区。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地中海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喜马拉雅地带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环太平洋地带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是世界主要地震带。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方正艺黑简体" panose="03000509000000000000" pitchFamily="65" charset="-122"/>
                <a:cs typeface="Times New Roman" panose="02020603050405020304" pitchFamily="18" charset="0"/>
              </a:rPr>
              <a:t>图表导读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1.14“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世界主要火山地震灾害带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该图首先展示了地震带与火山带在空间分布上的一致性。二者都是地壳活动的产物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势必导致相关地质灾害的集中出现。其次该图说明了世界上除了地中海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喜马拉雅地带和环太平洋地带两大地震带外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还有其他的地震带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如印度洋海岭地震带、大西洋中脊地震带等。世界上主要地震带的分布状况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地中海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喜马拉雅地震带。西起大西洋亚速尔群岛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向东经地中海、土耳其、伊朗、阿富汗、巴基斯坦、印度北部、中国西部和西南部边境、缅甸到印度尼西亚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与环太平洋地震带相接。主要是浅源地震和中源地震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缺乏深源地震。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26842" y="1378153"/>
            <a:ext cx="51933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12167" y="1378153"/>
            <a:ext cx="80337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68344" y="1378153"/>
            <a:ext cx="80337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2509" y="1769922"/>
            <a:ext cx="2342835" cy="293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17062" y="1778976"/>
            <a:ext cx="1646670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2640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327</TotalTime>
  <Words>2952</Words>
  <Application>Microsoft Office PowerPoint</Application>
  <PresentationFormat>全屏显示(4:3)</PresentationFormat>
  <Paragraphs>269</Paragraphs>
  <Slides>35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测控设计模板14新</vt:lpstr>
      <vt:lpstr>文档</vt:lpstr>
      <vt:lpstr>第二节　主要自然灾害的形成与分布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Administrator</cp:lastModifiedBy>
  <cp:revision>地理备课大师【全免费】</cp:revision>
  <dcterms:created xsi:type="dcterms:W3CDTF">2014-04-23T05:53:17Z</dcterms:created>
  <dcterms:modified xsi:type="dcterms:W3CDTF">2017-08-27T03:02:29Z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