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73" r:id="rId2"/>
    <p:sldId id="264" r:id="rId3"/>
    <p:sldId id="275" r:id="rId4"/>
    <p:sldId id="374" r:id="rId5"/>
    <p:sldId id="361" r:id="rId6"/>
    <p:sldId id="375" r:id="rId7"/>
    <p:sldId id="370" r:id="rId8"/>
    <p:sldId id="376" r:id="rId9"/>
    <p:sldId id="377" r:id="rId10"/>
    <p:sldId id="270" r:id="rId11"/>
    <p:sldId id="378" r:id="rId12"/>
    <p:sldId id="379" r:id="rId13"/>
    <p:sldId id="382" r:id="rId14"/>
    <p:sldId id="367" r:id="rId15"/>
    <p:sldId id="383" r:id="rId16"/>
    <p:sldId id="384" r:id="rId17"/>
    <p:sldId id="385" r:id="rId18"/>
    <p:sldId id="368" r:id="rId19"/>
    <p:sldId id="386" r:id="rId20"/>
    <p:sldId id="387" r:id="rId21"/>
    <p:sldId id="388" r:id="rId22"/>
    <p:sldId id="389" r:id="rId23"/>
    <p:sldId id="390"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56" autoAdjust="0"/>
    <p:restoredTop sz="95488" autoAdjust="0"/>
  </p:normalViewPr>
  <p:slideViewPr>
    <p:cSldViewPr showGuides="1">
      <p:cViewPr varScale="1">
        <p:scale>
          <a:sx n="62" d="100"/>
          <a:sy n="62" d="100"/>
        </p:scale>
        <p:origin x="-72" y="-15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2.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9" name="组合 38"/>
          <p:cNvGrpSpPr/>
          <p:nvPr userDrawn="1"/>
        </p:nvGrpSpPr>
        <p:grpSpPr>
          <a:xfrm>
            <a:off x="7860679" y="39693"/>
            <a:ext cx="1314784" cy="584775"/>
            <a:chOff x="29482" y="2927145"/>
            <a:chExt cx="1620332" cy="487312"/>
          </a:xfrm>
        </p:grpSpPr>
        <p:sp>
          <p:nvSpPr>
            <p:cNvPr id="40" name="TextBox 39"/>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1" name="TextBox 40">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4" name="TextBox 43">
              <a:hlinkClick r:id="rId3"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7937" y="111757"/>
            <a:chExt cx="902811" cy="481534"/>
          </a:xfrm>
        </p:grpSpPr>
        <p:pic>
          <p:nvPicPr>
            <p:cNvPr id="16" name="图片 15"/>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5" action="ppaction://hlinksldjump"/>
            </p:cNvPr>
            <p:cNvSpPr txBox="1"/>
            <p:nvPr userDrawn="1"/>
          </p:nvSpPr>
          <p:spPr>
            <a:xfrm>
              <a:off x="4377937"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7" name="组合 36"/>
          <p:cNvGrpSpPr/>
          <p:nvPr userDrawn="1"/>
        </p:nvGrpSpPr>
        <p:grpSpPr>
          <a:xfrm>
            <a:off x="7860679" y="39693"/>
            <a:ext cx="1314784" cy="584775"/>
            <a:chOff x="29482" y="2927145"/>
            <a:chExt cx="1620332" cy="487312"/>
          </a:xfrm>
        </p:grpSpPr>
        <p:sp>
          <p:nvSpPr>
            <p:cNvPr id="38" name="TextBox 37"/>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39" name="TextBox 38">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9" cy="584775"/>
            <a:chOff x="29482" y="2927145"/>
            <a:chExt cx="1358553" cy="487312"/>
          </a:xfrm>
        </p:grpSpPr>
        <p:sp>
          <p:nvSpPr>
            <p:cNvPr id="41" name="TextBox 40"/>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2" name="TextBox 41">
              <a:hlinkClick r:id="rId3" action="ppaction://hlinksldjump"/>
            </p:cNvPr>
            <p:cNvSpPr txBox="1"/>
            <p:nvPr userDrawn="1"/>
          </p:nvSpPr>
          <p:spPr>
            <a:xfrm>
              <a:off x="275416" y="3030391"/>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284568" y="-1"/>
            <a:ext cx="1319428" cy="841477"/>
            <a:chOff x="4191706" y="-1"/>
            <a:chExt cx="1319428" cy="841477"/>
          </a:xfrm>
        </p:grpSpPr>
        <p:pic>
          <p:nvPicPr>
            <p:cNvPr id="53" name="图片 5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5" action="ppaction://hlinksldjump"/>
            </p:cNvPr>
            <p:cNvSpPr txBox="1"/>
            <p:nvPr userDrawn="1"/>
          </p:nvSpPr>
          <p:spPr>
            <a:xfrm>
              <a:off x="4394604"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8" name="组合 37"/>
          <p:cNvGrpSpPr/>
          <p:nvPr userDrawn="1"/>
        </p:nvGrpSpPr>
        <p:grpSpPr>
          <a:xfrm>
            <a:off x="7860679"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0" name="TextBox 39">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HISHISHULI</a:t>
                </a:r>
                <a:endParaRPr lang="zh-CN" altLang="en-US" sz="1000" dirty="0">
                  <a:solidFill>
                    <a:schemeClr val="bg1"/>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5487556" y="111757"/>
            <a:ext cx="902811" cy="481534"/>
            <a:chOff x="4379375"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937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HONGNANJUJIAO</a:t>
                </a:r>
                <a:endParaRPr lang="zh-CN" altLang="en-US" sz="1000" dirty="0">
                  <a:solidFill>
                    <a:schemeClr val="bg1"/>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5746"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5746"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0"/>
            <a:chOff x="2" y="-300"/>
            <a:chExt cx="9143998" cy="6480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第一节　中国自然灾害的特点</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8" r:id="rId4"/>
    <p:sldLayoutId id="2147483662"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18.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2007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2007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2007___5.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2007___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中国自然灾害的特点</a:t>
            </a:r>
          </a:p>
        </p:txBody>
      </p:sp>
    </p:spTree>
    <p:extLst>
      <p:ext uri="{BB962C8B-B14F-4D97-AF65-F5344CB8AC3E}">
        <p14:creationId xmlns:p14="http://schemas.microsoft.com/office/powerpoint/2010/main" xmlns="" val="3285213533"/>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19" name="矩形 18">
            <a:hlinkClick r:id="rId4"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5"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183365" y="1207638"/>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我国自然灾害类型多样的原因及</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分布</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03351022"/>
              </p:ext>
            </p:extLst>
          </p:nvPr>
        </p:nvGraphicFramePr>
        <p:xfrm>
          <a:off x="508000" y="1696438"/>
          <a:ext cx="8128000" cy="5106052"/>
        </p:xfrm>
        <a:graphic>
          <a:graphicData uri="http://schemas.openxmlformats.org/presentationml/2006/ole">
            <p:oleObj spid="_x0000_s1031" name="文档" r:id="rId6" imgW="3839157" imgH="2411350"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我国重大自然灾害点位图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1554535"/>
              </p:ext>
            </p:extLst>
          </p:nvPr>
        </p:nvGraphicFramePr>
        <p:xfrm>
          <a:off x="508000" y="2085550"/>
          <a:ext cx="8128000" cy="3791722"/>
        </p:xfrm>
        <a:graphic>
          <a:graphicData uri="http://schemas.openxmlformats.org/presentationml/2006/ole">
            <p:oleObj spid="_x0000_s2055" name="文档" r:id="rId3" imgW="3839157" imgH="1790239"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29640355"/>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我国自然灾害的特点是自然灾害类型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发生频率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、强度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地域差异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我国的旱灾多发区主要分布在哪些地区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灾害形成的自然原因有哪些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我国的洪涝灾害多发区主要分布在哪些地区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灾害形成的自然原因有哪些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仔细观察图示内容即可得出答案。第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我国的旱灾多发区主要分布在黄淮海平原和东北平原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灾害形成的自然原因为季节降水和年际降水变化较大。第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我国的洪涝灾害多发区为长江中下游平原和黄淮海平原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灾害形成的自然原因可从降水和地形两方面分析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3614867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多样　高　大　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黄淮海平原和东北平原。该地区春季气温回升快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蒸发量大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易形成春旱。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长江中下游平原和黄淮海平原。夏季降水集中且多暴雨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加上部分地区地势低洼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排水不畅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易形成洪涝灾害。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34079973"/>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我国东部地区和西部地区农业灾情的差异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我国农业历史悠久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地域差异显著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农业受灾体比较脆弱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农业灾情严重。我国东、西部农业类型不同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遭受的自然灾害种类不同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农业灾情也不相同。如下表所示。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71814075"/>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83327437"/>
              </p:ext>
            </p:extLst>
          </p:nvPr>
        </p:nvGraphicFramePr>
        <p:xfrm>
          <a:off x="508000" y="1556792"/>
          <a:ext cx="8128000" cy="4954786"/>
        </p:xfrm>
        <a:graphic>
          <a:graphicData uri="http://schemas.openxmlformats.org/presentationml/2006/ole">
            <p:oleObj spid="_x0000_s3078" name="文档" r:id="rId3" imgW="3839157" imgH="2340418" progId="Word.Document.12">
              <p:embed/>
            </p:oleObj>
          </a:graphicData>
        </a:graphic>
      </p:graphicFrame>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671232707"/>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我国某省区因灾死亡牲畜</a:t>
            </a:r>
            <a:r>
              <a:rPr lang="en-US" altLang="zh-CN" sz="2200" dirty="0">
                <a:solidFill>
                  <a:srgbClr val="000000"/>
                </a:solidFill>
                <a:latin typeface="Times New Roman" panose="02020603050405020304" pitchFamily="18" charset="0"/>
                <a:cs typeface="Times New Roman" panose="02020603050405020304" pitchFamily="18" charset="0"/>
              </a:rPr>
              <a:t>(1980~2000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00917101"/>
              </p:ext>
            </p:extLst>
          </p:nvPr>
        </p:nvGraphicFramePr>
        <p:xfrm>
          <a:off x="508000" y="2071734"/>
          <a:ext cx="8128000" cy="2823623"/>
        </p:xfrm>
        <a:graphic>
          <a:graphicData uri="http://schemas.openxmlformats.org/presentationml/2006/ole">
            <p:oleObj spid="_x0000_s4102" name="文档" r:id="rId3" imgW="3839157" imgH="1332958" progId="Word.Document.12">
              <p:embed/>
            </p:oleObj>
          </a:graphicData>
        </a:graphic>
      </p:graphicFrame>
      <p:sp>
        <p:nvSpPr>
          <p:cNvPr id="4" name="矩形 3"/>
          <p:cNvSpPr>
            <a:spLocks noChangeAspect="1"/>
          </p:cNvSpPr>
          <p:nvPr/>
        </p:nvSpPr>
        <p:spPr>
          <a:xfrm>
            <a:off x="508000" y="499333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该省区是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该省区的主要受灾灾种是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从受灾体分析该省区灾害的风险和灾情。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6"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65953459"/>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776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该省区为内蒙古自治区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属于西北地区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主要受到雪灾、旱灾、虫灾的影响。由于该省区草原广阔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以畜牧业为主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靠天养畜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受灾体脆弱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所以灾害风险大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内蒙古自治区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雪灾、旱灾、虫灾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由于该省区草原面积广阔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以畜牧业为主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粗放经营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靠天养畜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所以该省区灾害风险大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我国西北部草原地区容易出现严重的灾情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我国天然草场分布在大兴安岭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吕梁山一线的西北地区。这里草原面积广阔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经济较落后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主要靠天养畜。由于经营粗放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不仅载畜量小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而且基础设施落后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抗灾能力差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加上这里生态环境脆弱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一旦遭遇雪灾、旱灾、虫灾等灾害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就会形成严重的灾情。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0" name="矩形 9">
            <a:hlinkClick r:id="rId4" action="ppaction://hlinksldjump"/>
          </p:cNvPr>
          <p:cNvSpPr/>
          <p:nvPr/>
        </p:nvSpPr>
        <p:spPr>
          <a:xfrm>
            <a:off x="2389616"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7881975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down)">
                                      <p:cBhvr>
                                        <p:cTn id="18" dur="500"/>
                                        <p:tgtEl>
                                          <p:spTgt spid="3">
                                            <p:txEl>
                                              <p:pRg st="4" end="4"/>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down)">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我国自然灾害的地域差异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我国自然灾害种类的地域差异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以黑河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腾冲一线为界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此线东南自然灾害不仅种类多而且面积广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该线西北自然灾害种类少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分布比较稀疏。主要原因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受受灾体地域差异的影响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我国东南部是人口稠密、农业发达、城市密集、经济相对发达的区域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受孕灾环境和致灾因子的制约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东南部受季风影响明显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受海洋影响大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各种自然灾害频发。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1331626500"/>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74209"/>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自然灾害种类存在明显的区域性。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中国主要自然灾害种类的地域分布及原因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01664930"/>
              </p:ext>
            </p:extLst>
          </p:nvPr>
        </p:nvGraphicFramePr>
        <p:xfrm>
          <a:off x="508000" y="2199427"/>
          <a:ext cx="8128000" cy="4480819"/>
        </p:xfrm>
        <a:graphic>
          <a:graphicData uri="http://schemas.openxmlformats.org/presentationml/2006/ole">
            <p:oleObj spid="_x0000_s5125" name="文档" r:id="rId3" imgW="3839157" imgH="2116818"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4110688399"/>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掌握我国自然灾害的三大特点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理解其产生的原因。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分析六大灾害带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了解我国自然灾害的地域差异。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指出我国主要自然灾害的区域分布。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71349119"/>
              </p:ext>
            </p:extLst>
          </p:nvPr>
        </p:nvGraphicFramePr>
        <p:xfrm>
          <a:off x="508000" y="2132245"/>
          <a:ext cx="8128000" cy="3384987"/>
        </p:xfrm>
        <a:graphic>
          <a:graphicData uri="http://schemas.openxmlformats.org/presentationml/2006/ole">
            <p:oleObj spid="_x0000_s6149" name="文档" r:id="rId3" imgW="3839157" imgH="1597965"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6"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22646928"/>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我国自然灾害灾情的地域差异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以人口分界线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腾冲一线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此线东南部地区人口多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社会经济发展水平高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建筑物密集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受洪涝、干旱、冷害、台风、病虫害、地震等自然灾害的影响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此线西北地区人口稀疏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社会经济发展水平低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且以畜牧业为主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受雪灾、旱灾、虫灾、地震、滑坡、泥石流的影响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虽相比东部防御能力差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但灾害损失相对小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灾情相对微弱。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706813404"/>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我国部分灾害分布图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下列关于</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所属灾害带正确的是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属于东北灾害带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属于海洋灾害带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属于青藏高原灾害带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属于西北灾害带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所属灾害带的</a:t>
            </a:r>
            <a:r>
              <a:rPr lang="zh-CN" altLang="zh-CN" sz="2200" dirty="0" smtClean="0">
                <a:solidFill>
                  <a:srgbClr val="000000"/>
                </a:solidFill>
                <a:latin typeface="Times New Roman" panose="02020603050405020304" pitchFamily="18" charset="0"/>
                <a:cs typeface="Times New Roman" panose="02020603050405020304" pitchFamily="18" charset="0"/>
              </a:rPr>
              <a:t>主要</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是暴雨、洪水、地震、滑坡</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泥石流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是台风、风暴潮、赤潮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是洪涝、旱灾、病虫害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是地震、沙尘暴、霜冻、干旱、病虫害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W97.eps" descr="id:2147494258;FounderCES"/>
          <p:cNvPicPr/>
          <p:nvPr/>
        </p:nvPicPr>
        <p:blipFill>
          <a:blip r:embed="rId2"/>
          <a:stretch>
            <a:fillRect/>
          </a:stretch>
        </p:blipFill>
        <p:spPr>
          <a:xfrm>
            <a:off x="5004048" y="2276872"/>
            <a:ext cx="3769834" cy="3024336"/>
          </a:xfrm>
          <a:prstGeom prst="rect">
            <a:avLst/>
          </a:prstGeom>
        </p:spPr>
      </p:pic>
      <p:sp>
        <p:nvSpPr>
          <p:cNvPr id="8" name="矩形 7">
            <a:hlinkClick r:id="rId3"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11" name="矩形 10">
            <a:hlinkClick r:id="rId4"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2" name="矩形 11">
            <a:hlinkClick r:id="rId5"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1780797042"/>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属于东部灾害带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属于中部灾害带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属于西北灾害带。第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东部灾害带主要自然灾害有洪涝、旱灾、病虫害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中部灾害带主要灾害有暴雨、洪水、地震、滑坡、泥石流等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西北灾害带主要灾害有地震、沙尘暴、霜冻、干旱、病虫害等。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7" name="矩形 6">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389616"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Tree>
    <p:extLst>
      <p:ext uri="{BB962C8B-B14F-4D97-AF65-F5344CB8AC3E}">
        <p14:creationId xmlns:p14="http://schemas.microsoft.com/office/powerpoint/2010/main" xmlns="" val="37320944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一、灾害种类多样且灾次频发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致灾特点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我国特殊的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地理位置</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多山的地貌</a:t>
            </a:r>
            <a:r>
              <a:rPr lang="zh-CN" altLang="zh-CN" sz="2200" dirty="0">
                <a:solidFill>
                  <a:srgbClr val="000000"/>
                </a:solidFill>
                <a:latin typeface="Times New Roman" panose="02020603050405020304" pitchFamily="18" charset="0"/>
                <a:cs typeface="Times New Roman" panose="02020603050405020304" pitchFamily="18" charset="0"/>
              </a:rPr>
              <a:t>以及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强烈的地壳运动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加上处于不稳定的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季风环流</a:t>
            </a:r>
            <a:r>
              <a:rPr lang="zh-CN" altLang="zh-CN" sz="2200" dirty="0">
                <a:solidFill>
                  <a:srgbClr val="000000"/>
                </a:solidFill>
                <a:latin typeface="Times New Roman" panose="02020603050405020304" pitchFamily="18" charset="0"/>
                <a:cs typeface="Times New Roman" panose="02020603050405020304" pitchFamily="18" charset="0"/>
              </a:rPr>
              <a:t>控制下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使我国自然灾害具有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类型多样</a:t>
            </a:r>
            <a:r>
              <a:rPr lang="zh-CN" altLang="zh-CN" sz="2200" dirty="0">
                <a:solidFill>
                  <a:srgbClr val="000000"/>
                </a:solidFill>
                <a:latin typeface="Times New Roman" panose="02020603050405020304" pitchFamily="18" charset="0"/>
                <a:cs typeface="Times New Roman" panose="02020603050405020304" pitchFamily="18" charset="0"/>
              </a:rPr>
              <a:t>、发生的频率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a:t>
            </a:r>
            <a:r>
              <a:rPr lang="zh-CN" altLang="zh-CN" sz="2200" dirty="0">
                <a:solidFill>
                  <a:srgbClr val="000000"/>
                </a:solidFill>
                <a:latin typeface="Times New Roman" panose="02020603050405020304" pitchFamily="18" charset="0"/>
                <a:cs typeface="Times New Roman" panose="02020603050405020304" pitchFamily="18" charset="0"/>
              </a:rPr>
              <a:t>、强度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我国自然灾害的地域分异表现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黄淮海平原</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东北平原</a:t>
            </a:r>
            <a:r>
              <a:rPr lang="zh-CN" altLang="zh-CN" sz="2200" dirty="0">
                <a:solidFill>
                  <a:srgbClr val="000000"/>
                </a:solidFill>
                <a:latin typeface="Times New Roman" panose="02020603050405020304" pitchFamily="18" charset="0"/>
                <a:cs typeface="Times New Roman" panose="02020603050405020304" pitchFamily="18" charset="0"/>
              </a:rPr>
              <a:t>是旱灾多发区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洪涝集中在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长江中下游平原</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黄淮海平原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地震多发生在台湾省以及华北、西北和西南地区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滑坡、泥石流等地质灾害集中在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西南</a:t>
            </a:r>
            <a:r>
              <a:rPr lang="zh-CN" altLang="zh-CN" sz="2200" dirty="0">
                <a:solidFill>
                  <a:srgbClr val="000000"/>
                </a:solidFill>
                <a:latin typeface="Times New Roman" panose="02020603050405020304" pitchFamily="18" charset="0"/>
                <a:cs typeface="Times New Roman" panose="02020603050405020304" pitchFamily="18" charset="0"/>
              </a:rPr>
              <a:t>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东北</a:t>
            </a:r>
            <a:r>
              <a:rPr lang="zh-CN" altLang="zh-CN" sz="2200" dirty="0">
                <a:solidFill>
                  <a:srgbClr val="000000"/>
                </a:solidFill>
                <a:latin typeface="Times New Roman" panose="02020603050405020304" pitchFamily="18" charset="0"/>
                <a:cs typeface="Times New Roman" panose="02020603050405020304" pitchFamily="18" charset="0"/>
              </a:rPr>
              <a:t>地区低温冷害严重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台风主要发生在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东南沿海</a:t>
            </a:r>
            <a:r>
              <a:rPr lang="zh-CN" altLang="zh-CN" sz="2200" dirty="0">
                <a:solidFill>
                  <a:srgbClr val="000000"/>
                </a:solidFill>
                <a:latin typeface="Times New Roman" panose="02020603050405020304" pitchFamily="18" charset="0"/>
                <a:cs typeface="Times New Roman" panose="02020603050405020304" pitchFamily="18" charset="0"/>
              </a:rPr>
              <a:t>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71568" y="2176400"/>
            <a:ext cx="11025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65328" y="2176400"/>
            <a:ext cx="13857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42034" y="2176400"/>
            <a:ext cx="138574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8666" y="2575790"/>
            <a:ext cx="6194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58558" y="2575790"/>
            <a:ext cx="11025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24190" y="2575790"/>
            <a:ext cx="32738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9552" y="2970817"/>
            <a:ext cx="87498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42062" y="2969787"/>
            <a:ext cx="22757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45331" y="2969787"/>
            <a:ext cx="24643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02227" y="3374962"/>
            <a:ext cx="1363107"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28709" y="3374962"/>
            <a:ext cx="112461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10240" y="3781236"/>
            <a:ext cx="192602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158929" y="3781236"/>
            <a:ext cx="135608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95204" y="4581326"/>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094737" y="4581326"/>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24629" y="4581326"/>
            <a:ext cx="106856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21"/>
                                        </p:tgtEl>
                                      </p:cBhvr>
                                    </p:animEffect>
                                    <p:set>
                                      <p:cBhvr>
                                        <p:cTn id="73" dur="1" fill="hold">
                                          <p:stCondLst>
                                            <p:cond delay="499"/>
                                          </p:stCondLst>
                                        </p:cTn>
                                        <p:tgtEl>
                                          <p:spTgt spid="21"/>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xit" presetSubtype="4" fill="hold" grpId="0" nodeType="clickEffect">
                                  <p:stCondLst>
                                    <p:cond delay="0"/>
                                  </p:stCondLst>
                                  <p:childTnLst>
                                    <p:animEffect transition="out" filter="wipe(down)">
                                      <p:cBhvr>
                                        <p:cTn id="77" dur="500"/>
                                        <p:tgtEl>
                                          <p:spTgt spid="22"/>
                                        </p:tgtEl>
                                      </p:cBhvr>
                                    </p:animEffect>
                                    <p:set>
                                      <p:cBhvr>
                                        <p:cTn id="7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中国重大自然灾害点位图</a:t>
            </a:r>
            <a:r>
              <a:rPr lang="en-US" altLang="zh-CN" sz="2200" dirty="0">
                <a:solidFill>
                  <a:srgbClr val="000000"/>
                </a:solidFill>
                <a:latin typeface="Times New Roman" panose="02020603050405020304" pitchFamily="18" charset="0"/>
                <a:cs typeface="Times New Roman" panose="02020603050405020304" pitchFamily="18" charset="0"/>
              </a:rPr>
              <a:t>(1900~2000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该图利用不同的图例揭示了我国</a:t>
            </a:r>
            <a:r>
              <a:rPr lang="en-US" altLang="zh-CN" sz="2200" dirty="0">
                <a:solidFill>
                  <a:srgbClr val="000000"/>
                </a:solidFill>
                <a:latin typeface="Times New Roman" panose="02020603050405020304" pitchFamily="18" charset="0"/>
                <a:cs typeface="Times New Roman" panose="02020603050405020304" pitchFamily="18" charset="0"/>
              </a:rPr>
              <a:t>1900~2000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年期间发生的重大自然灾害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以点位分布的形式说明其地理空间分布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反映了某一区域内不同灾种的组合特点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其中干旱和洪涝灾害呈片状分布。从图中可以明显看出我国自然灾害的特点之一是灾害种类多样且灾次频发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并且存在着明显的地域差异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东部大部分地区灾害密集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是灾害危害严重的地区。读图时注意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先看清图例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再分析各类灾害的点位分布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最后分析成灾的原因。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21683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884774"/>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二、成灾人口与农业灾情严重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成灾人口分布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我国人口分布自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东南</a:t>
            </a:r>
            <a:r>
              <a:rPr lang="zh-CN" altLang="zh-CN" sz="2200" dirty="0">
                <a:solidFill>
                  <a:srgbClr val="000000"/>
                </a:solidFill>
                <a:latin typeface="Times New Roman" panose="02020603050405020304" pitchFamily="18" charset="0"/>
                <a:cs typeface="Times New Roman" panose="02020603050405020304" pitchFamily="18" charset="0"/>
              </a:rPr>
              <a:t>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西北</a:t>
            </a:r>
            <a:r>
              <a:rPr lang="zh-CN" altLang="zh-CN" sz="2200" dirty="0">
                <a:solidFill>
                  <a:srgbClr val="000000"/>
                </a:solidFill>
                <a:latin typeface="Times New Roman" panose="02020603050405020304" pitchFamily="18" charset="0"/>
                <a:cs typeface="Times New Roman" panose="02020603050405020304" pitchFamily="18" charset="0"/>
              </a:rPr>
              <a:t>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沿黑龙江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黑河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腾冲</a:t>
            </a:r>
            <a:r>
              <a:rPr lang="zh-CN" altLang="zh-CN" sz="2200" dirty="0">
                <a:solidFill>
                  <a:srgbClr val="000000"/>
                </a:solidFill>
                <a:latin typeface="Times New Roman" panose="02020603050405020304" pitchFamily="18" charset="0"/>
                <a:cs typeface="Times New Roman" panose="02020603050405020304" pitchFamily="18" charset="0"/>
              </a:rPr>
              <a:t>画一条人口分界线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东南</a:t>
            </a:r>
            <a:r>
              <a:rPr lang="zh-CN" altLang="zh-CN" sz="2200" dirty="0">
                <a:solidFill>
                  <a:srgbClr val="000000"/>
                </a:solidFill>
                <a:latin typeface="Times New Roman" panose="02020603050405020304" pitchFamily="18" charset="0"/>
                <a:cs typeface="Times New Roman" panose="02020603050405020304" pitchFamily="18" charset="0"/>
              </a:rPr>
              <a:t>人口集中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西北</a:t>
            </a:r>
            <a:r>
              <a:rPr lang="zh-CN" altLang="zh-CN" sz="2200" dirty="0">
                <a:solidFill>
                  <a:srgbClr val="000000"/>
                </a:solidFill>
                <a:latin typeface="Times New Roman" panose="02020603050405020304" pitchFamily="18" charset="0"/>
                <a:cs typeface="Times New Roman" panose="02020603050405020304" pitchFamily="18" charset="0"/>
              </a:rPr>
              <a:t>人口稀疏。人口的这种不平衡分布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水旱</a:t>
            </a:r>
            <a:r>
              <a:rPr lang="zh-CN" altLang="zh-CN" sz="2200" dirty="0">
                <a:solidFill>
                  <a:srgbClr val="000000"/>
                </a:solidFill>
                <a:latin typeface="Times New Roman" panose="02020603050405020304" pitchFamily="18" charset="0"/>
                <a:cs typeface="Times New Roman" panose="02020603050405020304" pitchFamily="18" charset="0"/>
              </a:rPr>
              <a:t>等自然灾害多发区相结合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使得我国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成灾人口</a:t>
            </a:r>
            <a:r>
              <a:rPr lang="zh-CN" altLang="zh-CN" sz="2200" dirty="0">
                <a:solidFill>
                  <a:srgbClr val="000000"/>
                </a:solidFill>
                <a:latin typeface="Times New Roman" panose="02020603050405020304" pitchFamily="18" charset="0"/>
                <a:cs typeface="Times New Roman" panose="02020603050405020304" pitchFamily="18" charset="0"/>
              </a:rPr>
              <a:t>主要集中在山东、河南、河北、四川、湖北、安徽、湖南和江西等省。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农业灾情严重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我国地域差异显著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农业受灾体比较脆弱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洪涝</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干旱</a:t>
            </a:r>
            <a:r>
              <a:rPr lang="zh-CN" altLang="zh-CN" sz="2200" dirty="0">
                <a:solidFill>
                  <a:srgbClr val="000000"/>
                </a:solidFill>
                <a:latin typeface="Times New Roman" panose="02020603050405020304" pitchFamily="18" charset="0"/>
                <a:cs typeface="Times New Roman" panose="02020603050405020304" pitchFamily="18" charset="0"/>
              </a:rPr>
              <a:t>、冷冻、风雹等的影响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灾情严重</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805602" y="234888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41234" y="234888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53087" y="234888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414" y="275246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35224" y="275246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57364" y="275246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07568" y="275246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16227" y="3148960"/>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30817" y="3556937"/>
            <a:ext cx="107497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17498" y="4354218"/>
            <a:ext cx="37202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5300" y="4753439"/>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68556" y="4756377"/>
            <a:ext cx="52452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8"/>
                                        </p:tgtEl>
                                      </p:cBhvr>
                                    </p:animEffect>
                                    <p:set>
                                      <p:cBhvr>
                                        <p:cTn id="53" dur="1" fill="hold">
                                          <p:stCondLst>
                                            <p:cond delay="499"/>
                                          </p:stCondLst>
                                        </p:cTn>
                                        <p:tgtEl>
                                          <p:spTgt spid="18"/>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9"/>
                                        </p:tgtEl>
                                      </p:cBhvr>
                                    </p:animEffect>
                                    <p:set>
                                      <p:cBhvr>
                                        <p:cTn id="58"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农业灾情地域差异明显。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东部以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种植业</a:t>
            </a:r>
            <a:r>
              <a:rPr lang="zh-CN" altLang="zh-CN" sz="2200" dirty="0">
                <a:solidFill>
                  <a:srgbClr val="000000"/>
                </a:solidFill>
                <a:latin typeface="Times New Roman" panose="02020603050405020304" pitchFamily="18" charset="0"/>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农作物播种面积比较大的地区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如山东、河南、江苏等省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成灾</a:t>
            </a:r>
            <a:r>
              <a:rPr lang="zh-CN" altLang="zh-CN" sz="2200" dirty="0">
                <a:solidFill>
                  <a:srgbClr val="000000"/>
                </a:solidFill>
                <a:latin typeface="Times New Roman" panose="02020603050405020304" pitchFamily="18" charset="0"/>
                <a:cs typeface="Times New Roman" panose="02020603050405020304" pitchFamily="18" charset="0"/>
              </a:rPr>
              <a:t>面积较大的省。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西部以畜牧业为主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雪灾</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旱灾</a:t>
            </a:r>
            <a:r>
              <a:rPr lang="zh-CN" altLang="zh-CN" sz="2200" dirty="0">
                <a:solidFill>
                  <a:srgbClr val="000000"/>
                </a:solidFill>
                <a:latin typeface="Times New Roman" panose="02020603050405020304" pitchFamily="18" charset="0"/>
                <a:cs typeface="Times New Roman" panose="02020603050405020304" pitchFamily="18" charset="0"/>
              </a:rPr>
              <a:t>、虫灾等的影响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灾情主要表现为牲畜掉膘或死亡。内蒙古、青海、西藏、四川等省级</a:t>
            </a:r>
            <a:r>
              <a:rPr lang="zh-CN" altLang="zh-CN" sz="2200" dirty="0" smtClean="0">
                <a:solidFill>
                  <a:srgbClr val="000000"/>
                </a:solidFill>
                <a:latin typeface="Times New Roman" panose="02020603050405020304" pitchFamily="18" charset="0"/>
                <a:cs typeface="Times New Roman" panose="02020603050405020304" pitchFamily="18" charset="0"/>
              </a:rPr>
              <a:t>行政</a:t>
            </a:r>
            <a:r>
              <a:rPr lang="zh-CN" altLang="en-US" sz="2200" dirty="0">
                <a:solidFill>
                  <a:srgbClr val="000000"/>
                </a:solidFill>
                <a:latin typeface="Times New Roman" panose="02020603050405020304" pitchFamily="18" charset="0"/>
                <a:cs typeface="Times New Roman" panose="02020603050405020304" pitchFamily="18" charset="0"/>
              </a:rPr>
              <a:t>区域</a:t>
            </a:r>
            <a:r>
              <a:rPr lang="zh-CN" altLang="zh-CN" sz="2200" dirty="0" smtClean="0">
                <a:solidFill>
                  <a:srgbClr val="000000"/>
                </a:solidFill>
                <a:latin typeface="Times New Roman" panose="02020603050405020304" pitchFamily="18" charset="0"/>
                <a:cs typeface="Times New Roman" panose="02020603050405020304" pitchFamily="18" charset="0"/>
              </a:rPr>
              <a:t>因</a:t>
            </a:r>
            <a:r>
              <a:rPr lang="zh-CN" altLang="zh-CN" sz="2200" dirty="0">
                <a:solidFill>
                  <a:srgbClr val="000000"/>
                </a:solidFill>
                <a:latin typeface="Times New Roman" panose="02020603050405020304" pitchFamily="18" charset="0"/>
                <a:cs typeface="Times New Roman" panose="02020603050405020304" pitchFamily="18" charset="0"/>
              </a:rPr>
              <a:t>灾死亡牲畜较多。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中国农作物成灾面积</a:t>
            </a:r>
            <a:r>
              <a:rPr lang="en-US" altLang="zh-CN" sz="2200" dirty="0">
                <a:solidFill>
                  <a:srgbClr val="000000"/>
                </a:solidFill>
                <a:latin typeface="Times New Roman" panose="02020603050405020304" pitchFamily="18" charset="0"/>
                <a:cs typeface="Times New Roman" panose="02020603050405020304" pitchFamily="18" charset="0"/>
              </a:rPr>
              <a:t>(1978~2000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读图时应看清楚图例。该图展示了</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年我国农作物播种面积占土地面积的比例和不同年代我国各省级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行政区</a:t>
            </a:r>
            <a:r>
              <a:rPr lang="zh-CN" altLang="en-US" sz="2200" dirty="0">
                <a:solidFill>
                  <a:srgbClr val="000000"/>
                </a:solidFill>
                <a:latin typeface="Times New Roman" panose="02020603050405020304" pitchFamily="18" charset="0"/>
                <a:cs typeface="Times New Roman" panose="02020603050405020304" pitchFamily="18" charset="0"/>
              </a:rPr>
              <a:t>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面积占全国成灾面积的比例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旨在以量化的指标使学生了解农作物成灾面积与播种面积的关系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以及农作物成灾面积动态变化趋势的地区差异。从图中可以看出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农作物成灾面积与播种面积有着直接的关系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东部地区耕地集中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灾种集中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播种面积比例大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所以农业灾情比较严重。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044395" y="1672344"/>
            <a:ext cx="8073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03848" y="207173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97490" y="2465277"/>
            <a:ext cx="519330"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4098" y="2465277"/>
            <a:ext cx="519330"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4289637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三、自然灾害地域差异显著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根据自然灾害的空间分布规律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可将我国划分为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个灾害带。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海洋灾害带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东部</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南部</a:t>
            </a:r>
            <a:r>
              <a:rPr lang="zh-CN" altLang="zh-CN" sz="2200" dirty="0">
                <a:solidFill>
                  <a:srgbClr val="000000"/>
                </a:solidFill>
                <a:latin typeface="Times New Roman" panose="02020603050405020304" pitchFamily="18" charset="0"/>
                <a:cs typeface="Times New Roman" panose="02020603050405020304" pitchFamily="18" charset="0"/>
              </a:rPr>
              <a:t>海域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受海洋环境的影响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台风</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风暴潮</a:t>
            </a:r>
            <a:r>
              <a:rPr lang="zh-CN" altLang="zh-CN" sz="2200" dirty="0">
                <a:solidFill>
                  <a:srgbClr val="000000"/>
                </a:solidFill>
                <a:latin typeface="Times New Roman" panose="02020603050405020304" pitchFamily="18" charset="0"/>
                <a:cs typeface="Times New Roman" panose="02020603050405020304" pitchFamily="18" charset="0"/>
              </a:rPr>
              <a:t>、赤潮等自然灾害为主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对海洋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渔业</a:t>
            </a:r>
            <a:r>
              <a:rPr lang="zh-CN" altLang="zh-CN" sz="2200" dirty="0">
                <a:solidFill>
                  <a:srgbClr val="000000"/>
                </a:solidFill>
                <a:latin typeface="Times New Roman" panose="02020603050405020304" pitchFamily="18" charset="0"/>
                <a:cs typeface="Times New Roman" panose="02020603050405020304" pitchFamily="18" charset="0"/>
              </a:rPr>
              <a:t>和石油平台、船舶、港口造成灾情。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东南沿海灾害带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连云港</a:t>
            </a:r>
            <a:r>
              <a:rPr lang="zh-CN" altLang="zh-CN" sz="2200" dirty="0">
                <a:solidFill>
                  <a:srgbClr val="000000"/>
                </a:solidFill>
                <a:latin typeface="Times New Roman" panose="02020603050405020304" pitchFamily="18" charset="0"/>
                <a:cs typeface="Times New Roman" panose="02020603050405020304" pitchFamily="18" charset="0"/>
              </a:rPr>
              <a:t>以南的东南沿海地区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受海洋与陆地双重环境的影响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台风</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风暴潮</a:t>
            </a:r>
            <a:r>
              <a:rPr lang="zh-CN" altLang="zh-CN" sz="2200" dirty="0">
                <a:solidFill>
                  <a:srgbClr val="000000"/>
                </a:solidFill>
                <a:latin typeface="Times New Roman" panose="02020603050405020304" pitchFamily="18" charset="0"/>
                <a:cs typeface="Times New Roman" panose="02020603050405020304" pitchFamily="18" charset="0"/>
              </a:rPr>
              <a:t>、暴雨、洪涝、海水入侵等自然灾害为主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对城市、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港口</a:t>
            </a:r>
            <a:r>
              <a:rPr lang="zh-CN" altLang="zh-CN" sz="2200" dirty="0">
                <a:solidFill>
                  <a:srgbClr val="000000"/>
                </a:solidFill>
                <a:latin typeface="Times New Roman" panose="02020603050405020304" pitchFamily="18" charset="0"/>
                <a:cs typeface="Times New Roman" panose="02020603050405020304" pitchFamily="18" charset="0"/>
              </a:rPr>
              <a:t>、海水养殖场等造成严重灾情。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第三级</a:t>
            </a:r>
            <a:r>
              <a:rPr lang="zh-CN" altLang="zh-CN" sz="2200" dirty="0">
                <a:solidFill>
                  <a:srgbClr val="000000"/>
                </a:solidFill>
                <a:latin typeface="Times New Roman" panose="02020603050405020304" pitchFamily="18" charset="0"/>
                <a:cs typeface="Times New Roman" panose="02020603050405020304" pitchFamily="18" charset="0"/>
              </a:rPr>
              <a:t>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是平原最集中、也是许多大江大河的下游地区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洪涝</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旱灾</a:t>
            </a:r>
            <a:r>
              <a:rPr lang="zh-CN" altLang="zh-CN" sz="2200" dirty="0">
                <a:solidFill>
                  <a:srgbClr val="000000"/>
                </a:solidFill>
                <a:latin typeface="Times New Roman" panose="02020603050405020304" pitchFamily="18" charset="0"/>
                <a:cs typeface="Times New Roman" panose="02020603050405020304" pitchFamily="18" charset="0"/>
              </a:rPr>
              <a:t>、病虫害是主要的自然灾害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dirty="0">
                <a:solidFill>
                  <a:srgbClr val="000000"/>
                </a:solidFill>
                <a:latin typeface="Times New Roman" panose="02020603050405020304" pitchFamily="18" charset="0"/>
                <a:cs typeface="Times New Roman" panose="02020603050405020304" pitchFamily="18" charset="0"/>
              </a:rPr>
              <a:t>危害严重。此外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东北的霜冻、华北的地震也很显著。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13180" y="216551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44618" y="216551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34831" y="216551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5300" y="2562010"/>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92012" y="2567799"/>
            <a:ext cx="8877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13242" y="2567799"/>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72132" y="3378764"/>
            <a:ext cx="79689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82012" y="3770257"/>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80694" y="3770257"/>
            <a:ext cx="82700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71126" y="4179517"/>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99555" y="4572948"/>
            <a:ext cx="81070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633451" y="4984712"/>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66871" y="4984712"/>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37289" y="4984712"/>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88706" y="5381208"/>
            <a:ext cx="52976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8083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20"/>
                                        </p:tgtEl>
                                      </p:cBhvr>
                                    </p:animEffect>
                                    <p:set>
                                      <p:cBhvr>
                                        <p:cTn id="60" dur="1" fill="hold">
                                          <p:stCondLst>
                                            <p:cond delay="499"/>
                                          </p:stCondLst>
                                        </p:cTn>
                                        <p:tgtEl>
                                          <p:spTgt spid="2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21"/>
                                        </p:tgtEl>
                                      </p:cBhvr>
                                    </p:animEffect>
                                    <p:set>
                                      <p:cBhvr>
                                        <p:cTn id="65" dur="1" fill="hold">
                                          <p:stCondLst>
                                            <p:cond delay="499"/>
                                          </p:stCondLst>
                                        </p:cTn>
                                        <p:tgtEl>
                                          <p:spTgt spid="21"/>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4" fill="hold" grpId="0" nodeType="clickEffect">
                                  <p:stCondLst>
                                    <p:cond delay="0"/>
                                  </p:stCondLst>
                                  <p:childTnLst>
                                    <p:animEffect transition="out" filter="wipe(down)">
                                      <p:cBhvr>
                                        <p:cTn id="69" dur="500"/>
                                        <p:tgtEl>
                                          <p:spTgt spid="22"/>
                                        </p:tgtEl>
                                      </p:cBhvr>
                                    </p:animEffect>
                                    <p:set>
                                      <p:cBhvr>
                                        <p:cTn id="70" dur="1" fill="hold">
                                          <p:stCondLst>
                                            <p:cond delay="499"/>
                                          </p:stCondLst>
                                        </p:cTn>
                                        <p:tgtEl>
                                          <p:spTgt spid="2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xit" presetSubtype="4" fill="hold" grpId="0" nodeType="clickEffect">
                                  <p:stCondLst>
                                    <p:cond delay="0"/>
                                  </p:stCondLst>
                                  <p:childTnLst>
                                    <p:animEffect transition="out" filter="wipe(down)">
                                      <p:cBhvr>
                                        <p:cTn id="74" dur="500"/>
                                        <p:tgtEl>
                                          <p:spTgt spid="23"/>
                                        </p:tgtEl>
                                      </p:cBhvr>
                                    </p:animEffect>
                                    <p:set>
                                      <p:cBhvr>
                                        <p:cTn id="7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7" grpId="0" animBg="1"/>
      <p:bldP spid="18" grpId="0" animBg="1"/>
      <p:bldP spid="19" grpId="0"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中部灾害带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主要指青藏高原以东的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第二级</a:t>
            </a:r>
            <a:r>
              <a:rPr lang="zh-CN" altLang="zh-CN" sz="2200" dirty="0">
                <a:solidFill>
                  <a:srgbClr val="000000"/>
                </a:solidFill>
                <a:latin typeface="Times New Roman" panose="02020603050405020304" pitchFamily="18" charset="0"/>
                <a:cs typeface="Times New Roman" panose="02020603050405020304" pitchFamily="18" charset="0"/>
              </a:rPr>
              <a:t>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自然环境</a:t>
            </a:r>
            <a:r>
              <a:rPr lang="zh-CN" altLang="zh-CN" sz="2200" dirty="0">
                <a:solidFill>
                  <a:srgbClr val="000000"/>
                </a:solidFill>
                <a:latin typeface="Times New Roman" panose="02020603050405020304" pitchFamily="18" charset="0"/>
                <a:cs typeface="Times New Roman" panose="02020603050405020304" pitchFamily="18" charset="0"/>
              </a:rPr>
              <a:t>最为复杂、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地表物质</a:t>
            </a:r>
            <a:r>
              <a:rPr lang="zh-CN" altLang="zh-CN" sz="2200" dirty="0">
                <a:solidFill>
                  <a:srgbClr val="000000"/>
                </a:solidFill>
                <a:latin typeface="Times New Roman" panose="02020603050405020304" pitchFamily="18" charset="0"/>
                <a:cs typeface="Times New Roman" panose="02020603050405020304" pitchFamily="18" charset="0"/>
              </a:rPr>
              <a:t>最不稳定的大斜坡地带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暴雨</a:t>
            </a:r>
            <a:r>
              <a:rPr lang="zh-CN" altLang="zh-CN" sz="2200" dirty="0">
                <a:solidFill>
                  <a:srgbClr val="000000"/>
                </a:solidFill>
                <a:latin typeface="Times New Roman" panose="02020603050405020304" pitchFamily="18" charset="0"/>
                <a:cs typeface="Times New Roman" panose="02020603050405020304" pitchFamily="18" charset="0"/>
              </a:rPr>
              <a:t>、洪水、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地震</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滑坡</a:t>
            </a:r>
            <a:r>
              <a:rPr lang="zh-CN" altLang="zh-CN" sz="2200" dirty="0">
                <a:solidFill>
                  <a:srgbClr val="000000"/>
                </a:solidFill>
                <a:latin typeface="Times New Roman" panose="02020603050405020304" pitchFamily="18" charset="0"/>
                <a:cs typeface="Times New Roman" panose="02020603050405020304" pitchFamily="18" charset="0"/>
              </a:rPr>
              <a:t>、泥石流等自然灾害为主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水土流失</a:t>
            </a:r>
            <a:r>
              <a:rPr lang="zh-CN" altLang="zh-CN" sz="2200" dirty="0">
                <a:solidFill>
                  <a:srgbClr val="000000"/>
                </a:solidFill>
                <a:latin typeface="Times New Roman" panose="02020603050405020304" pitchFamily="18" charset="0"/>
                <a:cs typeface="Times New Roman" panose="02020603050405020304" pitchFamily="18" charset="0"/>
              </a:rPr>
              <a:t>、风蚀沙化等土地退化问题严重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a:t>
            </a:r>
            <a:r>
              <a:rPr lang="zh-CN" altLang="zh-CN" sz="2200" dirty="0">
                <a:solidFill>
                  <a:srgbClr val="000000"/>
                </a:solidFill>
                <a:latin typeface="Times New Roman" panose="02020603050405020304" pitchFamily="18" charset="0"/>
                <a:cs typeface="Times New Roman" panose="02020603050405020304" pitchFamily="18" charset="0"/>
              </a:rPr>
              <a:t>、交通设施与建筑物造成严重危害。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主要指西北内陆的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新疆</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甘肃</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宁夏</a:t>
            </a:r>
            <a:r>
              <a:rPr lang="zh-CN" altLang="zh-CN" sz="2200" dirty="0">
                <a:solidFill>
                  <a:srgbClr val="000000"/>
                </a:solidFill>
                <a:latin typeface="Times New Roman" panose="02020603050405020304" pitchFamily="18" charset="0"/>
                <a:cs typeface="Times New Roman" panose="02020603050405020304" pitchFamily="18" charset="0"/>
              </a:rPr>
              <a:t>、内蒙古西部地区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是中国的干旱区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地震</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沙尘暴</a:t>
            </a:r>
            <a:r>
              <a:rPr lang="zh-CN" altLang="zh-CN" sz="2200" dirty="0">
                <a:solidFill>
                  <a:srgbClr val="000000"/>
                </a:solidFill>
                <a:latin typeface="Times New Roman" panose="02020603050405020304" pitchFamily="18" charset="0"/>
                <a:cs typeface="Times New Roman" panose="02020603050405020304" pitchFamily="18" charset="0"/>
              </a:rPr>
              <a:t>、霜冻、干旱、病虫害等自然灾害为主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绿洲</a:t>
            </a:r>
            <a:r>
              <a:rPr lang="zh-CN" altLang="zh-CN" sz="2200" dirty="0">
                <a:solidFill>
                  <a:srgbClr val="000000"/>
                </a:solidFill>
                <a:latin typeface="Times New Roman" panose="02020603050405020304" pitchFamily="18" charset="0"/>
                <a:cs typeface="Times New Roman" panose="02020603050405020304" pitchFamily="18" charset="0"/>
              </a:rPr>
              <a:t>农业、城市建筑和畜牧业造成灾害。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青藏高原灾害带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西藏</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青海</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四川</a:t>
            </a:r>
            <a:r>
              <a:rPr lang="zh-CN" altLang="zh-CN" sz="2200" dirty="0">
                <a:solidFill>
                  <a:srgbClr val="000000"/>
                </a:solidFill>
                <a:latin typeface="Times New Roman" panose="02020603050405020304" pitchFamily="18" charset="0"/>
                <a:cs typeface="Times New Roman" panose="02020603050405020304" pitchFamily="18" charset="0"/>
              </a:rPr>
              <a:t>西北部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暴风雪</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地震</a:t>
            </a:r>
            <a:r>
              <a:rPr lang="zh-CN" altLang="zh-CN" sz="2200" dirty="0">
                <a:solidFill>
                  <a:srgbClr val="000000"/>
                </a:solidFill>
                <a:latin typeface="Times New Roman" panose="02020603050405020304" pitchFamily="18" charset="0"/>
                <a:cs typeface="Times New Roman" panose="02020603050405020304" pitchFamily="18" charset="0"/>
              </a:rPr>
              <a:t>、寒潮、雪崩等自然灾害为主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畜牧</a:t>
            </a:r>
            <a:r>
              <a:rPr lang="zh-CN" altLang="zh-CN" sz="2200" dirty="0">
                <a:solidFill>
                  <a:srgbClr val="000000"/>
                </a:solidFill>
                <a:latin typeface="Times New Roman" panose="02020603050405020304" pitchFamily="18" charset="0"/>
                <a:cs typeface="Times New Roman" panose="02020603050405020304" pitchFamily="18" charset="0"/>
              </a:rPr>
              <a:t>业造成严重灾害。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356128" y="1764945"/>
            <a:ext cx="808009"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68344" y="1764945"/>
            <a:ext cx="808009"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0233" y="2165514"/>
            <a:ext cx="440009"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85814" y="2165514"/>
            <a:ext cx="1080832"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55566" y="216551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204437" y="216551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0233" y="2563902"/>
            <a:ext cx="440009"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73488" y="2566782"/>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39159" y="2563902"/>
            <a:ext cx="1080832" cy="2909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26702" y="2963411"/>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04140" y="3361093"/>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647732" y="3361093"/>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476892" y="3361093"/>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30148" y="3767268"/>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627307" y="3767268"/>
            <a:ext cx="844509"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925890" y="4159036"/>
            <a:ext cx="51933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58059" y="4567327"/>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794970" y="4567327"/>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641234" y="4567327"/>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393633" y="4567327"/>
            <a:ext cx="797482"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01629" y="4967039"/>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61508" y="4967039"/>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585242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20"/>
                                        </p:tgtEl>
                                      </p:cBhvr>
                                    </p:animEffect>
                                    <p:set>
                                      <p:cBhvr>
                                        <p:cTn id="68" dur="1" fill="hold">
                                          <p:stCondLst>
                                            <p:cond delay="499"/>
                                          </p:stCondLst>
                                        </p:cTn>
                                        <p:tgtEl>
                                          <p:spTgt spid="20"/>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21"/>
                                        </p:tgtEl>
                                      </p:cBhvr>
                                    </p:animEffect>
                                    <p:set>
                                      <p:cBhvr>
                                        <p:cTn id="73" dur="1" fill="hold">
                                          <p:stCondLst>
                                            <p:cond delay="499"/>
                                          </p:stCondLst>
                                        </p:cTn>
                                        <p:tgtEl>
                                          <p:spTgt spid="21"/>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xit" presetSubtype="4" fill="hold" grpId="0" nodeType="clickEffect">
                                  <p:stCondLst>
                                    <p:cond delay="0"/>
                                  </p:stCondLst>
                                  <p:childTnLst>
                                    <p:animEffect transition="out" filter="wipe(down)">
                                      <p:cBhvr>
                                        <p:cTn id="77" dur="500"/>
                                        <p:tgtEl>
                                          <p:spTgt spid="22"/>
                                        </p:tgtEl>
                                      </p:cBhvr>
                                    </p:animEffect>
                                    <p:set>
                                      <p:cBhvr>
                                        <p:cTn id="78" dur="1" fill="hold">
                                          <p:stCondLst>
                                            <p:cond delay="499"/>
                                          </p:stCondLst>
                                        </p:cTn>
                                        <p:tgtEl>
                                          <p:spTgt spid="22"/>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2" presetClass="exit" presetSubtype="4" fill="hold" grpId="0" nodeType="clickEffect">
                                  <p:stCondLst>
                                    <p:cond delay="0"/>
                                  </p:stCondLst>
                                  <p:childTnLst>
                                    <p:animEffect transition="out" filter="wipe(down)">
                                      <p:cBhvr>
                                        <p:cTn id="82" dur="500"/>
                                        <p:tgtEl>
                                          <p:spTgt spid="23"/>
                                        </p:tgtEl>
                                      </p:cBhvr>
                                    </p:animEffect>
                                    <p:set>
                                      <p:cBhvr>
                                        <p:cTn id="83" dur="1" fill="hold">
                                          <p:stCondLst>
                                            <p:cond delay="499"/>
                                          </p:stCondLst>
                                        </p:cTn>
                                        <p:tgtEl>
                                          <p:spTgt spid="23"/>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2" presetClass="exit" presetSubtype="4" fill="hold" grpId="0" nodeType="clickEffect">
                                  <p:stCondLst>
                                    <p:cond delay="0"/>
                                  </p:stCondLst>
                                  <p:childTnLst>
                                    <p:animEffect transition="out" filter="wipe(down)">
                                      <p:cBhvr>
                                        <p:cTn id="87" dur="500"/>
                                        <p:tgtEl>
                                          <p:spTgt spid="24"/>
                                        </p:tgtEl>
                                      </p:cBhvr>
                                    </p:animEffect>
                                    <p:set>
                                      <p:cBhvr>
                                        <p:cTn id="88" dur="1" fill="hold">
                                          <p:stCondLst>
                                            <p:cond delay="499"/>
                                          </p:stCondLst>
                                        </p:cTn>
                                        <p:tgtEl>
                                          <p:spTgt spid="2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22" presetClass="exit" presetSubtype="4" fill="hold" grpId="0" nodeType="clickEffect">
                                  <p:stCondLst>
                                    <p:cond delay="0"/>
                                  </p:stCondLst>
                                  <p:childTnLst>
                                    <p:animEffect transition="out" filter="wipe(down)">
                                      <p:cBhvr>
                                        <p:cTn id="92" dur="500"/>
                                        <p:tgtEl>
                                          <p:spTgt spid="25"/>
                                        </p:tgtEl>
                                      </p:cBhvr>
                                    </p:animEffect>
                                    <p:set>
                                      <p:cBhvr>
                                        <p:cTn id="93" dur="1" fill="hold">
                                          <p:stCondLst>
                                            <p:cond delay="499"/>
                                          </p:stCondLst>
                                        </p:cTn>
                                        <p:tgtEl>
                                          <p:spTgt spid="25"/>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22" presetClass="exit" presetSubtype="4" fill="hold" grpId="0" nodeType="clickEffect">
                                  <p:stCondLst>
                                    <p:cond delay="0"/>
                                  </p:stCondLst>
                                  <p:childTnLst>
                                    <p:animEffect transition="out" filter="wipe(down)">
                                      <p:cBhvr>
                                        <p:cTn id="97" dur="500"/>
                                        <p:tgtEl>
                                          <p:spTgt spid="26"/>
                                        </p:tgtEl>
                                      </p:cBhvr>
                                    </p:animEffect>
                                    <p:set>
                                      <p:cBhvr>
                                        <p:cTn id="98" dur="1" fill="hold">
                                          <p:stCondLst>
                                            <p:cond delay="499"/>
                                          </p:stCondLst>
                                        </p:cTn>
                                        <p:tgtEl>
                                          <p:spTgt spid="26"/>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2" presetClass="exit" presetSubtype="4" fill="hold" grpId="0" nodeType="clickEffect">
                                  <p:stCondLst>
                                    <p:cond delay="0"/>
                                  </p:stCondLst>
                                  <p:childTnLst>
                                    <p:animEffect transition="out" filter="wipe(down)">
                                      <p:cBhvr>
                                        <p:cTn id="102" dur="500"/>
                                        <p:tgtEl>
                                          <p:spTgt spid="27"/>
                                        </p:tgtEl>
                                      </p:cBhvr>
                                    </p:animEffect>
                                    <p:set>
                                      <p:cBhvr>
                                        <p:cTn id="103" dur="1" fill="hold">
                                          <p:stCondLst>
                                            <p:cond delay="499"/>
                                          </p:stCondLst>
                                        </p:cTn>
                                        <p:tgtEl>
                                          <p:spTgt spid="27"/>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22" presetClass="exit" presetSubtype="4" fill="hold" grpId="0" nodeType="clickEffect">
                                  <p:stCondLst>
                                    <p:cond delay="0"/>
                                  </p:stCondLst>
                                  <p:childTnLst>
                                    <p:animEffect transition="out" filter="wipe(down)">
                                      <p:cBhvr>
                                        <p:cTn id="107" dur="500"/>
                                        <p:tgtEl>
                                          <p:spTgt spid="28"/>
                                        </p:tgtEl>
                                      </p:cBhvr>
                                    </p:animEffect>
                                    <p:set>
                                      <p:cBhvr>
                                        <p:cTn id="108"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2318000"/>
            <a:ext cx="8128000" cy="247599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中国自然灾害区划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该图根据自然灾害的空间分布规律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将我国划分为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个灾害带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每一个灾害带都占有一定的地理空间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具有一定的灾害种类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并造成相应的危害。读图时要很好地结合提供的图例在图中一一落实。从图中还可以看出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灾害带多位于季风区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以气象灾害为主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第二级阶梯是中国自然环境最为复杂的地区。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610585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327</TotalTime>
  <Words>1519</Words>
  <Application>Microsoft Office PowerPoint</Application>
  <PresentationFormat>全屏显示(4:3)</PresentationFormat>
  <Paragraphs>130</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测控设计模板14新</vt:lpstr>
      <vt:lpstr>文档</vt:lpstr>
      <vt:lpstr>第一节　中国自然灾害的特点</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2017-08-27T03:03:32Z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