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3" r:id="rId2"/>
    <p:sldId id="264" r:id="rId3"/>
    <p:sldId id="275" r:id="rId4"/>
    <p:sldId id="372" r:id="rId5"/>
    <p:sldId id="373" r:id="rId6"/>
    <p:sldId id="361" r:id="rId7"/>
    <p:sldId id="370" r:id="rId8"/>
    <p:sldId id="374" r:id="rId9"/>
    <p:sldId id="375" r:id="rId10"/>
    <p:sldId id="376" r:id="rId11"/>
    <p:sldId id="371" r:id="rId12"/>
    <p:sldId id="377" r:id="rId13"/>
    <p:sldId id="378" r:id="rId14"/>
    <p:sldId id="270" r:id="rId15"/>
    <p:sldId id="379" r:id="rId16"/>
    <p:sldId id="380" r:id="rId17"/>
    <p:sldId id="381" r:id="rId18"/>
    <p:sldId id="367" r:id="rId19"/>
    <p:sldId id="382" r:id="rId20"/>
    <p:sldId id="383" r:id="rId21"/>
    <p:sldId id="384" r:id="rId22"/>
    <p:sldId id="385" r:id="rId23"/>
    <p:sldId id="368" r:id="rId24"/>
    <p:sldId id="386" r:id="rId25"/>
    <p:sldId id="387" r:id="rId26"/>
    <p:sldId id="388" r:id="rId27"/>
    <p:sldId id="389" r:id="rId28"/>
    <p:sldId id="390" r:id="rId29"/>
    <p:sldId id="391" r:id="rId30"/>
    <p:sldId id="392"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56" autoAdjust="0"/>
    <p:restoredTop sz="95488" autoAdjust="0"/>
  </p:normalViewPr>
  <p:slideViewPr>
    <p:cSldViewPr showGuides="1">
      <p:cViewPr varScale="1">
        <p:scale>
          <a:sx n="62" d="100"/>
          <a:sy n="62" d="100"/>
        </p:scale>
        <p:origin x="-72" y="-15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2.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9" name="组合 38"/>
          <p:cNvGrpSpPr/>
          <p:nvPr userDrawn="1"/>
        </p:nvGrpSpPr>
        <p:grpSpPr>
          <a:xfrm>
            <a:off x="7860679" y="39693"/>
            <a:ext cx="1314784" cy="584775"/>
            <a:chOff x="29482" y="2927145"/>
            <a:chExt cx="1620332" cy="487312"/>
          </a:xfrm>
        </p:grpSpPr>
        <p:sp>
          <p:nvSpPr>
            <p:cNvPr id="40" name="TextBox 39"/>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1" name="TextBox 40">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4" name="TextBox 43">
              <a:hlinkClick r:id="rId3"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7937" y="111757"/>
            <a:chExt cx="902811" cy="481534"/>
          </a:xfrm>
        </p:grpSpPr>
        <p:pic>
          <p:nvPicPr>
            <p:cNvPr id="16" name="图片 15"/>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5" action="ppaction://hlinksldjump"/>
            </p:cNvPr>
            <p:cNvSpPr txBox="1"/>
            <p:nvPr userDrawn="1"/>
          </p:nvSpPr>
          <p:spPr>
            <a:xfrm>
              <a:off x="4377937"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7" name="组合 36"/>
          <p:cNvGrpSpPr/>
          <p:nvPr userDrawn="1"/>
        </p:nvGrpSpPr>
        <p:grpSpPr>
          <a:xfrm>
            <a:off x="7860679" y="39693"/>
            <a:ext cx="1314784" cy="584775"/>
            <a:chOff x="29482" y="2927145"/>
            <a:chExt cx="1620332" cy="487312"/>
          </a:xfrm>
        </p:grpSpPr>
        <p:sp>
          <p:nvSpPr>
            <p:cNvPr id="38" name="TextBox 37"/>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39" name="TextBox 38">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9" cy="584775"/>
            <a:chOff x="29482" y="2927145"/>
            <a:chExt cx="1358553" cy="487312"/>
          </a:xfrm>
        </p:grpSpPr>
        <p:sp>
          <p:nvSpPr>
            <p:cNvPr id="41" name="TextBox 40"/>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2" name="TextBox 41">
              <a:hlinkClick r:id="rId3" action="ppaction://hlinksldjump"/>
            </p:cNvPr>
            <p:cNvSpPr txBox="1"/>
            <p:nvPr userDrawn="1"/>
          </p:nvSpPr>
          <p:spPr>
            <a:xfrm>
              <a:off x="275416" y="3030391"/>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284568" y="-1"/>
            <a:ext cx="1319428" cy="841477"/>
            <a:chOff x="4191706" y="-1"/>
            <a:chExt cx="1319428" cy="841477"/>
          </a:xfrm>
        </p:grpSpPr>
        <p:pic>
          <p:nvPicPr>
            <p:cNvPr id="53" name="图片 5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5" action="ppaction://hlinksldjump"/>
            </p:cNvPr>
            <p:cNvSpPr txBox="1"/>
            <p:nvPr userDrawn="1"/>
          </p:nvSpPr>
          <p:spPr>
            <a:xfrm>
              <a:off x="4394604"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8" name="组合 37"/>
          <p:cNvGrpSpPr/>
          <p:nvPr userDrawn="1"/>
        </p:nvGrpSpPr>
        <p:grpSpPr>
          <a:xfrm>
            <a:off x="7860679"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0" name="TextBox 39">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HISHISHULI</a:t>
                </a:r>
                <a:endParaRPr lang="zh-CN" altLang="en-US" sz="1000" dirty="0">
                  <a:solidFill>
                    <a:schemeClr val="bg1"/>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5487556" y="111757"/>
            <a:ext cx="902811" cy="481534"/>
            <a:chOff x="4379375"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937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HONGNANJUJIAO</a:t>
                </a:r>
                <a:endParaRPr lang="zh-CN" altLang="en-US" sz="1000" dirty="0">
                  <a:solidFill>
                    <a:schemeClr val="bg1"/>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5746"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5746"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0"/>
            <a:chOff x="2" y="-300"/>
            <a:chExt cx="9143998" cy="6480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第四节　中国的气象灾害</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8" r:id="rId4"/>
    <p:sldLayoutId id="2147483662"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2007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2007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slide" Target="slide11.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2007___7.docx"/><Relationship Id="rId5" Type="http://schemas.openxmlformats.org/officeDocument/2006/relationships/slide" Target="slide23.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2007___8.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23.xml"/><Relationship Id="rId5" Type="http://schemas.openxmlformats.org/officeDocument/2006/relationships/slide" Target="slide18.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2007___9.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23.xml"/><Relationship Id="rId5" Type="http://schemas.openxmlformats.org/officeDocument/2006/relationships/slide" Target="slide18.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2007___10.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23.xml"/><Relationship Id="rId5" Type="http://schemas.openxmlformats.org/officeDocument/2006/relationships/slide" Target="slide18.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2007___11.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3.xml"/><Relationship Id="rId5" Type="http://schemas.openxmlformats.org/officeDocument/2006/relationships/slide" Target="slide18.xml"/><Relationship Id="rId4" Type="http://schemas.openxmlformats.org/officeDocument/2006/relationships/slide" Target="slide14.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2007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2007___2.docx"/><Relationship Id="rId3" Type="http://schemas.openxmlformats.org/officeDocument/2006/relationships/slide" Target="slide3.xml"/><Relationship Id="rId7" Type="http://schemas.openxmlformats.org/officeDocument/2006/relationships/image" Target="../media/image9.jpeg"/><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2007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1.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2007___4.docx"/><Relationship Id="rId3" Type="http://schemas.openxmlformats.org/officeDocument/2006/relationships/slide" Target="slide3.xml"/><Relationship Id="rId7" Type="http://schemas.openxmlformats.org/officeDocument/2006/relationships/image" Target="../media/image9.jpeg"/><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第四节　中国的气象灾害</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6"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58776214"/>
              </p:ext>
            </p:extLst>
          </p:nvPr>
        </p:nvGraphicFramePr>
        <p:xfrm>
          <a:off x="508000" y="1556792"/>
          <a:ext cx="8128000" cy="4410230"/>
        </p:xfrm>
        <a:graphic>
          <a:graphicData uri="http://schemas.openxmlformats.org/presentationml/2006/ole">
            <p:oleObj spid="_x0000_s5128" name="文档" r:id="rId7" imgW="3839157" imgH="2083332" progId="Word.Document.12">
              <p:embed/>
            </p:oleObj>
          </a:graphicData>
        </a:graphic>
      </p:graphicFrame>
    </p:spTree>
    <p:extLst>
      <p:ext uri="{BB962C8B-B14F-4D97-AF65-F5344CB8AC3E}">
        <p14:creationId xmlns:p14="http://schemas.microsoft.com/office/powerpoint/2010/main" xmlns="" val="198874305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6" action="ppaction://hlinksldjump"/>
          </p:cNvPr>
          <p:cNvSpPr/>
          <p:nvPr/>
        </p:nvSpPr>
        <p:spPr>
          <a:xfrm>
            <a:off x="2112081"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7" name="矩形 6"/>
          <p:cNvSpPr>
            <a:spLocks noChangeAspect="1"/>
          </p:cNvSpPr>
          <p:nvPr/>
        </p:nvSpPr>
        <p:spPr>
          <a:xfrm>
            <a:off x="508000" y="1207638"/>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四、气象灾害多发区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气象灾害种类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华北地区是我国气象灾害多发区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最常发生的气象灾害有干旱、寒潮、沙尘暴、冰雹、干热风、霜冻等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沙尘暴</a:t>
            </a:r>
            <a:r>
              <a:rPr lang="zh-CN" altLang="zh-CN" sz="2200" dirty="0">
                <a:solidFill>
                  <a:srgbClr val="000000"/>
                </a:solidFill>
                <a:latin typeface="Times New Roman" panose="02020603050405020304" pitchFamily="18" charset="0"/>
                <a:cs typeface="Times New Roman" panose="02020603050405020304" pitchFamily="18" charset="0"/>
              </a:rPr>
              <a:t>和干旱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虫灾是主要的气象灾害。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华北地区气象灾害多发的原因。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624637892"/>
              </p:ext>
            </p:extLst>
          </p:nvPr>
        </p:nvGraphicFramePr>
        <p:xfrm>
          <a:off x="929340" y="3310601"/>
          <a:ext cx="7285320" cy="3470920"/>
        </p:xfrm>
        <a:graphic>
          <a:graphicData uri="http://schemas.openxmlformats.org/presentationml/2006/ole">
            <p:oleObj spid="_x0000_s6151" name="文档" r:id="rId7" imgW="3839157" imgH="1829126" progId="Word.Document.12">
              <p:embed/>
            </p:oleObj>
          </a:graphicData>
        </a:graphic>
      </p:graphicFrame>
      <p:sp>
        <p:nvSpPr>
          <p:cNvPr id="9" name="矩形 8"/>
          <p:cNvSpPr/>
          <p:nvPr/>
        </p:nvSpPr>
        <p:spPr>
          <a:xfrm>
            <a:off x="7944109" y="207336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3113" y="2466761"/>
            <a:ext cx="143921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82729" y="4173701"/>
            <a:ext cx="359205" cy="1667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02728" y="3936782"/>
            <a:ext cx="186073" cy="1779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52863" y="4158561"/>
            <a:ext cx="783075" cy="1752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88130" y="5821021"/>
            <a:ext cx="935693" cy="1788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97952" y="5602933"/>
            <a:ext cx="168450" cy="1693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18741" y="5820505"/>
            <a:ext cx="569534" cy="1752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77965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6" name="矩形 5"/>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华北旱灾。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范围最广、强度最大、灾情最重。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春旱</a:t>
            </a:r>
            <a:r>
              <a:rPr lang="zh-CN" altLang="zh-CN" sz="2200" dirty="0">
                <a:solidFill>
                  <a:srgbClr val="000000"/>
                </a:solidFill>
                <a:latin typeface="Times New Roman" panose="02020603050405020304" pitchFamily="18" charset="0"/>
                <a:cs typeface="Times New Roman" panose="02020603050405020304" pitchFamily="18" charset="0"/>
              </a:rPr>
              <a:t>、初夏旱、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春夏连旱</a:t>
            </a:r>
            <a:r>
              <a:rPr lang="zh-CN" altLang="zh-CN" sz="2200" dirty="0">
                <a:solidFill>
                  <a:srgbClr val="000000"/>
                </a:solidFill>
                <a:latin typeface="Times New Roman" panose="02020603050405020304" pitchFamily="18" charset="0"/>
                <a:cs typeface="Times New Roman" panose="02020603050405020304" pitchFamily="18" charset="0"/>
              </a:rPr>
              <a:t>、夏秋连旱、春夏秋连旱甚至连年干旱等。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加重</a:t>
            </a:r>
            <a:r>
              <a:rPr lang="zh-CN" altLang="zh-CN" sz="2200" dirty="0">
                <a:solidFill>
                  <a:srgbClr val="000000"/>
                </a:solidFill>
                <a:latin typeface="Times New Roman" panose="02020603050405020304" pitchFamily="18" charset="0"/>
                <a:cs typeface="Times New Roman" panose="02020603050405020304" pitchFamily="18" charset="0"/>
              </a:rPr>
              <a:t>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为我国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最缺水</a:t>
            </a:r>
            <a:r>
              <a:rPr lang="zh-CN" altLang="zh-CN" sz="2200" dirty="0">
                <a:solidFill>
                  <a:srgbClr val="000000"/>
                </a:solidFill>
                <a:latin typeface="Times New Roman" panose="02020603050405020304" pitchFamily="18" charset="0"/>
                <a:cs typeface="Times New Roman" panose="02020603050405020304" pitchFamily="18" charset="0"/>
              </a:rPr>
              <a:t>的区域。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国家首都所在地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各类产业发达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工程设施密集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工农业</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生活</a:t>
            </a:r>
            <a:r>
              <a:rPr lang="zh-CN" altLang="zh-CN" sz="2200" dirty="0">
                <a:solidFill>
                  <a:srgbClr val="000000"/>
                </a:solidFill>
                <a:latin typeface="Times New Roman" panose="02020603050405020304" pitchFamily="18" charset="0"/>
                <a:cs typeface="Times New Roman" panose="02020603050405020304" pitchFamily="18" charset="0"/>
              </a:rPr>
              <a:t>用水需求量都很大。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对华北地区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a:t>
            </a:r>
            <a:r>
              <a:rPr lang="zh-CN" altLang="zh-CN" sz="2200" dirty="0">
                <a:solidFill>
                  <a:srgbClr val="000000"/>
                </a:solidFill>
                <a:latin typeface="Times New Roman" panose="02020603050405020304" pitchFamily="18" charset="0"/>
                <a:cs typeface="Times New Roman" panose="02020603050405020304" pitchFamily="18" charset="0"/>
              </a:rPr>
              <a:t>季影响很大的气象灾害。沙尘暴是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沙暴</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尘暴</a:t>
            </a:r>
            <a:r>
              <a:rPr lang="zh-CN" altLang="zh-CN" sz="2200" dirty="0">
                <a:solidFill>
                  <a:srgbClr val="000000"/>
                </a:solidFill>
                <a:latin typeface="Times New Roman" panose="02020603050405020304" pitchFamily="18" charset="0"/>
                <a:cs typeface="Times New Roman" panose="02020603050405020304" pitchFamily="18" charset="0"/>
              </a:rPr>
              <a:t>二者兼有的总称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是指强风把地面大量沙尘卷入空中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使空气特别混浊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水平能见度低于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千米</a:t>
            </a:r>
            <a:r>
              <a:rPr lang="zh-CN" altLang="zh-CN" sz="2200" dirty="0">
                <a:solidFill>
                  <a:srgbClr val="000000"/>
                </a:solidFill>
                <a:latin typeface="Times New Roman" panose="02020603050405020304" pitchFamily="18" charset="0"/>
                <a:cs typeface="Times New Roman" panose="02020603050405020304" pitchFamily="18" charset="0"/>
              </a:rPr>
              <a:t>的天气现象。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847214" y="229864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38416" y="2298644"/>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9816" y="3497613"/>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90925" y="3497613"/>
            <a:ext cx="805427"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08304" y="3897349"/>
            <a:ext cx="805427"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319" y="4286862"/>
            <a:ext cx="52976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91731" y="4714258"/>
            <a:ext cx="2596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871644" y="4714258"/>
            <a:ext cx="678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94588" y="5116044"/>
            <a:ext cx="5245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47477" y="5517232"/>
            <a:ext cx="66853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7195730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6" name="矩形 5"/>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搜集资料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分析华北地区沙尘暴多发的原因。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气候干旱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土壤疏松干燥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风力对土壤的侵蚀越来越严重。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在日益增长的人口压力下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人们毁林开荒、乱砍滥伐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使植被覆盖度降低。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在经济利益的驱使下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过度放牧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滥挖药材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使森林、草原急剧退化。沙化土地面积不断扩大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导致沙尘暴多发。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思考讨论H.eps" descr="id:2147492527;FounderCES"/>
          <p:cNvPicPr>
            <a:picLocks noChangeAspect="1"/>
          </p:cNvPicPr>
          <p:nvPr/>
        </p:nvPicPr>
        <p:blipFill>
          <a:blip r:embed="rId6"/>
          <a:stretch>
            <a:fillRect/>
          </a:stretch>
        </p:blipFill>
        <p:spPr>
          <a:xfrm>
            <a:off x="508000" y="1916832"/>
            <a:ext cx="8128000" cy="418353"/>
          </a:xfrm>
          <a:prstGeom prst="rect">
            <a:avLst/>
          </a:prstGeom>
        </p:spPr>
      </p:pic>
    </p:spTree>
    <p:extLst>
      <p:ext uri="{BB962C8B-B14F-4D97-AF65-F5344CB8AC3E}">
        <p14:creationId xmlns:p14="http://schemas.microsoft.com/office/powerpoint/2010/main" xmlns="" val="2133528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19" name="矩形 18">
            <a:hlinkClick r:id="rId4"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5"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888687" y="1340768"/>
            <a:ext cx="33666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我国干旱灾害形成的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45462795"/>
              </p:ext>
            </p:extLst>
          </p:nvPr>
        </p:nvGraphicFramePr>
        <p:xfrm>
          <a:off x="508000" y="1997099"/>
          <a:ext cx="8128000" cy="4168205"/>
        </p:xfrm>
        <a:graphic>
          <a:graphicData uri="http://schemas.openxmlformats.org/presentationml/2006/ole">
            <p:oleObj spid="_x0000_s7174" name="文档" r:id="rId6" imgW="3839157" imgH="1968111"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29103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阅读下列材料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西南大部地区降水量不足</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其中云南省大部、四川省大部、贵州省西部等地降水量不足</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比常年同期偏少五成以上。同时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西南大部地区气温比常年同期偏高</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其中云南省大部、四川省西南部、贵州省西部气温偏高</a:t>
            </a:r>
            <a:r>
              <a:rPr lang="en-US" altLang="zh-CN" sz="2200" dirty="0">
                <a:solidFill>
                  <a:srgbClr val="000000"/>
                </a:solidFill>
                <a:latin typeface="Times New Roman" panose="02020603050405020304" pitchFamily="18" charset="0"/>
                <a:cs typeface="Times New Roman" panose="02020603050405020304" pitchFamily="18" charset="0"/>
              </a:rPr>
              <a:t>2.4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88893600"/>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861"/>
            <a:ext cx="455284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云南省干旱灾害分布图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3819969"/>
              </p:ext>
            </p:extLst>
          </p:nvPr>
        </p:nvGraphicFramePr>
        <p:xfrm>
          <a:off x="508000" y="1755238"/>
          <a:ext cx="8128000" cy="3361456"/>
        </p:xfrm>
        <a:graphic>
          <a:graphicData uri="http://schemas.openxmlformats.org/presentationml/2006/ole">
            <p:oleObj spid="_x0000_s8198" name="文档" r:id="rId3" imgW="3839157" imgH="1587163" progId="Word.Document.12">
              <p:embed/>
            </p:oleObj>
          </a:graphicData>
        </a:graphic>
      </p:graphicFrame>
      <p:sp>
        <p:nvSpPr>
          <p:cNvPr id="4" name="矩形 3"/>
          <p:cNvSpPr>
            <a:spLocks noChangeAspect="1"/>
          </p:cNvSpPr>
          <p:nvPr/>
        </p:nvSpPr>
        <p:spPr>
          <a:xfrm>
            <a:off x="508000" y="5211622"/>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据图描述云南省干旱灾害的分布特点。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试说明</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月以来云南省干旱不断加剧的主要原因。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4"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6092073"/>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1951"/>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云南省旱灾的分布特点为地区分布不均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大致由西南向东北旱情逐渐加重。第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主要从气温和降水的异常等方面分析。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地区分布不均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大致由西南向东北旱情逐渐加重。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大气环流异常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降水比常年同期异常偏少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气温比常年同期高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导致蒸发旺盛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形成旱灾。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方法技巧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如何判断易发生旱灾的地区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判断旱灾最关键的标准是降水量不稳定。不管是在干旱、半干旱区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还是在湿润、半湿润区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只要降水不稳定就特别容易出现旱灾。例如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在热带季风气候区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年降水量虽在</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但季风活动的异常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特别容易引起降水的异常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从而导致旱灾时常发生。我国东部季风区多旱灾也与季风活动的不规律变动有关。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0598810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54880"/>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我国台风的时空分布及移动路径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时空分布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从时间上看</a:t>
            </a:r>
            <a:r>
              <a:rPr lang="en-US" altLang="zh-CN" sz="2200" dirty="0">
                <a:solidFill>
                  <a:srgbClr val="000000"/>
                </a:solidFill>
                <a:latin typeface="Times New Roman" panose="02020603050405020304" pitchFamily="18" charset="0"/>
                <a:cs typeface="Times New Roman" panose="02020603050405020304" pitchFamily="18" charset="0"/>
              </a:rPr>
              <a:t>,5~10</a:t>
            </a:r>
            <a:r>
              <a:rPr lang="zh-CN" altLang="zh-CN" sz="2200" dirty="0">
                <a:solidFill>
                  <a:srgbClr val="000000"/>
                </a:solidFill>
                <a:latin typeface="Times New Roman" panose="02020603050405020304" pitchFamily="18" charset="0"/>
                <a:cs typeface="Times New Roman" panose="02020603050405020304" pitchFamily="18" charset="0"/>
              </a:rPr>
              <a:t>月台风都有可能登陆我国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尤以</a:t>
            </a:r>
            <a:r>
              <a:rPr lang="en-US" altLang="zh-CN" sz="2200" dirty="0">
                <a:solidFill>
                  <a:srgbClr val="000000"/>
                </a:solidFill>
                <a:latin typeface="Times New Roman" panose="02020603050405020304" pitchFamily="18" charset="0"/>
                <a:cs typeface="Times New Roman" panose="02020603050405020304" pitchFamily="18" charset="0"/>
              </a:rPr>
              <a:t>7~9</a:t>
            </a:r>
            <a:r>
              <a:rPr lang="zh-CN" altLang="zh-CN" sz="2200" dirty="0">
                <a:solidFill>
                  <a:srgbClr val="000000"/>
                </a:solidFill>
                <a:latin typeface="Times New Roman" panose="02020603050405020304" pitchFamily="18" charset="0"/>
                <a:cs typeface="Times New Roman" panose="02020603050405020304" pitchFamily="18" charset="0"/>
              </a:rPr>
              <a:t>月登陆次数最多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夏秋季节是台风影响我国的主要季节。从空间上看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影响我国的台风主要发生在西北太平洋的中低纬区域。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移动路径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我国台风的移动路径大致可分为西移、西北移、北移和转向路径四类。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西移路径。热带气旋从菲律宾以东洋面生成后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一直向偏西方向移动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经南海在华南沿海及海南岛一带登陆。沿这条路径移动的热带气旋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对广东、广西沿海地区及海南省影响最大。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71814075"/>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西北移路径。热带气旋从菲律宾以东洋面生成后向西北偏西方向移动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在我国台湾、福建一带登陆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或者从菲律宾以东一直向西移动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穿越琉球群岛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在福建北部和浙江一带登陆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然后在我国消失。沿这条路径移动的热带气旋对我国华东地区影响最大。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北移路径。在南海生成的热带气旋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一直向北移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大多在广东沿海登陆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主要影响我国华南地区。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转向路径。热带气旋在菲律宾以东洋面生成后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先向西北方向移动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到达我国东海海面或在我国东部沿海一带登陆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然后转向东北方向移动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其移动路径呈抛物线状。沿这条路径的热带气旋对我国东部沿海地区影响最大。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66999923"/>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分析我国台风、寒潮、干旱等气象灾害的形成原因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掌握这些灾害的特点、分布与灾情。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了解我国华北地区气象灾害多发的种类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分析形成原因。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586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图甲为</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号台风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的移动路径示意图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图乙为我国台风路径及台风剖面图。读图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93980953"/>
              </p:ext>
            </p:extLst>
          </p:nvPr>
        </p:nvGraphicFramePr>
        <p:xfrm>
          <a:off x="508000" y="2365687"/>
          <a:ext cx="8128000" cy="3889203"/>
        </p:xfrm>
        <a:graphic>
          <a:graphicData uri="http://schemas.openxmlformats.org/presentationml/2006/ole">
            <p:oleObj spid="_x0000_s9221" name="文档" r:id="rId3" imgW="3839157" imgH="1836328" progId="Word.Document.12">
              <p:embed/>
            </p:oleObj>
          </a:graphicData>
        </a:graphic>
      </p:graphicFrame>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12103819"/>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203136592"/>
              </p:ext>
            </p:extLst>
          </p:nvPr>
        </p:nvGraphicFramePr>
        <p:xfrm>
          <a:off x="1465463" y="1290532"/>
          <a:ext cx="6213075" cy="2240613"/>
        </p:xfrm>
        <a:graphic>
          <a:graphicData uri="http://schemas.openxmlformats.org/presentationml/2006/ole">
            <p:oleObj spid="_x0000_s10245" name="文档" r:id="rId3" imgW="3839157" imgH="1384087" progId="Word.Document.12">
              <p:embed/>
            </p:oleObj>
          </a:graphicData>
        </a:graphic>
      </p:graphicFrame>
      <p:sp>
        <p:nvSpPr>
          <p:cNvPr id="4" name="矩形 3"/>
          <p:cNvSpPr>
            <a:spLocks noChangeAspect="1"/>
          </p:cNvSpPr>
          <p:nvPr/>
        </p:nvSpPr>
        <p:spPr>
          <a:xfrm>
            <a:off x="508000" y="352269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杭州湾以南的台风发生</a:t>
            </a:r>
            <a:r>
              <a:rPr lang="zh-CN" altLang="zh-CN" sz="2200" dirty="0" smtClean="0">
                <a:solidFill>
                  <a:srgbClr val="000000"/>
                </a:solidFill>
                <a:latin typeface="Times New Roman" panose="02020603050405020304" pitchFamily="18" charset="0"/>
                <a:cs typeface="Times New Roman" panose="02020603050405020304" pitchFamily="18" charset="0"/>
              </a:rPr>
              <a:t>频次</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高或低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于杭州湾以北地区。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一种自然灾害的发生往往会引发其他自然灾害。在台风即将到来时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浙江、江苏等地的气象部门可能提醒居民注意的其他自然灾害有哪些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在台风剖面图中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处的天气特征是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台风的主要源地是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749732527"/>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我国台风的空间分布具有沿海重、南方重的特点。杭州湾以南的台风频次远高于以北地区。第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台风来临时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伴随着狂风、巨浪、风暴潮、暴雨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可能会引起洪水、暴雨、泥石流等次生灾害。第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台风眼的天气表现为无风、少云和干燥。第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台风的主要源地是西北太平洋。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洪水、暴雨、泥石流。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晴朗无风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西北太平洋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9162798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087906"/>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沙尘暴的概念、类型、形成条件、时空分布及路径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沙尘暴是沙暴和尘暴二者兼有的总称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是指强风把地面大量沙尘卷入空中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使空气特别混浊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水平能见度低于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千米的天气现象。其中沙暴是指大风把大量沙粒吹入近地面大气所形成的挟沙风暴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尘暴则是大风把大量尘埃及其他细粒物质卷入高空所形成的风暴。浮尘、扬沙和沙尘暴天气合称沙尘天气</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1331626500"/>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对沙尘暴强度等级的划分一般采用风速和能见度两个指标。目前将沙尘暴强度划分为四个等级</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级</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风速</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级</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能见度</a:t>
            </a:r>
            <a:r>
              <a:rPr lang="en-US" altLang="zh-CN" sz="2200" dirty="0">
                <a:solidFill>
                  <a:srgbClr val="000000"/>
                </a:solidFill>
                <a:latin typeface="Times New Roman" panose="02020603050405020304" pitchFamily="18" charset="0"/>
                <a:cs typeface="Times New Roman" panose="02020603050405020304" pitchFamily="18" charset="0"/>
              </a:rPr>
              <a:t>&lt;1 000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称为弱沙尘暴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级</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风速</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级</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能见度</a:t>
            </a:r>
            <a:r>
              <a:rPr lang="en-US" altLang="zh-CN" sz="2200" dirty="0">
                <a:solidFill>
                  <a:srgbClr val="000000"/>
                </a:solidFill>
                <a:latin typeface="Times New Roman" panose="02020603050405020304" pitchFamily="18" charset="0"/>
                <a:cs typeface="Times New Roman" panose="02020603050405020304" pitchFamily="18" charset="0"/>
              </a:rPr>
              <a:t>&lt;500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称为中等强度沙尘暴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风速</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级</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能见度</a:t>
            </a:r>
            <a:r>
              <a:rPr lang="en-US" altLang="zh-CN" sz="2200" dirty="0">
                <a:solidFill>
                  <a:srgbClr val="000000"/>
                </a:solidFill>
                <a:latin typeface="Times New Roman" panose="02020603050405020304" pitchFamily="18" charset="0"/>
                <a:cs typeface="Times New Roman" panose="02020603050405020304" pitchFamily="18" charset="0"/>
              </a:rPr>
              <a:t>&lt;200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称为强沙尘暴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当其达到最大强度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瞬时最大风速</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能见度</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甚至降低到</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称为特强沙尘暴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或黑风暴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形成条件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沙尘暴的形成必须具备两个条件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一是干旱的气候环境且地面上有沙尘物质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它是形成沙尘暴的基础条件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二是大风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这是沙尘暴形成的动力条件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也是沙尘暴能够长距离移动的动力保证。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1158571981"/>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空间分布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我国的沙尘暴主要发生在北方地区。总的特点是西北地区多于东北地区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平原或盆地多于山区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沙漠及边缘地区多于其他地区。影响我国的沙尘天气源地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可分为境外和境内两种。分析表明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的沙尘天气起源于蒙古国南部地区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在途经我国北方时得到沙尘物质的补充而加强。境内沙源仅为</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主要集中在两大区域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一是位于塔里木盆地的塔克拉玛干沙漠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二是从巴丹吉林沙漠东部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南至甘肃河西走廊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经腾格里沙漠、乌兰布和沙漠至库布齐沙漠和毛乌素沙地。另外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北疆克拉玛依地区、南疆的和田地区和青海的西北部地区是三个局地性沙尘暴区。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2721895"/>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0531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我国沙尘暴的季节和月份变化特点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春季最多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约占全年总数的一半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新疆地区为冬季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按月份来看</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月发生频率最高</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月和</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月次之</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新疆为</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最低。另外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沙尘暴也有明显的日变化特征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主要发生在午后和傍晚。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路径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我国的沙尘天气路径可分为西北路径、偏西路径和偏北路径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路路径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沙尘天气一般起源于蒙古高原中西部或我国内蒙古西部的阿拉善高原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主要影响我国西北、华北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路路径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沙尘天气起源于蒙古国南部或我国内蒙古中西部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主要影响我国西北地区东部、华北北部、东北大部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偏西路径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沙尘天气起源于蒙古国西南部或南部的戈壁地区、我国内蒙古西部的沙漠地区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主要影响我国西北、华北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偏北路径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沙尘天气一般起源于蒙古国乌兰巴托以南的广大地区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主要影响我国西北地区东部、华北大部和东北南部。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3819740452"/>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据最新统计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我国荒漠化面积达到</a:t>
            </a:r>
            <a:r>
              <a:rPr lang="en-US" altLang="zh-CN" sz="2200" dirty="0">
                <a:solidFill>
                  <a:srgbClr val="000000"/>
                </a:solidFill>
                <a:latin typeface="Times New Roman" panose="02020603050405020304" pitchFamily="18" charset="0"/>
                <a:cs typeface="Times New Roman" panose="02020603050405020304" pitchFamily="18" charset="0"/>
              </a:rPr>
              <a:t>264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万平方千米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占国土面积的</a:t>
            </a:r>
            <a:r>
              <a:rPr lang="en-US" altLang="zh-CN" sz="2200" dirty="0">
                <a:solidFill>
                  <a:srgbClr val="000000"/>
                </a:solidFill>
                <a:latin typeface="Times New Roman" panose="02020603050405020304" pitchFamily="18" charset="0"/>
                <a:cs typeface="Times New Roman" panose="02020603050405020304" pitchFamily="18" charset="0"/>
              </a:rPr>
              <a:t>27.5%,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涉及西北大部、华北北部和东北西部的</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个省区市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亿人口常年受到风沙危害。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根据不同地区的地理和气候特点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可将我国沙尘暴发生区划分为以下三个区域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区包括西北地区东部、华北和东北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区主要是新疆地区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区为青藏高原。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全国及各区域多年平均沙尘暴日数相应的季节变化曲线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50436932"/>
              </p:ext>
            </p:extLst>
          </p:nvPr>
        </p:nvGraphicFramePr>
        <p:xfrm>
          <a:off x="705243" y="4479136"/>
          <a:ext cx="7733514" cy="2325172"/>
        </p:xfrm>
        <a:graphic>
          <a:graphicData uri="http://schemas.openxmlformats.org/presentationml/2006/ole">
            <p:oleObj spid="_x0000_s11268" name="文档" r:id="rId3" imgW="3839157" imgH="1154726"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578513458"/>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由上述材料可知我国沙尘暴的时空分布具有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我国三个区域沙尘暴的季节变化各有特点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其中与全国多年平均沙尘暴日数最为相似的是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年沙尘暴日数最多的是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冬季沙尘暴日数最多的是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dirty="0">
                <a:solidFill>
                  <a:srgbClr val="000000"/>
                </a:solidFill>
                <a:latin typeface="NEU-BZ-S92"/>
                <a:cs typeface="宋体" panose="02010600030101010101" pitchFamily="2" charset="-122"/>
              </a:rPr>
              <a:t>Ⅲ</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区内沙尘暴最严重的季节是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。试简述其危害及防治措施。</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考查沙尘暴的时空分布特点及防治。第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由题干材料可知我国沙尘暴具有地域性和季节性特点。第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认真读图可知结论。第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区春季沙尘暴发生次数最多。其危害从对自然环境和社会环境的危害分析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防治对策从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58495058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212687"/>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地域性　</a:t>
            </a:r>
            <a:r>
              <a:rPr lang="zh-CN" altLang="zh-CN" sz="2200" dirty="0" smtClean="0">
                <a:solidFill>
                  <a:srgbClr val="000000"/>
                </a:solidFill>
                <a:latin typeface="Times New Roman" panose="02020603050405020304" pitchFamily="18" charset="0"/>
                <a:cs typeface="Times New Roman" panose="02020603050405020304" pitchFamily="18" charset="0"/>
              </a:rPr>
              <a:t>季节性</a:t>
            </a:r>
            <a:r>
              <a:rPr lang="zh-CN" altLang="en-US"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春季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加剧土地沙漠化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污染大气环境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对交通和供电线路等基础设施产生严重影响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给人民生命财产造成严重损失。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答对其中两点即可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建立沙尘暴的预警系统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加强环境治理与环境保护。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方法技巧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气象灾害成因的分析方法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台风灾害的成因要结合气温、降水的条件及类型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气压带、风带的有关知识来综合分析。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暴雨洪涝灾害的成因要结合降雨类型、季风、降雨的时空分布、河流、地形、植被等条件进行综合分析。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干旱的成因则与天气系统、气压带、风带、太阳辐射和人类活动有关。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64406454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6"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一、旱灾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旱灾是我国发生范围最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广</a:t>
            </a:r>
            <a:r>
              <a:rPr lang="zh-CN" altLang="zh-CN" sz="2200" dirty="0">
                <a:solidFill>
                  <a:srgbClr val="000000"/>
                </a:solidFill>
                <a:latin typeface="Times New Roman" panose="02020603050405020304" pitchFamily="18" charset="0"/>
                <a:cs typeface="Times New Roman" panose="02020603050405020304" pitchFamily="18" charset="0"/>
              </a:rPr>
              <a:t>、频次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dirty="0">
                <a:solidFill>
                  <a:srgbClr val="000000"/>
                </a:solidFill>
                <a:latin typeface="Times New Roman" panose="02020603050405020304" pitchFamily="18" charset="0"/>
                <a:cs typeface="Times New Roman" panose="02020603050405020304" pitchFamily="18" charset="0"/>
              </a:rPr>
              <a:t>、持续时间最长的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渐发性</a:t>
            </a:r>
            <a:r>
              <a:rPr lang="zh-CN" altLang="zh-CN" sz="2200" dirty="0">
                <a:solidFill>
                  <a:srgbClr val="000000"/>
                </a:solidFill>
                <a:latin typeface="Times New Roman" panose="02020603050405020304" pitchFamily="18" charset="0"/>
                <a:cs typeface="Times New Roman" panose="02020603050405020304" pitchFamily="18" charset="0"/>
              </a:rPr>
              <a:t>气象灾害。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全国四个旱灾多发中心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华北</a:t>
            </a:r>
            <a:r>
              <a:rPr lang="zh-CN" altLang="zh-CN" sz="2200" dirty="0">
                <a:solidFill>
                  <a:srgbClr val="000000"/>
                </a:solidFill>
                <a:latin typeface="Times New Roman" panose="02020603050405020304" pitchFamily="18" charset="0"/>
                <a:cs typeface="Times New Roman" panose="02020603050405020304" pitchFamily="18" charset="0"/>
              </a:rPr>
              <a:t>、华南、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西南</a:t>
            </a:r>
            <a:r>
              <a:rPr lang="zh-CN" altLang="zh-CN" sz="2200" dirty="0">
                <a:solidFill>
                  <a:srgbClr val="000000"/>
                </a:solidFill>
                <a:latin typeface="Times New Roman" panose="02020603050405020304" pitchFamily="18" charset="0"/>
                <a:cs typeface="Times New Roman" panose="02020603050405020304" pitchFamily="18" charset="0"/>
              </a:rPr>
              <a:t>和江淮地区。全国旱灾最频繁、影响最严重的地区是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华北区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a:t>
            </a:r>
            <a:r>
              <a:rPr lang="zh-CN" altLang="zh-CN" sz="2200" dirty="0">
                <a:solidFill>
                  <a:srgbClr val="000000"/>
                </a:solidFill>
                <a:latin typeface="Times New Roman" panose="02020603050405020304" pitchFamily="18" charset="0"/>
                <a:cs typeface="Times New Roman" panose="02020603050405020304" pitchFamily="18" charset="0"/>
              </a:rPr>
              <a:t>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旱灾与涝灾的关联性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旱灾</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涝灾</a:t>
            </a:r>
            <a:r>
              <a:rPr lang="zh-CN" altLang="zh-CN" sz="2200" dirty="0">
                <a:solidFill>
                  <a:srgbClr val="000000"/>
                </a:solidFill>
                <a:latin typeface="Times New Roman" panose="02020603050405020304" pitchFamily="18" charset="0"/>
                <a:cs typeface="Times New Roman" panose="02020603050405020304" pitchFamily="18" charset="0"/>
              </a:rPr>
              <a:t>在时间上交替、在空间上交错出现。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38430319"/>
              </p:ext>
            </p:extLst>
          </p:nvPr>
        </p:nvGraphicFramePr>
        <p:xfrm>
          <a:off x="312642" y="4486407"/>
          <a:ext cx="8128000" cy="947931"/>
        </p:xfrm>
        <a:graphic>
          <a:graphicData uri="http://schemas.openxmlformats.org/presentationml/2006/ole">
            <p:oleObj spid="_x0000_s1033" name="文档" r:id="rId7" imgW="3839157" imgH="447920" progId="Word.Document.12">
              <p:embed/>
            </p:oleObj>
          </a:graphicData>
        </a:graphic>
      </p:graphicFrame>
      <p:sp>
        <p:nvSpPr>
          <p:cNvPr id="8" name="矩形 7"/>
          <p:cNvSpPr>
            <a:spLocks noChangeAspect="1"/>
          </p:cNvSpPr>
          <p:nvPr/>
        </p:nvSpPr>
        <p:spPr>
          <a:xfrm>
            <a:off x="508000" y="543433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干旱发生季节与作物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生长发育</a:t>
            </a:r>
            <a:r>
              <a:rPr lang="zh-CN" altLang="zh-CN" sz="2200" dirty="0">
                <a:solidFill>
                  <a:srgbClr val="000000"/>
                </a:solidFill>
                <a:latin typeface="Times New Roman" panose="02020603050405020304" pitchFamily="18" charset="0"/>
                <a:cs typeface="Times New Roman" panose="02020603050405020304" pitchFamily="18" charset="0"/>
              </a:rPr>
              <a:t>季节相吻合。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水土资源</a:t>
            </a:r>
            <a:r>
              <a:rPr lang="zh-CN" altLang="zh-CN" sz="2200" dirty="0">
                <a:solidFill>
                  <a:srgbClr val="000000"/>
                </a:solidFill>
                <a:latin typeface="Times New Roman" panose="02020603050405020304" pitchFamily="18" charset="0"/>
                <a:cs typeface="Times New Roman" panose="02020603050405020304" pitchFamily="18" charset="0"/>
              </a:rPr>
              <a:t>组合不平衡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特别是北方地区。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513541" y="1661289"/>
            <a:ext cx="24585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34542" y="1661289"/>
            <a:ext cx="24585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51243" y="1661289"/>
            <a:ext cx="24585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8416" y="2052369"/>
            <a:ext cx="518972"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60690" y="2457901"/>
            <a:ext cx="52278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3395" y="2457901"/>
            <a:ext cx="52278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04771" y="2854803"/>
            <a:ext cx="796797" cy="315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555566" y="2871505"/>
            <a:ext cx="24585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44061" y="3266643"/>
            <a:ext cx="52278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79103" y="3266643"/>
            <a:ext cx="52278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32294" y="4540038"/>
            <a:ext cx="528009"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75914" y="5881325"/>
            <a:ext cx="1076959"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53775" y="6287169"/>
            <a:ext cx="1087729"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20"/>
                                        </p:tgtEl>
                                      </p:cBhvr>
                                    </p:animEffect>
                                    <p:set>
                                      <p:cBhvr>
                                        <p:cTn id="60" dur="1" fill="hold">
                                          <p:stCondLst>
                                            <p:cond delay="499"/>
                                          </p:stCondLst>
                                        </p:cTn>
                                        <p:tgtEl>
                                          <p:spTgt spid="2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21"/>
                                        </p:tgtEl>
                                      </p:cBhvr>
                                    </p:animEffect>
                                    <p:set>
                                      <p:cBhvr>
                                        <p:cTn id="6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330920"/>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寒潮的形成及影响涉及季风、农业生产等知识。例如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我国的气象灾害分析如下。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分析气象灾害要结合我国气候的形成原因及气候的变化特点和规律。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我国不同地区受海陆分布、距海远近、地形、植被、人类活动等因素的影响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气候表现出不同的特点。我国东部地区受夏季风影响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而且降水自南向北逐渐减少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加上平原地形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人口稠密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工农业发达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因此东部地区既有洪涝灾害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也有干旱灾害。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我国非季风区距海遥远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加上地形阻挡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常年干旱。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我国北方邻近冬季风源地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冬春季节多发生寒潮、暴雪、沙尘暴等气象灾害。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47317921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6"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9657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分析我国四个旱灾多发中心的成因。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思考讨论H.eps" descr="id:2147492527;FounderCES"/>
          <p:cNvPicPr>
            <a:picLocks noChangeAspect="1"/>
          </p:cNvPicPr>
          <p:nvPr/>
        </p:nvPicPr>
        <p:blipFill>
          <a:blip r:embed="rId7"/>
          <a:stretch>
            <a:fillRect/>
          </a:stretch>
        </p:blipFill>
        <p:spPr>
          <a:xfrm>
            <a:off x="508000" y="1484784"/>
            <a:ext cx="8128000" cy="418353"/>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xmlns="" val="644479661"/>
              </p:ext>
            </p:extLst>
          </p:nvPr>
        </p:nvGraphicFramePr>
        <p:xfrm>
          <a:off x="508000" y="3039766"/>
          <a:ext cx="8128000" cy="3186660"/>
        </p:xfrm>
        <a:graphic>
          <a:graphicData uri="http://schemas.openxmlformats.org/presentationml/2006/ole">
            <p:oleObj spid="_x0000_s2057" name="文档" r:id="rId8" imgW="3839157" imgH="1505069" progId="Word.Document.12">
              <p:embed/>
            </p:oleObj>
          </a:graphicData>
        </a:graphic>
      </p:graphicFrame>
    </p:spTree>
    <p:extLst>
      <p:ext uri="{BB962C8B-B14F-4D97-AF65-F5344CB8AC3E}">
        <p14:creationId xmlns:p14="http://schemas.microsoft.com/office/powerpoint/2010/main" xmlns="" val="119110068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6"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26293906"/>
              </p:ext>
            </p:extLst>
          </p:nvPr>
        </p:nvGraphicFramePr>
        <p:xfrm>
          <a:off x="508000" y="1506692"/>
          <a:ext cx="8128000" cy="5018652"/>
        </p:xfrm>
        <a:graphic>
          <a:graphicData uri="http://schemas.openxmlformats.org/presentationml/2006/ole">
            <p:oleObj spid="_x0000_s3081" name="文档" r:id="rId7" imgW="3839157" imgH="2369943" progId="Word.Document.12">
              <p:embed/>
            </p:oleObj>
          </a:graphicData>
        </a:graphic>
      </p:graphicFrame>
    </p:spTree>
    <p:extLst>
      <p:ext uri="{BB962C8B-B14F-4D97-AF65-F5344CB8AC3E}">
        <p14:creationId xmlns:p14="http://schemas.microsoft.com/office/powerpoint/2010/main" xmlns="" val="43885213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二、台风灾害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空间分布特点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我国台风来自西北太平洋的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热带气旋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灾害的空间分布具有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沿海</a:t>
            </a:r>
            <a:r>
              <a:rPr lang="zh-CN" altLang="zh-CN" sz="2200" dirty="0">
                <a:solidFill>
                  <a:srgbClr val="000000"/>
                </a:solidFill>
                <a:latin typeface="Times New Roman" panose="02020603050405020304" pitchFamily="18" charset="0"/>
                <a:cs typeface="Times New Roman" panose="02020603050405020304" pitchFamily="18" charset="0"/>
              </a:rPr>
              <a:t>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南方</a:t>
            </a:r>
            <a:r>
              <a:rPr lang="zh-CN" altLang="zh-CN" sz="2200" dirty="0">
                <a:solidFill>
                  <a:srgbClr val="000000"/>
                </a:solidFill>
                <a:latin typeface="Times New Roman" panose="02020603050405020304" pitchFamily="18" charset="0"/>
                <a:cs typeface="Times New Roman" panose="02020603050405020304" pitchFamily="18" charset="0"/>
              </a:rPr>
              <a:t>重的特点。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沿海省区最重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随着沿海地区经济的发展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台风灾害损失也有逐年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增加</a:t>
            </a:r>
            <a:r>
              <a:rPr lang="zh-CN" altLang="zh-CN" sz="2200" dirty="0">
                <a:solidFill>
                  <a:srgbClr val="000000"/>
                </a:solidFill>
                <a:latin typeface="Times New Roman" panose="02020603050405020304" pitchFamily="18" charset="0"/>
                <a:cs typeface="Times New Roman" panose="02020603050405020304" pitchFamily="18" charset="0"/>
              </a:rPr>
              <a:t>的趋势。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186420" y="2986066"/>
            <a:ext cx="10916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2370" y="338965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31840" y="338965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30933" y="420351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三、寒潮灾害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我国寒潮主要发生在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月至次年</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月。每年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春秋</a:t>
            </a:r>
            <a:r>
              <a:rPr lang="zh-CN" altLang="zh-CN" sz="2200" dirty="0">
                <a:solidFill>
                  <a:srgbClr val="000000"/>
                </a:solidFill>
                <a:latin typeface="Times New Roman" panose="02020603050405020304" pitchFamily="18" charset="0"/>
                <a:cs typeface="Times New Roman" panose="02020603050405020304" pitchFamily="18" charset="0"/>
              </a:rPr>
              <a:t>两季有两个寒潮高峰期。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源地与路径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寒潮活动主要来自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北方大陆</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冰雪洋面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三条</a:t>
            </a:r>
            <a:r>
              <a:rPr lang="zh-CN" altLang="zh-CN" sz="2200" dirty="0">
                <a:solidFill>
                  <a:srgbClr val="000000"/>
                </a:solidFill>
                <a:latin typeface="Times New Roman" panose="02020603050405020304" pitchFamily="18" charset="0"/>
                <a:cs typeface="Times New Roman" panose="02020603050405020304" pitchFamily="18" charset="0"/>
              </a:rPr>
              <a:t>路径南侵到我国境内。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侵袭我国的寒潮路径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该图表明了侵袭我国的寒潮的源地、路径和影响范围。从图中可以看出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侵入我国的寒潮大部分是北冰洋的极地冷气团南下的结果。在西伯利亚和蒙古等地区也会有堆积的冷气团南下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形成寒潮。从影响范围看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全国大部分地区受其影响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尤其是北部和东部地区灾情严重。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800347" y="1956182"/>
            <a:ext cx="1126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62396" y="1956182"/>
            <a:ext cx="11267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14819" y="1966255"/>
            <a:ext cx="5350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04261" y="2767148"/>
            <a:ext cx="11029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79548" y="2767148"/>
            <a:ext cx="11029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945491" y="2767148"/>
            <a:ext cx="67962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8083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地形对寒潮的影响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寒潮南下过程中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一方面受东西向山地的阻挡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使山体北侧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冷空气</a:t>
            </a:r>
            <a:r>
              <a:rPr lang="zh-CN" altLang="zh-CN" sz="2200" dirty="0">
                <a:solidFill>
                  <a:srgbClr val="000000"/>
                </a:solidFill>
                <a:latin typeface="Times New Roman" panose="02020603050405020304" pitchFamily="18" charset="0"/>
                <a:cs typeface="Times New Roman" panose="02020603050405020304" pitchFamily="18" charset="0"/>
              </a:rPr>
              <a:t>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山体南侧相对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减弱</a:t>
            </a:r>
            <a:r>
              <a:rPr lang="zh-CN" altLang="zh-CN" sz="2200" dirty="0">
                <a:solidFill>
                  <a:srgbClr val="000000"/>
                </a:solidFill>
                <a:latin typeface="Times New Roman" panose="02020603050405020304" pitchFamily="18" charset="0"/>
                <a:cs typeface="Times New Roman" panose="02020603050405020304" pitchFamily="18" charset="0"/>
              </a:rPr>
              <a:t>。另一方面因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地理位置</a:t>
            </a:r>
            <a:r>
              <a:rPr lang="zh-CN" altLang="zh-CN" sz="2200" dirty="0">
                <a:solidFill>
                  <a:srgbClr val="000000"/>
                </a:solidFill>
                <a:latin typeface="Times New Roman" panose="02020603050405020304" pitchFamily="18" charset="0"/>
                <a:cs typeface="Times New Roman" panose="02020603050405020304" pitchFamily="18" charset="0"/>
              </a:rPr>
              <a:t>的差别和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地形</a:t>
            </a:r>
            <a:r>
              <a:rPr lang="zh-CN" altLang="zh-CN" sz="2200" dirty="0">
                <a:solidFill>
                  <a:srgbClr val="000000"/>
                </a:solidFill>
                <a:latin typeface="Times New Roman" panose="02020603050405020304" pitchFamily="18" charset="0"/>
                <a:cs typeface="Times New Roman" panose="02020603050405020304" pitchFamily="18" charset="0"/>
              </a:rPr>
              <a:t>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形成冷空气的通道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分流的寒潮长驱南下。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寒潮灾害的区域差异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北方主要表现为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大风</a:t>
            </a:r>
            <a:r>
              <a:rPr lang="zh-CN" altLang="zh-CN" sz="2200" dirty="0">
                <a:solidFill>
                  <a:srgbClr val="000000"/>
                </a:solidFill>
                <a:latin typeface="Times New Roman" panose="02020603050405020304" pitchFamily="18" charset="0"/>
                <a:cs typeface="Times New Roman" panose="02020603050405020304" pitchFamily="18" charset="0"/>
              </a:rPr>
              <a:t>、降温、霜冻、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暴风雪</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南方主要表现为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降温</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冻害</a:t>
            </a:r>
            <a:r>
              <a:rPr lang="zh-CN" altLang="zh-CN" sz="2200" dirty="0">
                <a:solidFill>
                  <a:srgbClr val="000000"/>
                </a:solidFill>
                <a:latin typeface="Times New Roman" panose="02020603050405020304" pitchFamily="18" charset="0"/>
                <a:cs typeface="Times New Roman" panose="02020603050405020304" pitchFamily="18" charset="0"/>
              </a:rPr>
              <a:t>、雨雪等。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353887" y="2767148"/>
            <a:ext cx="81237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84440" y="2766560"/>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03776" y="2766560"/>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79980" y="2766560"/>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08658" y="3173626"/>
            <a:ext cx="109533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47019" y="3171567"/>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33366" y="3973617"/>
            <a:ext cx="53506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144581" y="3973617"/>
            <a:ext cx="53506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5088" y="4375990"/>
            <a:ext cx="53506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91880" y="4377962"/>
            <a:ext cx="53506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96599" y="4377962"/>
            <a:ext cx="53506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7598864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6"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87659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我国主要气象灾害发生的季节性和空间上的地域性特点有哪些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思考讨论H.eps" descr="id:2147492527;FounderCES"/>
          <p:cNvPicPr>
            <a:picLocks noChangeAspect="1"/>
          </p:cNvPicPr>
          <p:nvPr/>
        </p:nvPicPr>
        <p:blipFill>
          <a:blip r:embed="rId7"/>
          <a:stretch>
            <a:fillRect/>
          </a:stretch>
        </p:blipFill>
        <p:spPr>
          <a:xfrm>
            <a:off x="508000" y="1300527"/>
            <a:ext cx="8128000" cy="418353"/>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xmlns="" val="2261730134"/>
              </p:ext>
            </p:extLst>
          </p:nvPr>
        </p:nvGraphicFramePr>
        <p:xfrm>
          <a:off x="508000" y="2769544"/>
          <a:ext cx="8128000" cy="4043832"/>
        </p:xfrm>
        <a:graphic>
          <a:graphicData uri="http://schemas.openxmlformats.org/presentationml/2006/ole">
            <p:oleObj spid="_x0000_s4104" name="文档" r:id="rId8" imgW="3839157" imgH="1910501" progId="Word.Document.12">
              <p:embed/>
            </p:oleObj>
          </a:graphicData>
        </a:graphic>
      </p:graphicFrame>
    </p:spTree>
    <p:extLst>
      <p:ext uri="{BB962C8B-B14F-4D97-AF65-F5344CB8AC3E}">
        <p14:creationId xmlns:p14="http://schemas.microsoft.com/office/powerpoint/2010/main" xmlns="" val="343197696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336</TotalTime>
  <Words>2629</Words>
  <Application>Microsoft Office PowerPoint</Application>
  <PresentationFormat>全屏显示(4:3)</PresentationFormat>
  <Paragraphs>196</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测控设计模板14新</vt:lpstr>
      <vt:lpstr>文档</vt:lpstr>
      <vt:lpstr>第四节　中国的气象灾害</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2017-08-27T03:04:23Z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