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373" r:id="rId2"/>
    <p:sldId id="264" r:id="rId3"/>
    <p:sldId id="275" r:id="rId4"/>
    <p:sldId id="374" r:id="rId5"/>
    <p:sldId id="361" r:id="rId6"/>
    <p:sldId id="370" r:id="rId7"/>
    <p:sldId id="371" r:id="rId8"/>
    <p:sldId id="375" r:id="rId9"/>
    <p:sldId id="270" r:id="rId10"/>
    <p:sldId id="376" r:id="rId11"/>
    <p:sldId id="377" r:id="rId12"/>
    <p:sldId id="378" r:id="rId13"/>
    <p:sldId id="379" r:id="rId14"/>
    <p:sldId id="380" r:id="rId15"/>
    <p:sldId id="381" r:id="rId16"/>
    <p:sldId id="367" r:id="rId17"/>
    <p:sldId id="382" r:id="rId18"/>
    <p:sldId id="383" r:id="rId19"/>
    <p:sldId id="384"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56" autoAdjust="0"/>
    <p:restoredTop sz="95488" autoAdjust="0"/>
  </p:normalViewPr>
  <p:slideViewPr>
    <p:cSldViewPr showGuides="1">
      <p:cViewPr varScale="1">
        <p:scale>
          <a:sx n="62" d="100"/>
          <a:sy n="62" d="100"/>
        </p:scale>
        <p:origin x="-72" y="-150"/>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2.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9" name="组合 38"/>
          <p:cNvGrpSpPr/>
          <p:nvPr userDrawn="1"/>
        </p:nvGrpSpPr>
        <p:grpSpPr>
          <a:xfrm>
            <a:off x="7860679" y="39693"/>
            <a:ext cx="1314784" cy="584775"/>
            <a:chOff x="29482" y="2927145"/>
            <a:chExt cx="1620332" cy="487312"/>
          </a:xfrm>
        </p:grpSpPr>
        <p:sp>
          <p:nvSpPr>
            <p:cNvPr id="40" name="TextBox 39"/>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41" name="TextBox 40">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4" name="TextBox 43">
              <a:hlinkClick r:id="rId3"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487466" y="111757"/>
            <a:ext cx="902811" cy="481534"/>
            <a:chOff x="4377937" y="111757"/>
            <a:chExt cx="902811" cy="481534"/>
          </a:xfrm>
        </p:grpSpPr>
        <p:pic>
          <p:nvPicPr>
            <p:cNvPr id="16" name="图片 15"/>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5" action="ppaction://hlinksldjump"/>
            </p:cNvPr>
            <p:cNvSpPr txBox="1"/>
            <p:nvPr userDrawn="1"/>
          </p:nvSpPr>
          <p:spPr>
            <a:xfrm>
              <a:off x="4377937"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7" name="组合 36"/>
          <p:cNvGrpSpPr/>
          <p:nvPr userDrawn="1"/>
        </p:nvGrpSpPr>
        <p:grpSpPr>
          <a:xfrm>
            <a:off x="7860679" y="39693"/>
            <a:ext cx="1314784" cy="584775"/>
            <a:chOff x="29482" y="2927145"/>
            <a:chExt cx="1620332" cy="487312"/>
          </a:xfrm>
        </p:grpSpPr>
        <p:sp>
          <p:nvSpPr>
            <p:cNvPr id="38" name="TextBox 37"/>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39" name="TextBox 38">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9" cy="584775"/>
            <a:chOff x="29482" y="2927145"/>
            <a:chExt cx="1358553" cy="487312"/>
          </a:xfrm>
        </p:grpSpPr>
        <p:sp>
          <p:nvSpPr>
            <p:cNvPr id="41" name="TextBox 40"/>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2" name="TextBox 41">
              <a:hlinkClick r:id="rId3" action="ppaction://hlinksldjump"/>
            </p:cNvPr>
            <p:cNvSpPr txBox="1"/>
            <p:nvPr userDrawn="1"/>
          </p:nvSpPr>
          <p:spPr>
            <a:xfrm>
              <a:off x="275416" y="3030391"/>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284568" y="-1"/>
            <a:ext cx="1319428" cy="841477"/>
            <a:chOff x="4191706" y="-1"/>
            <a:chExt cx="1319428" cy="841477"/>
          </a:xfrm>
        </p:grpSpPr>
        <p:pic>
          <p:nvPicPr>
            <p:cNvPr id="53" name="图片 52"/>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191706" y="-1"/>
              <a:ext cx="1319428" cy="841477"/>
            </a:xfrm>
            <a:prstGeom prst="rect">
              <a:avLst/>
            </a:prstGeom>
          </p:spPr>
        </p:pic>
        <p:sp>
          <p:nvSpPr>
            <p:cNvPr id="18" name="TextBox 17">
              <a:hlinkClick r:id="rId5" action="ppaction://hlinksldjump"/>
            </p:cNvPr>
            <p:cNvSpPr txBox="1"/>
            <p:nvPr userDrawn="1"/>
          </p:nvSpPr>
          <p:spPr>
            <a:xfrm>
              <a:off x="4394604" y="28551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8" name="组合 37"/>
          <p:cNvGrpSpPr/>
          <p:nvPr userDrawn="1"/>
        </p:nvGrpSpPr>
        <p:grpSpPr>
          <a:xfrm>
            <a:off x="7860679" y="39693"/>
            <a:ext cx="1314784" cy="584775"/>
            <a:chOff x="29482" y="2927145"/>
            <a:chExt cx="1620332" cy="487312"/>
          </a:xfrm>
        </p:grpSpPr>
        <p:sp>
          <p:nvSpPr>
            <p:cNvPr id="39" name="TextBox 38"/>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40" name="TextBox 39">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HISHISHULI</a:t>
                </a:r>
                <a:endParaRPr lang="zh-CN" altLang="en-US" sz="1000" dirty="0">
                  <a:solidFill>
                    <a:schemeClr val="bg1"/>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5487556" y="111757"/>
            <a:ext cx="902811" cy="481534"/>
            <a:chOff x="4379375" y="111757"/>
            <a:chExt cx="902811"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379375"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4784" cy="584775"/>
              <a:chOff x="29482" y="2927145"/>
              <a:chExt cx="1620332" cy="487312"/>
            </a:xfrm>
          </p:grpSpPr>
          <p:sp>
            <p:nvSpPr>
              <p:cNvPr id="39" name="TextBox 38"/>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1000" dirty="0" smtClean="0">
                    <a:solidFill>
                      <a:schemeClr val="bg1"/>
                    </a:solidFill>
                    <a:latin typeface="+mn-lt"/>
                    <a:ea typeface="+mn-ea"/>
                  </a:rPr>
                  <a:t>HONGNANJUJIAO</a:t>
                </a:r>
                <a:endParaRPr lang="zh-CN" altLang="en-US" sz="1000" dirty="0">
                  <a:solidFill>
                    <a:schemeClr val="bg1"/>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487466" y="111757"/>
            <a:ext cx="902811" cy="481534"/>
            <a:chOff x="4375746" y="111757"/>
            <a:chExt cx="902811"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375746"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0"/>
            <a:chOff x="2" y="-300"/>
            <a:chExt cx="9143998" cy="6480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788545"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b="0" dirty="0" smtClean="0"/>
              <a:t>第一节　自然灾害的监测与防御</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8" r:id="rId4"/>
    <p:sldLayoutId id="2147483662"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2007___2.docx"/><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slide" Target="slide16.xml"/><Relationship Id="rId5" Type="http://schemas.openxmlformats.org/officeDocument/2006/relationships/slide" Target="slide9.xml"/><Relationship Id="rId4" Type="http://schemas.openxmlformats.org/officeDocument/2006/relationships/package" Target="../embeddings/Microsoft_Office_Word_2007___3.docx"/></Relationships>
</file>

<file path=ppt/slides/_rels/slide1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2007___4.docx"/><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slide" Target="slide16.xml"/><Relationship Id="rId5" Type="http://schemas.openxmlformats.org/officeDocument/2006/relationships/slide" Target="slide9.xml"/><Relationship Id="rId4" Type="http://schemas.openxmlformats.org/officeDocument/2006/relationships/package" Target="../embeddings/Microsoft_Office_Word_2007___5.docx"/></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7.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自然灾害的监测与防御</a:t>
            </a:r>
          </a:p>
        </p:txBody>
      </p:sp>
    </p:spTree>
    <p:extLst>
      <p:ext uri="{BB962C8B-B14F-4D97-AF65-F5344CB8AC3E}">
        <p14:creationId xmlns:p14="http://schemas.microsoft.com/office/powerpoint/2010/main" xmlns="" val="758314723"/>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7638"/>
            <a:ext cx="289342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.GIS</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的功能与</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445089883"/>
              </p:ext>
            </p:extLst>
          </p:nvPr>
        </p:nvGraphicFramePr>
        <p:xfrm>
          <a:off x="508000" y="1650572"/>
          <a:ext cx="8128000" cy="2635381"/>
        </p:xfrm>
        <a:graphic>
          <a:graphicData uri="http://schemas.openxmlformats.org/presentationml/2006/ole">
            <p:oleObj spid="_x0000_s2062" name="文档" r:id="rId3" imgW="3839157" imgH="1244022" progId="Word.Document.12">
              <p:embed/>
            </p:oleObj>
          </a:graphicData>
        </a:graphic>
      </p:graphicFrame>
      <p:sp>
        <p:nvSpPr>
          <p:cNvPr id="4" name="矩形 3"/>
          <p:cNvSpPr>
            <a:spLocks noChangeAspect="1"/>
          </p:cNvSpPr>
          <p:nvPr/>
        </p:nvSpPr>
        <p:spPr>
          <a:xfrm>
            <a:off x="508000" y="4271324"/>
            <a:ext cx="3238066"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.RS</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GIS</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的优势</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结合</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727210091"/>
              </p:ext>
            </p:extLst>
          </p:nvPr>
        </p:nvGraphicFramePr>
        <p:xfrm>
          <a:off x="508000" y="4800050"/>
          <a:ext cx="8128000" cy="1963090"/>
        </p:xfrm>
        <a:graphic>
          <a:graphicData uri="http://schemas.openxmlformats.org/presentationml/2006/ole">
            <p:oleObj spid="_x0000_s2063" name="文档" r:id="rId4" imgW="3839157" imgH="926805" progId="Word.Document.12">
              <p:embed/>
            </p:oleObj>
          </a:graphicData>
        </a:graphic>
      </p:graphicFrame>
      <p:sp>
        <p:nvSpPr>
          <p:cNvPr id="8" name="矩形 7">
            <a:hlinkClick r:id="rId5"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9" name="矩形 8">
            <a:hlinkClick r:id="rId6"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6081825"/>
      </p:ext>
    </p:extLst>
  </p:cSld>
  <p:clrMapOvr>
    <a:masterClrMapping/>
  </p:clrMapOvr>
  <p:transition spd="slow">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087906"/>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分在云南省昭通市鲁甸县发生里氏</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cs typeface="Times New Roman" panose="02020603050405020304" pitchFamily="18" charset="0"/>
              </a:rPr>
              <a:t>级地震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随后各相关单位共同参与制作了第一张遥感影像图。据此完成下列各题。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简述遥感技术的特点。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人们通过对该遥感图片的分析可以得到哪些信息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根据上述材料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请你设计用地理信息技术对此次地震后灾情进行监测的方案</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27506698"/>
      </p:ext>
    </p:extLst>
  </p:cSld>
  <p:clrMapOvr>
    <a:masterClrMapping/>
  </p:clrMapOvr>
  <p:transition spd="slow">
    <p:pull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可根据教材知识直接作答。第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地面上不同物体的状况都可以在遥感图片上反映出来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据此可以判断该地的地形状况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地震对建筑物、道路、植被所造成的危害程度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从而确定震中的位置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并为救援工作提供依据。第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从遥感获取的影像资料开始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然后通过地理信息系统对灾区的遥感图片进行处理、分析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最后确定灾害影响的范围、救灾物资调配的最佳路径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为受灾人员、财产的安全有效转移提供决策依据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同时进行灾情统计与评估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提出抗灾、救灾方案。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406892987"/>
      </p:ext>
    </p:extLst>
  </p:cSld>
  <p:clrMapOvr>
    <a:masterClrMapping/>
  </p:clrMapOvr>
  <p:transition spd="slow">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76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观测范围广、信息获取量大、获取速度快、实时性好、动态性强。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地震的准确位置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地震造成的破坏程度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可以知道哪个城市、哪个县、哪个镇的破坏程度大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使人们的救援有目的性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公路的破坏程度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可以知道哪条路是通的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不通的路段有多长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使人们对救援物资的运输、公路的疏通有方向性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大型建筑的破坏程度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可以知道水库大坝、大桥、高楼、大型工厂的破坏程度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使人们能预测它有没有潜在的威胁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需不需要采取一定的防范措施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震区内地形状况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哪里是高山、深谷、陡坡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植被的破坏情况。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获得地震灾区的遥感影像资料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然后通过地理信息系统对灾区的遥感图片进行整理、查询和分析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从而确定灾害影响范围、救灾物资调配的最佳路径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以及为受灾人员、财产的安全有效转移提供决策依据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同时进行灾情统计与评估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提出抗灾、救灾方案。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405889250"/>
      </p:ext>
    </p:extLst>
  </p:cSld>
  <p:clrMapOvr>
    <a:masterClrMapping/>
  </p:clrMapOvr>
  <p:transition spd="slow">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391004"/>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拓展延伸</a:t>
            </a:r>
            <a:r>
              <a:rPr lang="en-US" altLang="zh-CN" sz="2200" dirty="0">
                <a:solidFill>
                  <a:srgbClr val="000000"/>
                </a:solidFill>
                <a:latin typeface="Times New Roman" panose="02020603050405020304" pitchFamily="18" charset="0"/>
                <a:cs typeface="Times New Roman" panose="02020603050405020304" pitchFamily="18" charset="0"/>
              </a:rPr>
              <a:t>“3S”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技术对自然灾害的监测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技术是遥感</a:t>
            </a:r>
            <a:r>
              <a:rPr lang="en-US" altLang="zh-CN" sz="2200" dirty="0">
                <a:solidFill>
                  <a:srgbClr val="000000"/>
                </a:solidFill>
                <a:latin typeface="Times New Roman" panose="02020603050405020304" pitchFamily="18" charset="0"/>
                <a:cs typeface="Times New Roman" panose="02020603050405020304" pitchFamily="18" charset="0"/>
              </a:rPr>
              <a:t>(RS)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技术、地理信息系统</a:t>
            </a:r>
            <a:r>
              <a:rPr lang="en-US" altLang="zh-CN" sz="2200" dirty="0">
                <a:solidFill>
                  <a:srgbClr val="000000"/>
                </a:solidFill>
                <a:latin typeface="Times New Roman" panose="02020603050405020304" pitchFamily="18" charset="0"/>
                <a:cs typeface="Times New Roman" panose="02020603050405020304" pitchFamily="18" charset="0"/>
              </a:rPr>
              <a:t>(GIS)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和全球定位系统</a:t>
            </a:r>
            <a:r>
              <a:rPr lang="en-US" altLang="zh-CN" sz="2200" dirty="0">
                <a:solidFill>
                  <a:srgbClr val="000000"/>
                </a:solidFill>
                <a:latin typeface="Times New Roman" panose="02020603050405020304" pitchFamily="18" charset="0"/>
                <a:cs typeface="Times New Roman" panose="02020603050405020304" pitchFamily="18" charset="0"/>
              </a:rPr>
              <a:t>(GPS)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的统称。</a:t>
            </a:r>
            <a:r>
              <a:rPr lang="en-US" altLang="zh-CN" sz="2200" dirty="0">
                <a:solidFill>
                  <a:srgbClr val="000000"/>
                </a:solidFill>
                <a:latin typeface="Times New Roman" panose="02020603050405020304" pitchFamily="18" charset="0"/>
                <a:cs typeface="Times New Roman" panose="02020603050405020304" pitchFamily="18" charset="0"/>
              </a:rPr>
              <a:t>“3S”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技术的特性决定它们数据的获取不易受到地面状况和天气现象的影响。首先通过遥感可以实景实时获得相关信息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然后通过地理信息系统和全球定位系统对这些信息进行分析和定位。</a:t>
            </a:r>
            <a:r>
              <a:rPr lang="en-US" altLang="zh-CN" sz="2200" dirty="0">
                <a:solidFill>
                  <a:srgbClr val="000000"/>
                </a:solidFill>
                <a:latin typeface="Times New Roman" panose="02020603050405020304" pitchFamily="18" charset="0"/>
                <a:cs typeface="Times New Roman" panose="02020603050405020304" pitchFamily="18" charset="0"/>
              </a:rPr>
              <a:t>“3S”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技术可以用来分析地表事物的变化状况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也可以在灾害产生过程中预警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还可以在灾害进行过程中指导抗灾救灾行动。具体来说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可以对以下几种自然灾害进行监测。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气象灾害。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如对台风可以用</a:t>
            </a:r>
            <a:r>
              <a:rPr lang="en-US" altLang="zh-CN" sz="2200" dirty="0">
                <a:solidFill>
                  <a:srgbClr val="000000"/>
                </a:solidFill>
                <a:latin typeface="Times New Roman" panose="02020603050405020304" pitchFamily="18" charset="0"/>
                <a:cs typeface="Times New Roman" panose="02020603050405020304" pitchFamily="18" charset="0"/>
              </a:rPr>
              <a:t>“3S”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技术观测它的强度和前进路线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测定速度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分析可能的登陆位置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以及对我国的影响</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8899043"/>
      </p:ext>
    </p:extLst>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5490"/>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水文灾害。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如对洪涝灾害可以用</a:t>
            </a:r>
            <a:r>
              <a:rPr lang="en-US" altLang="zh-CN" sz="2200" dirty="0">
                <a:solidFill>
                  <a:srgbClr val="000000"/>
                </a:solidFill>
                <a:latin typeface="Times New Roman" panose="02020603050405020304" pitchFamily="18" charset="0"/>
                <a:cs typeface="Times New Roman" panose="02020603050405020304" pitchFamily="18" charset="0"/>
              </a:rPr>
              <a:t>“3S”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技术测定洪水淹没区的范围、影响时段、特重地区等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以便于及时对灾区进行救援。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地质灾害。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对于滑坡、泥石流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a:t>
            </a:r>
            <a:r>
              <a:rPr lang="en-US" altLang="zh-CN" sz="2200" dirty="0">
                <a:solidFill>
                  <a:srgbClr val="000000"/>
                </a:solidFill>
                <a:latin typeface="Times New Roman" panose="02020603050405020304" pitchFamily="18" charset="0"/>
                <a:cs typeface="Times New Roman" panose="02020603050405020304" pitchFamily="18" charset="0"/>
              </a:rPr>
              <a:t>“3S”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技术可以根据不同时段变化预测可能发生的地段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一旦出现暴雨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就提出预警。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对于地震虽然不能预警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但是地震发生后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a:t>
            </a:r>
            <a:r>
              <a:rPr lang="en-US" altLang="zh-CN" sz="2200" dirty="0">
                <a:solidFill>
                  <a:srgbClr val="000000"/>
                </a:solidFill>
                <a:latin typeface="Times New Roman" panose="02020603050405020304" pitchFamily="18" charset="0"/>
                <a:cs typeface="Times New Roman" panose="02020603050405020304" pitchFamily="18" charset="0"/>
              </a:rPr>
              <a:t>“3S”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技术可以对灾区进行全时段无差别监控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查看重灾区状况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监测可能出现滑坡、泥石流以及堰塞湖地段等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指导救援。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在遥感技术中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可以根据植物的反射波谱特征判断植物的生长状况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如利用遥感影像图分析农作物病虫害的状况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进而估计作物的产量。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754626545"/>
      </p:ext>
    </p:extLst>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7638"/>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自然灾害的防御措施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非工程性防御措施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83910217"/>
              </p:ext>
            </p:extLst>
          </p:nvPr>
        </p:nvGraphicFramePr>
        <p:xfrm>
          <a:off x="508000" y="2078426"/>
          <a:ext cx="8128000" cy="1529463"/>
        </p:xfrm>
        <a:graphic>
          <a:graphicData uri="http://schemas.openxmlformats.org/presentationml/2006/ole">
            <p:oleObj spid="_x0000_s3082" name="文档" r:id="rId3" imgW="3839157" imgH="722649" progId="Word.Document.12">
              <p:embed/>
            </p:oleObj>
          </a:graphicData>
        </a:graphic>
      </p:graphicFrame>
      <p:sp>
        <p:nvSpPr>
          <p:cNvPr id="4" name="矩形 3"/>
          <p:cNvSpPr>
            <a:spLocks noChangeAspect="1"/>
          </p:cNvSpPr>
          <p:nvPr/>
        </p:nvSpPr>
        <p:spPr>
          <a:xfrm>
            <a:off x="508000" y="3607889"/>
            <a:ext cx="2720296"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工程性防御</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措施</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724016510"/>
              </p:ext>
            </p:extLst>
          </p:nvPr>
        </p:nvGraphicFramePr>
        <p:xfrm>
          <a:off x="508000" y="4151971"/>
          <a:ext cx="8128000" cy="2423609"/>
        </p:xfrm>
        <a:graphic>
          <a:graphicData uri="http://schemas.openxmlformats.org/presentationml/2006/ole">
            <p:oleObj spid="_x0000_s3083" name="文档" r:id="rId4" imgW="3839157" imgH="1143924" progId="Word.Document.12">
              <p:embed/>
            </p:oleObj>
          </a:graphicData>
        </a:graphic>
      </p:graphicFrame>
      <p:sp>
        <p:nvSpPr>
          <p:cNvPr id="9" name="矩形 8">
            <a:hlinkClick r:id="rId5"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10" name="矩形 9">
            <a:hlinkClick r:id="rId6"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1271814075"/>
      </p:ext>
    </p:extLst>
  </p:cSld>
  <p:clrMapOvr>
    <a:masterClrMapping/>
  </p:clrMapOvr>
  <p:transition spd="slow">
    <p:pull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辨析比较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工程性防御与非工程性防御的区别与联系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凡是通过规划、法律、管理及教育等途径达到减灾、防灾目的的防御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就是非工程性防御。其中最著名的就是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国际减轻自然灾害十年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。工程性防御措施的关键是修建防灾工程。故二者的区别就是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软件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的差别。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二者在防灾、减灾中地位同等重要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只有相辅相成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才能起到较好的防灾效果。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1263418409"/>
      </p:ext>
    </p:extLst>
  </p:cSld>
  <p:clrMapOvr>
    <a:masterClrMapping/>
  </p:clrMapOvr>
  <p:transition spd="slow">
    <p:pull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79646"/>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我国自然灾害频次多、范围广、强度大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为防御自然灾害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我们要采取工程性防御和非工程性防御两种措施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抓好落实和相互配合。据此完成下列各题。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下列灾害防御措施中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属于非工程性措施的是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颁布《中华人民共和国防洪法》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植树造林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保持水土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加固防洪大堤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修建水库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蓄水防旱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下列哪一措施能起到改变地表环境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减轻灾害强度的作用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加固房屋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提高抗震</a:t>
            </a:r>
            <a:r>
              <a:rPr lang="zh-CN" altLang="zh-CN" sz="2200" dirty="0" smtClean="0">
                <a:solidFill>
                  <a:srgbClr val="000000"/>
                </a:solidFill>
                <a:latin typeface="Times New Roman" panose="02020603050405020304" pitchFamily="18" charset="0"/>
                <a:cs typeface="Times New Roman" panose="02020603050405020304" pitchFamily="18" charset="0"/>
              </a:rPr>
              <a:t>度</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修建防洪大堤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smtClean="0">
                <a:solidFill>
                  <a:srgbClr val="000000"/>
                </a:solidFill>
                <a:latin typeface="Times New Roman" panose="02020603050405020304" pitchFamily="18" charset="0"/>
                <a:cs typeface="Times New Roman" panose="02020603050405020304" pitchFamily="18" charset="0"/>
              </a:rPr>
              <a:t>植树造林</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修建格栅坝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430910393"/>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用法律的手段来规范全社会的减灾行动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提高防灾减灾意识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属于非工程性措施的范畴。第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植树造林能防风固沙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防止水土流失、土地沙化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改善地表环境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减轻灾害强度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加固房屋属于改变财物特征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修建防洪大堤、格栅坝属于阻隔灾害与人口、财产的直接相遇。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287965829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了解自然灾害监测系统的构成以及世界和我国的发展情况。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掌握遥感和地理信息系统监测、分析技术的特点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理解灾前、灾中和灾后监测的重要性和应用前景。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了解自然灾害防御的概念及内涵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理解工程性防御和非工程性防御措施的区别。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7" name="矩形 6">
            <a:hlinkClick r:id="rId5" action="ppaction://hlinksldjump"/>
          </p:cNvPr>
          <p:cNvSpPr/>
          <p:nvPr/>
        </p:nvSpPr>
        <p:spPr>
          <a:xfrm>
            <a:off x="2112081"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一、自然灾害监测系统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国家</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区域</a:t>
            </a:r>
            <a:r>
              <a:rPr lang="zh-CN" altLang="zh-CN" sz="2200" dirty="0">
                <a:solidFill>
                  <a:srgbClr val="000000"/>
                </a:solidFill>
                <a:latin typeface="Times New Roman" panose="02020603050405020304" pitchFamily="18" charset="0"/>
                <a:cs typeface="Times New Roman" panose="02020603050405020304" pitchFamily="18" charset="0"/>
              </a:rPr>
              <a:t>及地方等各级组织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通过不同平台对自然灾害进行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监测</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分析</a:t>
            </a:r>
            <a:r>
              <a:rPr lang="zh-CN" altLang="zh-CN" sz="2200" dirty="0">
                <a:solidFill>
                  <a:srgbClr val="000000"/>
                </a:solidFill>
                <a:latin typeface="Times New Roman" panose="02020603050405020304" pitchFamily="18" charset="0"/>
                <a:cs typeface="Times New Roman" panose="02020603050405020304" pitchFamily="18" charset="0"/>
              </a:rPr>
              <a:t>的网络系统。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灾前预警</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灾中跟踪</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灾后评估</a:t>
            </a:r>
            <a:r>
              <a:rPr lang="zh-CN" altLang="zh-CN" sz="2200" dirty="0">
                <a:solidFill>
                  <a:srgbClr val="000000"/>
                </a:solidFill>
                <a:latin typeface="Times New Roman" panose="02020603050405020304" pitchFamily="18" charset="0"/>
                <a:cs typeface="Times New Roman" panose="02020603050405020304" pitchFamily="18" charset="0"/>
              </a:rPr>
              <a:t>以及提出减灾决策方案等。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世界各国逐步建立和完善了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灾害监测系统</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我国已经运用现代科学技术建立起各种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自然灾害监测系统</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002180" y="2370652"/>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61192" y="2370652"/>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50192" y="2771787"/>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94503" y="2771787"/>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33217" y="3182239"/>
            <a:ext cx="107505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27767" y="3182239"/>
            <a:ext cx="107505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22317" y="3182239"/>
            <a:ext cx="107505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561114" y="4372438"/>
            <a:ext cx="1656184"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990473" y="4779232"/>
            <a:ext cx="218184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7" name="矩形 6">
            <a:hlinkClick r:id="rId5" action="ppaction://hlinksldjump"/>
          </p:cNvPr>
          <p:cNvSpPr/>
          <p:nvPr/>
        </p:nvSpPr>
        <p:spPr>
          <a:xfrm>
            <a:off x="2112081"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62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自然灾害监测系统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这是一幅三维坐标示意图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图中再现了自然灾害监测系统的概念。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各级组织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维度解释了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谁来监测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从范围级别来说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由高到低依次是世界级监测机构、国家级监测机构、地方政府级监测机构和基层社区监测机构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监测手段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维度解释了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怎么监测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从不同平台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地球外的各种卫星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大气层中的飞机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地面上的雷达、船只、观测站等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监测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再将获得的数据通过各种监测站传送至专门机构进行汇总、分析并提出预测预报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维度解释了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监测什么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主要是与人类关系最密切的大气圈、岩石圈、水圈、生物圈中的自然灾害。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732775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7" name="矩形 6">
            <a:hlinkClick r:id="rId5" action="ppaction://hlinksldjump"/>
          </p:cNvPr>
          <p:cNvSpPr/>
          <p:nvPr/>
        </p:nvSpPr>
        <p:spPr>
          <a:xfrm>
            <a:off x="2112081"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二、遥感技术在自然灾害监测中的作用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观测范围广、信息获取量大、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获取速度快</a:t>
            </a:r>
            <a:r>
              <a:rPr lang="zh-CN" altLang="zh-CN" sz="2200" dirty="0">
                <a:solidFill>
                  <a:srgbClr val="000000"/>
                </a:solidFill>
                <a:latin typeface="Times New Roman" panose="02020603050405020304" pitchFamily="18" charset="0"/>
                <a:cs typeface="Times New Roman" panose="02020603050405020304" pitchFamily="18" charset="0"/>
              </a:rPr>
              <a:t>、实时性好、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动态性强</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时空特点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从空间尺度上看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遥感具有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全球</a:t>
            </a:r>
            <a:r>
              <a:rPr lang="zh-CN" altLang="zh-CN" sz="2200" dirty="0">
                <a:solidFill>
                  <a:srgbClr val="000000"/>
                </a:solidFill>
                <a:latin typeface="Times New Roman" panose="02020603050405020304" pitchFamily="18" charset="0"/>
                <a:cs typeface="Times New Roman" panose="02020603050405020304" pitchFamily="18" charset="0"/>
              </a:rPr>
              <a:t>观测能力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从时间尺度上看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在遥感平台上能够对地球进行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同步</a:t>
            </a:r>
            <a:r>
              <a:rPr lang="zh-CN" altLang="zh-CN" sz="2200" dirty="0">
                <a:solidFill>
                  <a:srgbClr val="000000"/>
                </a:solidFill>
                <a:latin typeface="Times New Roman" panose="02020603050405020304" pitchFamily="18" charset="0"/>
                <a:cs typeface="Times New Roman" panose="02020603050405020304" pitchFamily="18" charset="0"/>
              </a:rPr>
              <a:t>观测。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监测沙尘、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台风</a:t>
            </a:r>
            <a:r>
              <a:rPr lang="zh-CN" altLang="zh-CN" sz="2200" dirty="0">
                <a:solidFill>
                  <a:srgbClr val="000000"/>
                </a:solidFill>
                <a:latin typeface="Times New Roman" panose="02020603050405020304" pitchFamily="18" charset="0"/>
                <a:cs typeface="Times New Roman" panose="02020603050405020304" pitchFamily="18" charset="0"/>
              </a:rPr>
              <a:t>、暴雨等灾害性天气的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形成过程</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监测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突发</a:t>
            </a:r>
            <a:r>
              <a:rPr lang="zh-CN" altLang="zh-CN" sz="2200" dirty="0">
                <a:solidFill>
                  <a:srgbClr val="000000"/>
                </a:solidFill>
                <a:latin typeface="Times New Roman" panose="02020603050405020304" pitchFamily="18" charset="0"/>
                <a:cs typeface="Times New Roman" panose="02020603050405020304" pitchFamily="18" charset="0"/>
              </a:rPr>
              <a:t>性灾害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森林火灾</a:t>
            </a:r>
            <a:r>
              <a:rPr lang="zh-CN" altLang="zh-CN" sz="2200" dirty="0">
                <a:solidFill>
                  <a:srgbClr val="000000"/>
                </a:solidFill>
                <a:latin typeface="Times New Roman" panose="02020603050405020304" pitchFamily="18" charset="0"/>
                <a:cs typeface="Times New Roman" panose="02020603050405020304" pitchFamily="18" charset="0"/>
              </a:rPr>
              <a:t>、赤潮等。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在灾害发展过程中和消除后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可以利用遥感对灾害发生的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规模</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速度</a:t>
            </a:r>
            <a:r>
              <a:rPr lang="zh-CN" altLang="zh-CN" sz="2200" dirty="0">
                <a:solidFill>
                  <a:srgbClr val="000000"/>
                </a:solidFill>
                <a:latin typeface="Times New Roman" panose="02020603050405020304" pitchFamily="18" charset="0"/>
                <a:cs typeface="Times New Roman" panose="02020603050405020304" pitchFamily="18" charset="0"/>
              </a:rPr>
              <a:t>以及是否复发进行监测。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893403" y="1977954"/>
            <a:ext cx="138964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3056" y="2381538"/>
            <a:ext cx="116711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36096" y="2782013"/>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52902" y="3184512"/>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16137" y="3987486"/>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953398" y="3987486"/>
            <a:ext cx="11060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63494" y="4393568"/>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11954" y="4393568"/>
            <a:ext cx="1086411"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986438" y="4797152"/>
            <a:ext cx="52452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10191" y="5196542"/>
            <a:ext cx="52452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5" grpId="0" animBg="1"/>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2081"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312837"/>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三、地理信息系统在自然灾害监测中的作用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对各种监测系统提供的信息进行综合处理和空间数据分析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空间定位</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定性</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定量</a:t>
            </a:r>
            <a:r>
              <a:rPr lang="zh-CN" altLang="zh-CN" sz="2200" dirty="0">
                <a:solidFill>
                  <a:srgbClr val="000000"/>
                </a:solidFill>
                <a:latin typeface="Times New Roman" panose="02020603050405020304" pitchFamily="18" charset="0"/>
                <a:cs typeface="Times New Roman" panose="02020603050405020304" pitchFamily="18" charset="0"/>
              </a:rPr>
              <a:t>分析的功能。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预报预警、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动态监测</a:t>
            </a:r>
            <a:r>
              <a:rPr lang="zh-CN" altLang="zh-CN" sz="2200" dirty="0">
                <a:solidFill>
                  <a:srgbClr val="000000"/>
                </a:solidFill>
                <a:latin typeface="Times New Roman" panose="02020603050405020304" pitchFamily="18" charset="0"/>
                <a:cs typeface="Times New Roman" panose="02020603050405020304" pitchFamily="18" charset="0"/>
              </a:rPr>
              <a:t>、灾害发生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成因与规律</a:t>
            </a:r>
            <a:r>
              <a:rPr lang="zh-CN" altLang="zh-CN" sz="2200" dirty="0">
                <a:solidFill>
                  <a:srgbClr val="000000"/>
                </a:solidFill>
                <a:latin typeface="Times New Roman" panose="02020603050405020304" pitchFamily="18" charset="0"/>
                <a:cs typeface="Times New Roman" panose="02020603050405020304" pitchFamily="18" charset="0"/>
              </a:rPr>
              <a:t>分析、灾害损失调查、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灾情评估</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还可以为制定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减灾预案</a:t>
            </a:r>
            <a:r>
              <a:rPr lang="zh-CN" altLang="zh-CN" sz="2200" dirty="0">
                <a:solidFill>
                  <a:srgbClr val="000000"/>
                </a:solidFill>
                <a:latin typeface="Times New Roman" panose="02020603050405020304" pitchFamily="18" charset="0"/>
                <a:cs typeface="Times New Roman" panose="02020603050405020304" pitchFamily="18" charset="0"/>
              </a:rPr>
              <a:t>和指导</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灾后重建</a:t>
            </a:r>
            <a:r>
              <a:rPr lang="zh-CN" altLang="zh-CN" sz="2200" dirty="0">
                <a:solidFill>
                  <a:srgbClr val="000000"/>
                </a:solidFill>
                <a:latin typeface="Times New Roman" panose="02020603050405020304" pitchFamily="18" charset="0"/>
                <a:cs typeface="Times New Roman" panose="02020603050405020304" pitchFamily="18" charset="0"/>
              </a:rPr>
              <a:t>工作提供依据。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遥感技术与地理信息系统结合的优势。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灾害发生前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事先圈定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危险</a:t>
            </a:r>
            <a:r>
              <a:rPr lang="zh-CN" altLang="zh-CN" sz="2200" dirty="0">
                <a:solidFill>
                  <a:srgbClr val="000000"/>
                </a:solidFill>
                <a:latin typeface="Times New Roman" panose="02020603050405020304" pitchFamily="18" charset="0"/>
                <a:cs typeface="Times New Roman" panose="02020603050405020304" pitchFamily="18" charset="0"/>
              </a:rPr>
              <a:t>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并对危险程度做出评价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指导</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防灾</a:t>
            </a:r>
            <a:r>
              <a:rPr lang="zh-CN" altLang="zh-CN" sz="2200" dirty="0">
                <a:solidFill>
                  <a:srgbClr val="000000"/>
                </a:solidFill>
                <a:latin typeface="Times New Roman" panose="02020603050405020304" pitchFamily="18" charset="0"/>
                <a:cs typeface="Times New Roman" panose="02020603050405020304" pitchFamily="18" charset="0"/>
              </a:rPr>
              <a:t>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灾害发生过程中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对灾情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实况监测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指导</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抗灾</a:t>
            </a:r>
            <a:r>
              <a:rPr lang="zh-CN" altLang="zh-CN" sz="2200" dirty="0">
                <a:solidFill>
                  <a:srgbClr val="000000"/>
                </a:solidFill>
                <a:latin typeface="Times New Roman" panose="02020603050405020304" pitchFamily="18" charset="0"/>
                <a:cs typeface="Times New Roman" panose="02020603050405020304" pitchFamily="18" charset="0"/>
              </a:rPr>
              <a:t>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成灾后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灾害损失</a:t>
            </a:r>
            <a:r>
              <a:rPr lang="zh-CN" altLang="zh-CN" sz="2200" dirty="0">
                <a:solidFill>
                  <a:srgbClr val="000000"/>
                </a:solidFill>
                <a:latin typeface="Times New Roman" panose="02020603050405020304" pitchFamily="18" charset="0"/>
                <a:cs typeface="Times New Roman" panose="02020603050405020304" pitchFamily="18" charset="0"/>
              </a:rPr>
              <a:t>作出快速评价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指导</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救灾</a:t>
            </a:r>
            <a:r>
              <a:rPr lang="zh-CN" altLang="zh-CN" sz="2200" dirty="0">
                <a:solidFill>
                  <a:srgbClr val="000000"/>
                </a:solidFill>
                <a:latin typeface="Times New Roman" panose="02020603050405020304" pitchFamily="18" charset="0"/>
                <a:cs typeface="Times New Roman" panose="02020603050405020304" pitchFamily="18" charset="0"/>
              </a:rPr>
              <a:t>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从而对减灾作出贡献。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085008" y="2183092"/>
            <a:ext cx="107948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85188" y="2180657"/>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08443" y="2180657"/>
            <a:ext cx="52976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21585" y="2586676"/>
            <a:ext cx="107948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634023" y="2586676"/>
            <a:ext cx="137588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12370" y="2986066"/>
            <a:ext cx="107948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58950" y="2986066"/>
            <a:ext cx="107948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120744" y="2986066"/>
            <a:ext cx="107948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800447" y="4192091"/>
            <a:ext cx="52976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128004" y="4192091"/>
            <a:ext cx="52976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34414" y="4589120"/>
            <a:ext cx="52976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079944" y="5000134"/>
            <a:ext cx="107948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824855" y="5001757"/>
            <a:ext cx="52976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405698" y="5405874"/>
            <a:ext cx="107948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822106" y="5393105"/>
            <a:ext cx="52976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2808365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par>
                                <p:cTn id="53" presetID="22" presetClass="exit" presetSubtype="4" fill="hold" grpId="0" nodeType="withEffect">
                                  <p:stCondLst>
                                    <p:cond delay="0"/>
                                  </p:stCondLst>
                                  <p:childTnLst>
                                    <p:animEffect transition="out" filter="wipe(down)">
                                      <p:cBhvr>
                                        <p:cTn id="54" dur="500"/>
                                        <p:tgtEl>
                                          <p:spTgt spid="20"/>
                                        </p:tgtEl>
                                      </p:cBhvr>
                                    </p:animEffect>
                                    <p:set>
                                      <p:cBhvr>
                                        <p:cTn id="55" dur="1" fill="hold">
                                          <p:stCondLst>
                                            <p:cond delay="499"/>
                                          </p:stCondLst>
                                        </p:cTn>
                                        <p:tgtEl>
                                          <p:spTgt spid="20"/>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21"/>
                                        </p:tgtEl>
                                      </p:cBhvr>
                                    </p:animEffect>
                                    <p:set>
                                      <p:cBhvr>
                                        <p:cTn id="60" dur="1" fill="hold">
                                          <p:stCondLst>
                                            <p:cond delay="499"/>
                                          </p:stCondLst>
                                        </p:cTn>
                                        <p:tgtEl>
                                          <p:spTgt spid="21"/>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22" presetClass="exit" presetSubtype="4" fill="hold" grpId="0" nodeType="clickEffect">
                                  <p:stCondLst>
                                    <p:cond delay="0"/>
                                  </p:stCondLst>
                                  <p:childTnLst>
                                    <p:animEffect transition="out" filter="wipe(down)">
                                      <p:cBhvr>
                                        <p:cTn id="64" dur="500"/>
                                        <p:tgtEl>
                                          <p:spTgt spid="22"/>
                                        </p:tgtEl>
                                      </p:cBhvr>
                                    </p:animEffect>
                                    <p:set>
                                      <p:cBhvr>
                                        <p:cTn id="65" dur="1" fill="hold">
                                          <p:stCondLst>
                                            <p:cond delay="499"/>
                                          </p:stCondLst>
                                        </p:cTn>
                                        <p:tgtEl>
                                          <p:spTgt spid="22"/>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2" presetClass="exit" presetSubtype="4" fill="hold" grpId="0" nodeType="clickEffect">
                                  <p:stCondLst>
                                    <p:cond delay="0"/>
                                  </p:stCondLst>
                                  <p:childTnLst>
                                    <p:animEffect transition="out" filter="wipe(down)">
                                      <p:cBhvr>
                                        <p:cTn id="69" dur="500"/>
                                        <p:tgtEl>
                                          <p:spTgt spid="23"/>
                                        </p:tgtEl>
                                      </p:cBhvr>
                                    </p:animEffect>
                                    <p:set>
                                      <p:cBhvr>
                                        <p:cTn id="70" dur="1" fill="hold">
                                          <p:stCondLst>
                                            <p:cond delay="499"/>
                                          </p:stCondLst>
                                        </p:cTn>
                                        <p:tgtEl>
                                          <p:spTgt spid="23"/>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22" presetClass="exit" presetSubtype="4" fill="hold" grpId="0" nodeType="clickEffect">
                                  <p:stCondLst>
                                    <p:cond delay="0"/>
                                  </p:stCondLst>
                                  <p:childTnLst>
                                    <p:animEffect transition="out" filter="wipe(down)">
                                      <p:cBhvr>
                                        <p:cTn id="74" dur="500"/>
                                        <p:tgtEl>
                                          <p:spTgt spid="24"/>
                                        </p:tgtEl>
                                      </p:cBhvr>
                                    </p:animEffect>
                                    <p:set>
                                      <p:cBhvr>
                                        <p:cTn id="75"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9" grpId="0" animBg="1"/>
      <p:bldP spid="20" grpId="0" animBg="1"/>
      <p:bldP spid="21" grpId="0" animBg="1"/>
      <p:bldP spid="22" grpId="0" animBg="1"/>
      <p:bldP spid="23"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2081"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p>
        </p:txBody>
      </p:sp>
      <p:sp>
        <p:nvSpPr>
          <p:cNvPr id="7" name="矩形 6"/>
          <p:cNvSpPr>
            <a:spLocks noChangeAspect="1"/>
          </p:cNvSpPr>
          <p:nvPr/>
        </p:nvSpPr>
        <p:spPr>
          <a:xfrm>
            <a:off x="508000" y="1207638"/>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四、自然灾害的防御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防御就是在自然灾害发生之前采取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工程性</a:t>
            </a:r>
            <a:r>
              <a:rPr lang="zh-CN" altLang="zh-CN" sz="2200" dirty="0">
                <a:solidFill>
                  <a:srgbClr val="000000"/>
                </a:solidFill>
                <a:latin typeface="Times New Roman" panose="02020603050405020304" pitchFamily="18" charset="0"/>
                <a:cs typeface="Times New Roman" panose="02020603050405020304" pitchFamily="18" charset="0"/>
              </a:rPr>
              <a:t>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非工程性</a:t>
            </a:r>
            <a:r>
              <a:rPr lang="zh-CN" altLang="zh-CN" sz="2200" dirty="0">
                <a:solidFill>
                  <a:srgbClr val="000000"/>
                </a:solidFill>
                <a:latin typeface="Times New Roman" panose="02020603050405020304" pitchFamily="18" charset="0"/>
                <a:cs typeface="Times New Roman" panose="02020603050405020304" pitchFamily="18" charset="0"/>
              </a:rPr>
              <a:t>防御措施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防止</a:t>
            </a:r>
            <a:r>
              <a:rPr lang="zh-CN" altLang="zh-CN" sz="2200" dirty="0">
                <a:solidFill>
                  <a:srgbClr val="000000"/>
                </a:solidFill>
                <a:latin typeface="Times New Roman" panose="02020603050405020304" pitchFamily="18" charset="0"/>
                <a:cs typeface="Times New Roman" panose="02020603050405020304" pitchFamily="18" charset="0"/>
              </a:rPr>
              <a:t>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延迟</a:t>
            </a:r>
            <a:r>
              <a:rPr lang="zh-CN" altLang="zh-CN" sz="2200" dirty="0">
                <a:solidFill>
                  <a:srgbClr val="000000"/>
                </a:solidFill>
                <a:latin typeface="Times New Roman" panose="02020603050405020304" pitchFamily="18" charset="0"/>
                <a:cs typeface="Times New Roman" panose="02020603050405020304" pitchFamily="18" charset="0"/>
              </a:rPr>
              <a:t>灾害的发生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减轻</a:t>
            </a:r>
            <a:r>
              <a:rPr lang="zh-CN" altLang="zh-CN" sz="2200" dirty="0">
                <a:solidFill>
                  <a:srgbClr val="000000"/>
                </a:solidFill>
                <a:latin typeface="Times New Roman" panose="02020603050405020304" pitchFamily="18" charset="0"/>
                <a:cs typeface="Times New Roman" panose="02020603050405020304" pitchFamily="18" charset="0"/>
              </a:rPr>
              <a:t>灾害发生时造成的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危害</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损失</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非工程性防御。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通过国际组织和各个国家的减灾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规划</a:t>
            </a:r>
            <a:r>
              <a:rPr lang="zh-CN" altLang="zh-CN" sz="2200" dirty="0">
                <a:solidFill>
                  <a:srgbClr val="000000"/>
                </a:solidFill>
                <a:latin typeface="Times New Roman" panose="02020603050405020304" pitchFamily="18" charset="0"/>
                <a:cs typeface="Times New Roman" panose="02020603050405020304" pitchFamily="18" charset="0"/>
              </a:rPr>
              <a:t>和防灾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法律</a:t>
            </a:r>
            <a:r>
              <a:rPr lang="zh-CN" altLang="zh-CN" sz="2200" dirty="0">
                <a:solidFill>
                  <a:srgbClr val="000000"/>
                </a:solidFill>
                <a:latin typeface="Times New Roman" panose="02020603050405020304" pitchFamily="18" charset="0"/>
                <a:cs typeface="Times New Roman" panose="02020603050405020304" pitchFamily="18" charset="0"/>
              </a:rPr>
              <a:t>、各级行政部门的减灾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管理</a:t>
            </a:r>
            <a:r>
              <a:rPr lang="zh-CN" altLang="zh-CN" sz="2200" dirty="0">
                <a:solidFill>
                  <a:srgbClr val="000000"/>
                </a:solidFill>
                <a:latin typeface="Times New Roman" panose="02020603050405020304" pitchFamily="18" charset="0"/>
                <a:cs typeface="Times New Roman" panose="02020603050405020304" pitchFamily="18" charset="0"/>
              </a:rPr>
              <a:t>以及公众减灾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教育</a:t>
            </a:r>
            <a:r>
              <a:rPr lang="zh-CN" altLang="zh-CN" sz="2200" dirty="0">
                <a:solidFill>
                  <a:srgbClr val="000000"/>
                </a:solidFill>
                <a:latin typeface="Times New Roman" panose="02020603050405020304" pitchFamily="18" charset="0"/>
                <a:cs typeface="Times New Roman" panose="02020603050405020304" pitchFamily="18" charset="0"/>
              </a:rPr>
              <a:t>等途径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控制和减少自然灾害造成的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损失</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国际行动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国际减轻自然灾害十年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我国的行动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制定了相关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法律法规</a:t>
            </a:r>
            <a:r>
              <a:rPr lang="zh-CN" altLang="zh-CN" sz="2200" dirty="0">
                <a:solidFill>
                  <a:srgbClr val="000000"/>
                </a:solidFill>
                <a:latin typeface="Times New Roman" panose="02020603050405020304" pitchFamily="18" charset="0"/>
                <a:cs typeface="Times New Roman" panose="02020603050405020304" pitchFamily="18" charset="0"/>
              </a:rPr>
              <a:t>来规范全社会的减灾行动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减灾规划</a:t>
            </a:r>
            <a:r>
              <a:rPr lang="zh-CN" altLang="zh-CN" sz="2200" dirty="0">
                <a:solidFill>
                  <a:srgbClr val="000000"/>
                </a:solidFill>
                <a:latin typeface="Times New Roman" panose="02020603050405020304" pitchFamily="18" charset="0"/>
                <a:cs typeface="Times New Roman" panose="02020603050405020304" pitchFamily="18" charset="0"/>
              </a:rPr>
              <a:t>纳入国民经济发展规划的整体之中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利用多种媒体通过多种方式有针对性地进行防灾减灾的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知识教育</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技能培训</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923091" y="1672344"/>
            <a:ext cx="81951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044090" y="1672344"/>
            <a:ext cx="10760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07862" y="2071734"/>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33451" y="2071734"/>
            <a:ext cx="52976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61823" y="2071734"/>
            <a:ext cx="52976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455072" y="2071734"/>
            <a:ext cx="52976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17950" y="2466761"/>
            <a:ext cx="52976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702356" y="3675647"/>
            <a:ext cx="52976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099226" y="3675647"/>
            <a:ext cx="52976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555776" y="4077072"/>
            <a:ext cx="52976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788024" y="4077072"/>
            <a:ext cx="52976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720144" y="4482815"/>
            <a:ext cx="52976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024400" y="5292481"/>
            <a:ext cx="109110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63002" y="5685179"/>
            <a:ext cx="109110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340397" y="6091137"/>
            <a:ext cx="109110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732240" y="6091137"/>
            <a:ext cx="109110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4779656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5" name="矩形 4">
            <a:hlinkClick r:id="rId5" action="ppaction://hlinksldjump"/>
          </p:cNvPr>
          <p:cNvSpPr/>
          <p:nvPr/>
        </p:nvSpPr>
        <p:spPr>
          <a:xfrm>
            <a:off x="2112081"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p>
        </p:txBody>
      </p:sp>
      <p:sp>
        <p:nvSpPr>
          <p:cNvPr id="6" name="矩形 5"/>
          <p:cNvSpPr>
            <a:spLocks noChangeAspect="1"/>
          </p:cNvSpPr>
          <p:nvPr/>
        </p:nvSpPr>
        <p:spPr>
          <a:xfrm>
            <a:off x="508000" y="12076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工程性防御措施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一是改变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地表环境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防止或减轻自然灾害的强度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二是阻隔或控制灾害与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人口</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财产</a:t>
            </a:r>
            <a:r>
              <a:rPr lang="zh-CN" altLang="zh-CN" sz="2200" dirty="0">
                <a:solidFill>
                  <a:srgbClr val="000000"/>
                </a:solidFill>
                <a:latin typeface="Times New Roman" panose="02020603050405020304" pitchFamily="18" charset="0"/>
                <a:cs typeface="Times New Roman" panose="02020603050405020304" pitchFamily="18" charset="0"/>
              </a:rPr>
              <a:t>等的直接相遇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三是改变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财物</a:t>
            </a:r>
            <a:r>
              <a:rPr lang="zh-CN" altLang="zh-CN" sz="2200" dirty="0">
                <a:solidFill>
                  <a:srgbClr val="000000"/>
                </a:solidFill>
                <a:latin typeface="Times New Roman" panose="02020603050405020304" pitchFamily="18" charset="0"/>
                <a:cs typeface="Times New Roman" panose="02020603050405020304" pitchFamily="18" charset="0"/>
              </a:rPr>
              <a:t>等的特性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提高抗灾性能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减少灾害损失。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69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中国主要减灾工程分布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我国主要的防护林工程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这些工程属于工程性防御措施中的第一类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改变地表环境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防止或减轻自然灾害的强度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主要分布在海岸带、北方风沙带、山地水土流失区以及人口稠密的平原区。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我国东南沿海为防风暴潮、台风袭击建设的防潮大堤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西南滑坡、泥石流频发区建立的格栅坝等都属于工程性防御措施中的第二类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阻隔或控制灾害与人口、财产等的直接相遇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容的水库、抗震系数较高的城市建筑、采取适当措施防止地面沉降等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属于工程性防御措施中的第三类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改变财物等的特性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提高抗灾性能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368908" y="1264397"/>
            <a:ext cx="107602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41784" y="1665256"/>
            <a:ext cx="51933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835705" y="1665256"/>
            <a:ext cx="567984"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72210" y="2071734"/>
            <a:ext cx="567984"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7943681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19" name="矩形 18">
            <a:hlinkClick r:id="rId4"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地理信息技术在自然灾害监测中的作用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.RS</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的特点与作用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24448177"/>
              </p:ext>
            </p:extLst>
          </p:nvPr>
        </p:nvGraphicFramePr>
        <p:xfrm>
          <a:off x="508000" y="2500952"/>
          <a:ext cx="8128000" cy="3304312"/>
        </p:xfrm>
        <a:graphic>
          <a:graphicData uri="http://schemas.openxmlformats.org/presentationml/2006/ole">
            <p:oleObj spid="_x0000_s1032" name="文档" r:id="rId5" imgW="3839157" imgH="1561239" progId="Word.Document.12">
              <p:embed/>
            </p:oleObj>
          </a:graphicData>
        </a:graphic>
      </p:graphicFrame>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316</TotalTime>
  <Words>1813</Words>
  <Application>Microsoft Office PowerPoint</Application>
  <PresentationFormat>全屏显示(4:3)</PresentationFormat>
  <Paragraphs>121</Paragraphs>
  <Slides>19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21" baseType="lpstr">
      <vt:lpstr>测控设计模板14新</vt:lpstr>
      <vt:lpstr>文档</vt:lpstr>
      <vt:lpstr>第一节　自然灾害的监测与防御</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2014-04-23T05:53:17Z</dcterms:created>
  <dcterms:modified xsi:type="dcterms:W3CDTF">2017-08-27T03:04:56Z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