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278" r:id="rId7"/>
    <p:sldId id="478" r:id="rId8"/>
    <p:sldId id="481" r:id="rId9"/>
    <p:sldId id="309" r:id="rId10"/>
    <p:sldId id="457" r:id="rId11"/>
    <p:sldId id="459" r:id="rId12"/>
    <p:sldId id="482" r:id="rId13"/>
    <p:sldId id="461" r:id="rId14"/>
    <p:sldId id="462" r:id="rId15"/>
    <p:sldId id="483" r:id="rId16"/>
    <p:sldId id="468" r:id="rId17"/>
    <p:sldId id="469" r:id="rId18"/>
    <p:sldId id="361" r:id="rId19"/>
    <p:sldId id="424" r:id="rId20"/>
    <p:sldId id="447" r:id="rId21"/>
    <p:sldId id="484" r:id="rId22"/>
    <p:sldId id="448" r:id="rId23"/>
    <p:sldId id="423" r:id="rId24"/>
    <p:sldId id="475" r:id="rId25"/>
    <p:sldId id="451" r:id="rId2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>
        <p:scale>
          <a:sx n="50" d="100"/>
          <a:sy n="50" d="100"/>
        </p:scale>
        <p:origin x="-3144" y="-147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13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3.docx"/><Relationship Id="rId9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" Target="slide18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10" Type="http://schemas.openxmlformats.org/officeDocument/2006/relationships/image" Target="../media/image8.emf"/><Relationship Id="rId4" Type="http://schemas.openxmlformats.org/officeDocument/2006/relationships/slide" Target="slide19.xml"/><Relationship Id="rId9" Type="http://schemas.openxmlformats.org/officeDocument/2006/relationships/package" Target="../embeddings/Microsoft_Word___5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0.emf"/><Relationship Id="rId3" Type="http://schemas.openxmlformats.org/officeDocument/2006/relationships/slide" Target="slide18.xml"/><Relationship Id="rId7" Type="http://schemas.openxmlformats.org/officeDocument/2006/relationships/slide" Target="slide23.xml"/><Relationship Id="rId12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22.xml"/><Relationship Id="rId11" Type="http://schemas.openxmlformats.org/officeDocument/2006/relationships/oleObject" Target="../embeddings/oleObject7.bin"/><Relationship Id="rId5" Type="http://schemas.openxmlformats.org/officeDocument/2006/relationships/slide" Target="slide20.xml"/><Relationship Id="rId10" Type="http://schemas.openxmlformats.org/officeDocument/2006/relationships/image" Target="../media/image9.emf"/><Relationship Id="rId4" Type="http://schemas.openxmlformats.org/officeDocument/2006/relationships/slide" Target="slide19.xml"/><Relationship Id="rId9" Type="http://schemas.openxmlformats.org/officeDocument/2006/relationships/package" Target="../embeddings/Microsoft_Word___6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2.emf"/><Relationship Id="rId3" Type="http://schemas.openxmlformats.org/officeDocument/2006/relationships/slide" Target="slide18.xml"/><Relationship Id="rId7" Type="http://schemas.openxmlformats.org/officeDocument/2006/relationships/slide" Target="slide23.xml"/><Relationship Id="rId12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22.xml"/><Relationship Id="rId11" Type="http://schemas.openxmlformats.org/officeDocument/2006/relationships/oleObject" Target="../embeddings/oleObject9.bin"/><Relationship Id="rId5" Type="http://schemas.openxmlformats.org/officeDocument/2006/relationships/slide" Target="slide20.xml"/><Relationship Id="rId10" Type="http://schemas.openxmlformats.org/officeDocument/2006/relationships/image" Target="../media/image11.emf"/><Relationship Id="rId4" Type="http://schemas.openxmlformats.org/officeDocument/2006/relationships/slide" Target="slide19.xml"/><Relationship Id="rId9" Type="http://schemas.openxmlformats.org/officeDocument/2006/relationships/package" Target="../embeddings/Microsoft_Word___8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09189" y="2277666"/>
            <a:ext cx="4744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古典概型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9608" y="2701881"/>
            <a:ext cx="8016038" cy="1683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5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3.2.2</a:t>
            </a:r>
            <a:r>
              <a:rPr lang="zh-CN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45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整数值</a:t>
            </a:r>
            <a:r>
              <a:rPr lang="en-US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随机数</a:t>
            </a:r>
            <a:r>
              <a:rPr lang="en-US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en-US" altLang="zh-CN" sz="45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random </a:t>
            </a:r>
          </a:p>
          <a:p>
            <a:pPr>
              <a:lnSpc>
                <a:spcPct val="120000"/>
              </a:lnSpc>
            </a:pPr>
            <a:r>
              <a:rPr lang="en-US" altLang="zh-CN" sz="45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numbers)</a:t>
            </a:r>
            <a:r>
              <a:rPr lang="zh-CN" altLang="zh-CN" sz="45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的产生</a:t>
            </a:r>
            <a:endParaRPr lang="zh-CN" altLang="zh-CN" sz="45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" r="3746" b="5716"/>
          <a:stretch/>
        </p:blipFill>
        <p:spPr>
          <a:xfrm>
            <a:off x="9562946" y="3789834"/>
            <a:ext cx="2628186" cy="307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40545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某校高一年级共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名学生，期中考试时如何把学生分配到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个考场中去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77361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要把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1 200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人分到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个考场，每个考场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人，可用计算机完成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按班级、学号顺序把学生档案输入计算机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用随机函数按顺序给每个学生一个随机数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每人都不相同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使用计算机的排序功能按随机数从小到大排列，可得到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1 200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名学生的考试号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0001,0002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1200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，然后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0001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0030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为第一考场，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0031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0060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为第二考场，依次类推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68450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随机数的应用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123350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一个袋中有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个大小、形状相同的小球，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个红球，现任取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个，若为红球就停止，若为白球就放回，搅拌均匀后再接着取，试设计一个模拟试验计算恰好第三次摸到红球的概率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0768" y="45418"/>
            <a:ext cx="1127285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1,2,3,4,5,6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表示白球，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表示红球，利用计算器或计算机产生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取整数值的随机数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要求恰好第三次摸到红球的概率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每三个随机数作为一组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组随机数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666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743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671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464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571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561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567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732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375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117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573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662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768" y="3861285"/>
            <a:ext cx="11272852" cy="19844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就相当于做了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次试验，在这些数组中，前两个数字不是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，第三个数字恰好是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就表示第一次、第二次摸到的是白球，第三次摸到的是红球，它们分别是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567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，共两组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768" y="5837981"/>
            <a:ext cx="1127285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因此恰好第三次摸到红球的概率约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0.1.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553414"/>
              </p:ext>
            </p:extLst>
          </p:nvPr>
        </p:nvGraphicFramePr>
        <p:xfrm>
          <a:off x="6167214" y="5796136"/>
          <a:ext cx="722313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4" imgW="721525" imgH="1171530" progId="Word.Document.12">
                  <p:embed/>
                </p:oleObj>
              </mc:Choice>
              <mc:Fallback>
                <p:oleObj name="文档" r:id="rId4" imgW="721525" imgH="1171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7214" y="5796136"/>
                        <a:ext cx="722313" cy="1171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106375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7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99866"/>
            <a:ext cx="12190413" cy="46629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35058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整数随机数模拟试验估计概率时，首先要确定随机数的范围和用哪些数代表不同的试验结果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我们可以从以下三方面考虑：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当试验的基本事件等可能时，基本事件总数即为产生随机数的范围，每个随机数代表一个基本事件；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研究等可能事件的概率时，用按比例分配的方法确定表示各个结果的数字个数及总个数；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当每次试验结果需要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个随机数表示时，要把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个随机数作为一组来处理，此时一定要注意每组中的随机数字能否重复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2956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某种树苗成活率为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，若种植这种树苗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棵，求恰好成活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设计一个试验，随机模拟估计上述概率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8978" y="-26590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利用计算器或计算机产生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之间取整数值的随机数，我们用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代表不成活，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代表成活，这样可以体现成活率是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0.9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棵这种树苗，所以每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个随机数作为一组，可产生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组随机数：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69801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66097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77124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22961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74235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31516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29747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24945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57558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65258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74130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23224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37445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44344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33315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21782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58555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91017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45241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44134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92201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70362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83005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94976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56173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34783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16624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30344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01117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这就相当于做了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次试验，在这些数组中，如果恰有一个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，则表示恰有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棵成活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组这样的数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我们得到种植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棵这样的树苗恰有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棵成活的概率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%.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979323"/>
              </p:ext>
            </p:extLst>
          </p:nvPr>
        </p:nvGraphicFramePr>
        <p:xfrm>
          <a:off x="9110017" y="5671567"/>
          <a:ext cx="66357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4" imgW="664257" imgH="1257120" progId="Word.Document.12">
                  <p:embed/>
                </p:oleObj>
              </mc:Choice>
              <mc:Fallback>
                <p:oleObj name="文档" r:id="rId4" imgW="664257" imgH="12571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10017" y="5671567"/>
                        <a:ext cx="663575" cy="125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82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用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随机模拟估计概率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8152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通过模拟试验产生了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组随机数：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6830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7430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7740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4422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7884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2604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3346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0952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6807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9706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5774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5725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6576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5929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9768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6071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9138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6754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如果恰有三个数在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1,2,3,4,5,6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中，则表示恰有三次击中目标，问四次射击中恰有三次击中目标的概率约为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4541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因为表示三次击中目标分别是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2604,5725,6576,6754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随机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741920"/>
              </p:ext>
            </p:extLst>
          </p:nvPr>
        </p:nvGraphicFramePr>
        <p:xfrm>
          <a:off x="550590" y="1341562"/>
          <a:ext cx="100933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文档" r:id="rId4" imgW="10094058" imgH="1543050" progId="Word.Document.12">
                  <p:embed/>
                </p:oleObj>
              </mc:Choice>
              <mc:Fallback>
                <p:oleObj name="文档" r:id="rId4" imgW="10094058" imgH="1543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1341562"/>
                        <a:ext cx="10093325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202559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错解分析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分析解题过程，你知道错在哪里吗？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错误的根本原因是由于审题不清，或因击中目标数多查或漏查而出现错误，导致计算结果不正确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9338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正解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因为表示三次击中目标分别是：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3013,2604,5725,6576,6754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687664"/>
              </p:ext>
            </p:extLst>
          </p:nvPr>
        </p:nvGraphicFramePr>
        <p:xfrm>
          <a:off x="550590" y="5229994"/>
          <a:ext cx="100933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文档" r:id="rId7" imgW="10094058" imgH="1543050" progId="Word.Document.12">
                  <p:embed/>
                </p:oleObj>
              </mc:Choice>
              <mc:Fallback>
                <p:oleObj name="文档" r:id="rId7" imgW="10094058" imgH="1543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590" y="5229994"/>
                        <a:ext cx="10093325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406574" y="59500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0.25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9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406574" y="8375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用随机模拟方法估计概率时，其准确程度取决于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产生的随机数的大小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产生的随机数的个数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随机数对应的结果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产生随机数的方法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88518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随机数容量越大，概率越接近实际数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0045" y="101009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8375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与大量重复试验相比，随机模拟方法的优点是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省时、省力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能得概率的精确值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误差小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产生的随机数多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20955" y="97199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485578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了解随机数的意义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会用模拟方法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包括计算器产生随机数进行模拟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估计概率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理解用模拟方法估计概率的实质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已知某运动员每次投篮命中的概率都为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40%.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现采用随机模拟的方法估计该运动员三次投篮恰有两次命中的概率：先由计算器产生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之间取整数值的随机数，指定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1,2,3,4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表示命中，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5,6,7,8,9,0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表示未命中；再以每三个随机数为一组代表三次投篮的结果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经随机模拟产生了如下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组随机数：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966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932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569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683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431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027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488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537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989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据此估计，该运动员三次投篮恰有两次命中的概率为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A.0.35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B.0.25  		C.0.20  		D.0.15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76549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组随机数中表示恰有两次命中的数据有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191,271,932,812,393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22473"/>
              </p:ext>
            </p:extLst>
          </p:nvPr>
        </p:nvGraphicFramePr>
        <p:xfrm>
          <a:off x="548679" y="2315453"/>
          <a:ext cx="9578975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9" imgW="9579724" imgH="1923750" progId="Word.Document.12">
                  <p:embed/>
                </p:oleObj>
              </mc:Choice>
              <mc:Fallback>
                <p:oleObj name="文档" r:id="rId9" imgW="9579724" imgH="19237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8679" y="2315453"/>
                        <a:ext cx="9578975" cy="192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3355019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0570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69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从数字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1,2,3,4,5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中任意取出两个不同的数字构成一个两位数，则这个两位数大于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655352"/>
              </p:ext>
            </p:extLst>
          </p:nvPr>
        </p:nvGraphicFramePr>
        <p:xfrm>
          <a:off x="550590" y="2198018"/>
          <a:ext cx="107061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文档" r:id="rId9" imgW="10713202" imgH="1447470" progId="Word.Document.12">
                  <p:embed/>
                </p:oleObj>
              </mc:Choice>
              <mc:Fallback>
                <p:oleObj name="文档" r:id="rId9" imgW="10713202" imgH="14474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0590" y="2198018"/>
                        <a:ext cx="10706100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317321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基本事件总数为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的基本事件数为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44525"/>
              </p:ext>
            </p:extLst>
          </p:nvPr>
        </p:nvGraphicFramePr>
        <p:xfrm>
          <a:off x="501674" y="4070226"/>
          <a:ext cx="107061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文档" r:id="rId12" imgW="10713202" imgH="1448010" progId="Word.Document.12">
                  <p:embed/>
                </p:oleObj>
              </mc:Choice>
              <mc:Fallback>
                <p:oleObj name="文档" r:id="rId12" imgW="10713202" imgH="14480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674" y="4070226"/>
                        <a:ext cx="10706100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367014" y="151372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549474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在利用整数随机数进行随机模拟试验中，整数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到整数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之间的每个整数出现的可能性是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527573"/>
            <a:ext cx="11161240" cy="693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中共有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个整数，每个整数出现的可能性相等，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008591"/>
              </p:ext>
            </p:extLst>
          </p:nvPr>
        </p:nvGraphicFramePr>
        <p:xfrm>
          <a:off x="478582" y="3410719"/>
          <a:ext cx="1001712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文档" r:id="rId9" imgW="10017610" imgH="1818990" progId="Word.Document.12">
                  <p:embed/>
                </p:oleObj>
              </mc:Choice>
              <mc:Fallback>
                <p:oleObj name="文档" r:id="rId9" imgW="10017610" imgH="1818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8582" y="3410719"/>
                        <a:ext cx="10017125" cy="181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843781"/>
              </p:ext>
            </p:extLst>
          </p:nvPr>
        </p:nvGraphicFramePr>
        <p:xfrm>
          <a:off x="3790950" y="1279079"/>
          <a:ext cx="16383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文档" r:id="rId12" imgW="1645110" imgH="1447470" progId="Word.Document.12">
                  <p:embed/>
                </p:oleObj>
              </mc:Choice>
              <mc:Fallback>
                <p:oleObj name="文档" r:id="rId12" imgW="1645110" imgH="14474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90950" y="1279079"/>
                        <a:ext cx="1638300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168465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随机数具有广泛的应用，可以帮助我们安排和模拟一些试验，这样可以代替我们自己做大量重复试验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要熟练掌握随机数产生的方法以及随机模拟试验的步骤：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设计概率模型；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进行模拟试验；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统计试验结果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计算器和计算机产生随机数的方法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用计算器的随机函数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RANDI(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或计算机的随机函数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RANDBETWEEN(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可以产生从整数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到整数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的取整数值的随机数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" r="3746" b="5716"/>
          <a:stretch/>
        </p:blipFill>
        <p:spPr>
          <a:xfrm>
            <a:off x="9562946" y="3789834"/>
            <a:ext cx="2628186" cy="307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573939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　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整数值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随机数的产生</a:t>
            </a:r>
          </a:p>
        </p:txBody>
      </p:sp>
      <p:sp>
        <p:nvSpPr>
          <p:cNvPr id="5" name="矩形 4"/>
          <p:cNvSpPr/>
          <p:nvPr/>
        </p:nvSpPr>
        <p:spPr>
          <a:xfrm>
            <a:off x="335360" y="1242215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之间的随机整数，把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的小球分别标上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，放入一个袋中，把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它们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然后从中摸出一个，这个球上的数就称为随机数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伪随机数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计算机或计算器产生的随机数是依照确定算法产生的数，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具有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同期很长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，它们具有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类似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性质，因此，计算机或计算器产生的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并不是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我们称它们为伪随机数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5801" y="20086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大小形状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9302" y="26492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充分搅拌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11630" y="45628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周期性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26240" y="51917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随机数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74726" y="583985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真正的随机数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6534" y="1053530"/>
            <a:ext cx="10941320" cy="30531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产生随机数的常用方法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随机模拟方法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蒙特卡罗方法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用计算器或计算机模拟试验的方法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38" y="194189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用计算器产生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16499" y="195572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用计算机产生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50360" y="194189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抽签法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随机数的产生方法</a:t>
            </a:r>
          </a:p>
        </p:txBody>
      </p:sp>
      <p:sp>
        <p:nvSpPr>
          <p:cNvPr id="7" name="矩形 6"/>
          <p:cNvSpPr/>
          <p:nvPr/>
        </p:nvSpPr>
        <p:spPr>
          <a:xfrm>
            <a:off x="335360" y="1345987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之间的取整数值的随机数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26144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抽签法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个大小、形状相同的小球分别标上号码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把这些已经标上号码的小球放到一个袋子中搅拌均匀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从袋子中任意摸出一个小球，这个球上的数就是第一个随机数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把步骤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中的操作重复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次，即可得到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之间的取整数值的随机数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261442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用计算器产生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按键过程如下：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RA2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010" y="1789426"/>
            <a:ext cx="6297516" cy="257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614402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以后反复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ENTER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次，就可得到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之间的取整数值的随机数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41848" y="4797946"/>
            <a:ext cx="1296144" cy="4320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04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29594"/>
            <a:ext cx="12190413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91762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可以采用抽签法或用计算机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产生随机数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利用计算机或计算器产生随机数时，需切实保证操作步骤与顺序的正确性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并且注意不同型号的计算器产生随机数的方法可能会不同，具体操作可参照其说明书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</TotalTime>
  <Words>904</Words>
  <Application>Microsoft Office PowerPoint</Application>
  <PresentationFormat>自定义</PresentationFormat>
  <Paragraphs>157</Paragraphs>
  <Slides>25</Slides>
  <Notes>0</Notes>
  <HiddenSlides>8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799</cp:revision>
  <dcterms:created xsi:type="dcterms:W3CDTF">2014-10-15T07:25:01Z</dcterms:created>
  <dcterms:modified xsi:type="dcterms:W3CDTF">2016-04-24T03:03:20Z</dcterms:modified>
</cp:coreProperties>
</file>