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81" r:id="rId7"/>
    <p:sldId id="482" r:id="rId8"/>
    <p:sldId id="278" r:id="rId9"/>
    <p:sldId id="478" r:id="rId10"/>
    <p:sldId id="496" r:id="rId11"/>
    <p:sldId id="483" r:id="rId12"/>
    <p:sldId id="309" r:id="rId13"/>
    <p:sldId id="457" r:id="rId14"/>
    <p:sldId id="485" r:id="rId15"/>
    <p:sldId id="459" r:id="rId16"/>
    <p:sldId id="486" r:id="rId17"/>
    <p:sldId id="461" r:id="rId18"/>
    <p:sldId id="462" r:id="rId19"/>
    <p:sldId id="487" r:id="rId20"/>
    <p:sldId id="488" r:id="rId21"/>
    <p:sldId id="463" r:id="rId22"/>
    <p:sldId id="479" r:id="rId23"/>
    <p:sldId id="489" r:id="rId24"/>
    <p:sldId id="465" r:id="rId25"/>
    <p:sldId id="466" r:id="rId26"/>
    <p:sldId id="490" r:id="rId27"/>
    <p:sldId id="491" r:id="rId28"/>
    <p:sldId id="468" r:id="rId29"/>
    <p:sldId id="469" r:id="rId30"/>
    <p:sldId id="493" r:id="rId31"/>
    <p:sldId id="494" r:id="rId32"/>
    <p:sldId id="495" r:id="rId33"/>
    <p:sldId id="361" r:id="rId34"/>
    <p:sldId id="424" r:id="rId35"/>
    <p:sldId id="447" r:id="rId36"/>
    <p:sldId id="448" r:id="rId37"/>
    <p:sldId id="423" r:id="rId38"/>
    <p:sldId id="475" r:id="rId39"/>
    <p:sldId id="451" r:id="rId4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varScale="1">
        <p:scale>
          <a:sx n="114" d="100"/>
          <a:sy n="114" d="100"/>
        </p:scale>
        <p:origin x="-708" y="-102"/>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oleObject" Target="../embeddings/oleObject2.bin"/><Relationship Id="rId7"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emf"/><Relationship Id="rId4" Type="http://schemas.openxmlformats.org/officeDocument/2006/relationships/package" Target="../embeddings/Microsoft_Word___2.docx"/><Relationship Id="rId9"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slide" Target="slide20.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__5.docx"/><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package" Target="../embeddings/Microsoft_Word___6.docx"/><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7.bin"/><Relationship Id="rId7" Type="http://schemas.openxmlformats.org/officeDocument/2006/relationships/package" Target="../embeddings/Microsoft_Word___8.docx"/><Relationship Id="rId12"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8.bin"/><Relationship Id="rId11" Type="http://schemas.openxmlformats.org/officeDocument/2006/relationships/image" Target="../media/image13.emf"/><Relationship Id="rId5" Type="http://schemas.openxmlformats.org/officeDocument/2006/relationships/image" Target="../media/image11.emf"/><Relationship Id="rId10" Type="http://schemas.openxmlformats.org/officeDocument/2006/relationships/package" Target="../embeddings/Microsoft_Word___9.docx"/><Relationship Id="rId4" Type="http://schemas.openxmlformats.org/officeDocument/2006/relationships/package" Target="../embeddings/Microsoft_Word___7.docx"/><Relationship Id="rId9"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27.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5.emf"/><Relationship Id="rId5" Type="http://schemas.openxmlformats.org/officeDocument/2006/relationships/package" Target="../embeddings/Microsoft_Word___10.docx"/><Relationship Id="rId4" Type="http://schemas.openxmlformats.org/officeDocument/2006/relationships/oleObject" Target="../embeddings/oleObject10.bin"/></Relationships>
</file>

<file path=ppt/slides/_rels/slide2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2.bin"/><Relationship Id="rId11" Type="http://schemas.openxmlformats.org/officeDocument/2006/relationships/image" Target="../media/image19.emf"/><Relationship Id="rId5" Type="http://schemas.openxmlformats.org/officeDocument/2006/relationships/image" Target="../media/image17.emf"/><Relationship Id="rId10" Type="http://schemas.openxmlformats.org/officeDocument/2006/relationships/package" Target="../embeddings/Microsoft_Word___13.docx"/><Relationship Id="rId4" Type="http://schemas.openxmlformats.org/officeDocument/2006/relationships/package" Target="../embeddings/Microsoft_Word___11.docx"/><Relationship Id="rId9" Type="http://schemas.openxmlformats.org/officeDocument/2006/relationships/oleObject" Target="../embeddings/oleObject13.bin"/></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slide" Target="slide31.xml"/><Relationship Id="rId5" Type="http://schemas.openxmlformats.org/officeDocument/2006/relationships/image" Target="../media/image20.emf"/><Relationship Id="rId4" Type="http://schemas.openxmlformats.org/officeDocument/2006/relationships/package" Target="../embeddings/Microsoft_Word___14.docx"/></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xml"/><Relationship Id="rId5" Type="http://schemas.openxmlformats.org/officeDocument/2006/relationships/image" Target="../media/image21.emf"/><Relationship Id="rId4" Type="http://schemas.openxmlformats.org/officeDocument/2006/relationships/package" Target="../embeddings/Microsoft_Word___15.docx"/></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23.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17.docx"/><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36.xml"/><Relationship Id="rId11" Type="http://schemas.openxmlformats.org/officeDocument/2006/relationships/oleObject" Target="../embeddings/oleObject17.bin"/><Relationship Id="rId5" Type="http://schemas.openxmlformats.org/officeDocument/2006/relationships/slide" Target="slide35.xml"/><Relationship Id="rId10" Type="http://schemas.openxmlformats.org/officeDocument/2006/relationships/image" Target="../media/image22.emf"/><Relationship Id="rId4" Type="http://schemas.openxmlformats.org/officeDocument/2006/relationships/slide" Target="slide34.xml"/><Relationship Id="rId9" Type="http://schemas.openxmlformats.org/officeDocument/2006/relationships/package" Target="../embeddings/Microsoft_Word___16.docx"/></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5.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19.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6.xml"/><Relationship Id="rId11" Type="http://schemas.openxmlformats.org/officeDocument/2006/relationships/oleObject" Target="../embeddings/oleObject19.bin"/><Relationship Id="rId5" Type="http://schemas.openxmlformats.org/officeDocument/2006/relationships/slide" Target="slide35.xml"/><Relationship Id="rId10" Type="http://schemas.openxmlformats.org/officeDocument/2006/relationships/image" Target="../media/image24.emf"/><Relationship Id="rId4" Type="http://schemas.openxmlformats.org/officeDocument/2006/relationships/slide" Target="slide34.xml"/><Relationship Id="rId9" Type="http://schemas.openxmlformats.org/officeDocument/2006/relationships/package" Target="../embeddings/Microsoft_Word___18.docx"/></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image" Target="../media/image27.emf"/><Relationship Id="rId3" Type="http://schemas.openxmlformats.org/officeDocument/2006/relationships/slide" Target="slide33.xml"/><Relationship Id="rId7" Type="http://schemas.openxmlformats.org/officeDocument/2006/relationships/slide" Target="slide37.xml"/><Relationship Id="rId12" Type="http://schemas.openxmlformats.org/officeDocument/2006/relationships/package" Target="../embeddings/Microsoft_Word___21.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36.xml"/><Relationship Id="rId11" Type="http://schemas.openxmlformats.org/officeDocument/2006/relationships/oleObject" Target="../embeddings/oleObject21.bin"/><Relationship Id="rId5" Type="http://schemas.openxmlformats.org/officeDocument/2006/relationships/slide" Target="slide35.xml"/><Relationship Id="rId10" Type="http://schemas.openxmlformats.org/officeDocument/2006/relationships/image" Target="../media/image26.emf"/><Relationship Id="rId4" Type="http://schemas.openxmlformats.org/officeDocument/2006/relationships/slide" Target="slide34.xml"/><Relationship Id="rId9" Type="http://schemas.openxmlformats.org/officeDocument/2006/relationships/package" Target="../embeddings/Microsoft_Word___20.docx"/></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slide" Target="slide33.xml"/><Relationship Id="rId7"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36.xml"/><Relationship Id="rId5" Type="http://schemas.openxmlformats.org/officeDocument/2006/relationships/slide" Target="slide35.xml"/><Relationship Id="rId10" Type="http://schemas.openxmlformats.org/officeDocument/2006/relationships/image" Target="../media/image28.emf"/><Relationship Id="rId4" Type="http://schemas.openxmlformats.org/officeDocument/2006/relationships/slide" Target="slide34.xml"/><Relationship Id="rId9" Type="http://schemas.openxmlformats.org/officeDocument/2006/relationships/package" Target="../embeddings/Microsoft_Word___22.docx"/></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image" Target="../media/image29.emf"/><Relationship Id="rId5" Type="http://schemas.openxmlformats.org/officeDocument/2006/relationships/package" Target="../embeddings/Microsoft_Word___23.docx"/><Relationship Id="rId4" Type="http://schemas.openxmlformats.org/officeDocument/2006/relationships/oleObject" Target="../embeddings/oleObject23.bin"/></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692549" y="2277666"/>
            <a:ext cx="49868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第三章　</a:t>
            </a:r>
            <a:r>
              <a:rPr lang="en-US" altLang="zh-CN" sz="1600" i="1" dirty="0" smtClean="0">
                <a:solidFill>
                  <a:schemeClr val="accent6">
                    <a:lumMod val="75000"/>
                  </a:schemeClr>
                </a:solidFill>
                <a:latin typeface="微软雅黑" pitchFamily="34" charset="-122"/>
                <a:ea typeface="微软雅黑" pitchFamily="34" charset="-122"/>
              </a:rPr>
              <a:t>3.2</a:t>
            </a:r>
            <a:r>
              <a:rPr lang="zh-CN" altLang="en-US" sz="1600" i="1" dirty="0" smtClean="0">
                <a:solidFill>
                  <a:schemeClr val="accent6">
                    <a:lumMod val="75000"/>
                  </a:schemeClr>
                </a:solidFill>
                <a:latin typeface="微软雅黑" pitchFamily="34" charset="-122"/>
                <a:ea typeface="微软雅黑" pitchFamily="34" charset="-122"/>
              </a:rPr>
              <a:t>  古典概型</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2639535" y="2701881"/>
            <a:ext cx="5039847" cy="1015663"/>
          </a:xfrm>
          <a:prstGeom prst="rect">
            <a:avLst/>
          </a:prstGeom>
          <a:noFill/>
        </p:spPr>
        <p:txBody>
          <a:bodyPr wrap="square" rtlCol="0">
            <a:spAutoFit/>
          </a:bodyPr>
          <a:lstStyle/>
          <a:p>
            <a:pPr>
              <a:lnSpc>
                <a:spcPct val="120000"/>
              </a:lnSpc>
            </a:pP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3.2.1</a:t>
            </a: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古典概型</a:t>
            </a:r>
            <a:endPar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图片 5"/>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914984" y="3237418"/>
            <a:ext cx="3281652" cy="3629510"/>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5418"/>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解</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方法二　采用列表法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设</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个球的编号为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为白球，</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为黑球</a:t>
            </a:r>
            <a:r>
              <a:rPr lang="en-US" altLang="zh-CN" sz="2800" kern="100" dirty="0" smtClean="0">
                <a:latin typeface="Times New Roman"/>
                <a:ea typeface="华文细黑"/>
                <a:cs typeface="Courier New"/>
              </a:rPr>
              <a:t>.</a:t>
            </a:r>
          </a:p>
          <a:p>
            <a:pPr lvl="0" algn="just">
              <a:lnSpc>
                <a:spcPct val="150000"/>
              </a:lnSpc>
            </a:pPr>
            <a:r>
              <a:rPr lang="zh-CN" altLang="zh-CN" sz="2800" kern="100" dirty="0">
                <a:solidFill>
                  <a:prstClr val="black"/>
                </a:solidFill>
                <a:latin typeface="Times New Roman"/>
                <a:ea typeface="华文细黑"/>
                <a:cs typeface="Times New Roman"/>
              </a:rPr>
              <a:t>列表如下</a:t>
            </a:r>
            <a:r>
              <a:rPr lang="zh-CN" altLang="zh-CN" sz="2800" kern="100" dirty="0" smtClean="0">
                <a:solidFill>
                  <a:prstClr val="black"/>
                </a:solidFill>
                <a:latin typeface="Times New Roman"/>
                <a:ea typeface="华文细黑"/>
                <a:cs typeface="Times New Roman"/>
              </a:rPr>
              <a:t>：</a:t>
            </a:r>
            <a:endParaRPr lang="zh-CN" altLang="zh-CN" sz="2800" kern="100" dirty="0">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152390761"/>
              </p:ext>
            </p:extLst>
          </p:nvPr>
        </p:nvGraphicFramePr>
        <p:xfrm>
          <a:off x="2350790" y="1790774"/>
          <a:ext cx="8424936" cy="4735364"/>
        </p:xfrm>
        <a:graphic>
          <a:graphicData uri="http://schemas.openxmlformats.org/drawingml/2006/table">
            <a:tbl>
              <a:tblPr/>
              <a:tblGrid>
                <a:gridCol w="633864"/>
                <a:gridCol w="1563780"/>
                <a:gridCol w="1563780"/>
                <a:gridCol w="1549866"/>
                <a:gridCol w="1563780"/>
                <a:gridCol w="1549866"/>
              </a:tblGrid>
              <a:tr h="418955">
                <a:tc>
                  <a:txBody>
                    <a:bodyPr/>
                    <a:lstStyle/>
                    <a:p>
                      <a:pPr algn="ctr">
                        <a:lnSpc>
                          <a:spcPct val="150000"/>
                        </a:lnSpc>
                        <a:spcAft>
                          <a:spcPts val="0"/>
                        </a:spcAft>
                      </a:pPr>
                      <a:r>
                        <a:rPr lang="en-US" sz="2800" i="1" kern="100" baseline="0" dirty="0">
                          <a:effectLst/>
                          <a:latin typeface="Times New Roman"/>
                          <a:ea typeface="华文细黑"/>
                          <a:cs typeface="Courier New"/>
                        </a:rPr>
                        <a:t> </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a</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dirty="0">
                          <a:effectLst/>
                          <a:latin typeface="Times New Roman"/>
                          <a:ea typeface="华文细黑"/>
                          <a:cs typeface="Courier New"/>
                        </a:rPr>
                        <a:t>b</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c</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d</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dirty="0">
                          <a:effectLst/>
                          <a:latin typeface="Times New Roman"/>
                          <a:ea typeface="华文细黑"/>
                          <a:cs typeface="Courier New"/>
                        </a:rPr>
                        <a:t>e</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912">
                <a:tc>
                  <a:txBody>
                    <a:bodyPr/>
                    <a:lstStyle/>
                    <a:p>
                      <a:pPr algn="ctr">
                        <a:lnSpc>
                          <a:spcPct val="150000"/>
                        </a:lnSpc>
                        <a:spcAft>
                          <a:spcPts val="0"/>
                        </a:spcAft>
                      </a:pPr>
                      <a:r>
                        <a:rPr lang="en-US" sz="2800" i="1" kern="100" baseline="0">
                          <a:effectLst/>
                          <a:latin typeface="Times New Roman"/>
                          <a:ea typeface="华文细黑"/>
                          <a:cs typeface="Courier New"/>
                        </a:rPr>
                        <a:t>a</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dirty="0">
                          <a:effectLst/>
                          <a:latin typeface="Times New Roman"/>
                          <a:ea typeface="华文细黑"/>
                          <a:cs typeface="Courier New"/>
                        </a:rPr>
                        <a:t> </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dirty="0">
                          <a:effectLst/>
                          <a:latin typeface="Times New Roman"/>
                          <a:ea typeface="华文细黑"/>
                          <a:cs typeface="Courier New"/>
                        </a:rPr>
                        <a:t>(</a:t>
                      </a:r>
                      <a:r>
                        <a:rPr lang="en-US" sz="2800"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i="1" kern="100" baseline="0" dirty="0">
                          <a:effectLst/>
                          <a:latin typeface="Times New Roman"/>
                          <a:ea typeface="华文细黑"/>
                          <a:cs typeface="Courier New"/>
                        </a:rPr>
                        <a:t>b</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a</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c</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a</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d</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a</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e</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912">
                <a:tc>
                  <a:txBody>
                    <a:bodyPr/>
                    <a:lstStyle/>
                    <a:p>
                      <a:pPr algn="ctr">
                        <a:lnSpc>
                          <a:spcPct val="150000"/>
                        </a:lnSpc>
                        <a:spcAft>
                          <a:spcPts val="0"/>
                        </a:spcAft>
                      </a:pPr>
                      <a:r>
                        <a:rPr lang="en-US" sz="2800" i="1" kern="100" baseline="0">
                          <a:effectLst/>
                          <a:latin typeface="Times New Roman"/>
                          <a:ea typeface="华文细黑"/>
                          <a:cs typeface="Courier New"/>
                        </a:rPr>
                        <a:t>b</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a:t>
                      </a:r>
                      <a:r>
                        <a:rPr lang="en-US" sz="2800"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a:t>
                      </a:r>
                      <a:r>
                        <a:rPr lang="en-US" sz="2800" i="1" kern="100" baseline="0" dirty="0">
                          <a:effectLst/>
                          <a:latin typeface="Times New Roman"/>
                          <a:ea typeface="华文细黑"/>
                          <a:cs typeface="Courier New"/>
                        </a:rPr>
                        <a:t>a</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 </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b</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c</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a:t>
                      </a:r>
                      <a:r>
                        <a:rPr lang="en-US" sz="2800"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a:t>
                      </a:r>
                      <a:r>
                        <a:rPr lang="en-US" sz="2800" i="1" kern="100" baseline="0" dirty="0">
                          <a:effectLst/>
                          <a:latin typeface="Times New Roman"/>
                          <a:ea typeface="华文细黑"/>
                          <a:cs typeface="Courier New"/>
                        </a:rPr>
                        <a:t>d</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b</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e</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912">
                <a:tc>
                  <a:txBody>
                    <a:bodyPr/>
                    <a:lstStyle/>
                    <a:p>
                      <a:pPr algn="ctr">
                        <a:lnSpc>
                          <a:spcPct val="150000"/>
                        </a:lnSpc>
                        <a:spcAft>
                          <a:spcPts val="0"/>
                        </a:spcAft>
                      </a:pPr>
                      <a:r>
                        <a:rPr lang="en-US" sz="2800" i="1" kern="100" baseline="0">
                          <a:effectLst/>
                          <a:latin typeface="Times New Roman"/>
                          <a:ea typeface="华文细黑"/>
                          <a:cs typeface="Courier New"/>
                        </a:rPr>
                        <a:t>c</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c</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a</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c</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b</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dirty="0">
                          <a:effectLst/>
                          <a:latin typeface="Times New Roman"/>
                          <a:ea typeface="华文细黑"/>
                          <a:cs typeface="Courier New"/>
                        </a:rPr>
                        <a:t> </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c</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d</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c</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e</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3636">
                <a:tc>
                  <a:txBody>
                    <a:bodyPr/>
                    <a:lstStyle/>
                    <a:p>
                      <a:pPr algn="ctr">
                        <a:lnSpc>
                          <a:spcPct val="150000"/>
                        </a:lnSpc>
                        <a:spcAft>
                          <a:spcPts val="0"/>
                        </a:spcAft>
                      </a:pPr>
                      <a:r>
                        <a:rPr lang="en-US" sz="2800" i="1" kern="100" baseline="0">
                          <a:effectLst/>
                          <a:latin typeface="Times New Roman"/>
                          <a:ea typeface="华文细黑"/>
                          <a:cs typeface="Courier New"/>
                        </a:rPr>
                        <a:t>d</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d</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a</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d</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b</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d</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c</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 </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d</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e</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912">
                <a:tc>
                  <a:txBody>
                    <a:bodyPr/>
                    <a:lstStyle/>
                    <a:p>
                      <a:pPr algn="ctr">
                        <a:lnSpc>
                          <a:spcPct val="150000"/>
                        </a:lnSpc>
                        <a:spcAft>
                          <a:spcPts val="0"/>
                        </a:spcAft>
                      </a:pPr>
                      <a:r>
                        <a:rPr lang="en-US" sz="2800" i="1" kern="100" baseline="0">
                          <a:effectLst/>
                          <a:latin typeface="Times New Roman"/>
                          <a:ea typeface="华文细黑"/>
                          <a:cs typeface="Courier New"/>
                        </a:rPr>
                        <a:t>e</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e</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a</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t>
                      </a:r>
                      <a:r>
                        <a:rPr lang="en-US" sz="2800" i="1" kern="100" baseline="0">
                          <a:effectLst/>
                          <a:latin typeface="Times New Roman"/>
                          <a:ea typeface="华文细黑"/>
                          <a:cs typeface="Courier New"/>
                        </a:rPr>
                        <a:t>e</a:t>
                      </a:r>
                      <a:r>
                        <a:rPr lang="zh-CN" sz="2800" kern="100" baseline="0">
                          <a:effectLst/>
                          <a:latin typeface="Times New Roman"/>
                          <a:ea typeface="华文细黑"/>
                          <a:cs typeface="Times New Roman"/>
                        </a:rPr>
                        <a:t>，</a:t>
                      </a:r>
                      <a:r>
                        <a:rPr lang="en-US" sz="2800" i="1" kern="100" baseline="0">
                          <a:effectLst/>
                          <a:latin typeface="Times New Roman"/>
                          <a:ea typeface="华文细黑"/>
                          <a:cs typeface="Courier New"/>
                        </a:rPr>
                        <a:t>b</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a:t>
                      </a:r>
                      <a:r>
                        <a:rPr lang="en-US" sz="2800" i="1" kern="100" baseline="0" dirty="0">
                          <a:effectLst/>
                          <a:latin typeface="Times New Roman"/>
                          <a:ea typeface="华文细黑"/>
                          <a:cs typeface="Courier New"/>
                        </a:rPr>
                        <a:t>e</a:t>
                      </a:r>
                      <a:r>
                        <a:rPr lang="zh-CN" sz="2800" kern="100" baseline="0" dirty="0">
                          <a:effectLst/>
                          <a:latin typeface="Times New Roman"/>
                          <a:ea typeface="华文细黑"/>
                          <a:cs typeface="Times New Roman"/>
                        </a:rPr>
                        <a:t>，</a:t>
                      </a:r>
                      <a:r>
                        <a:rPr lang="en-US" sz="2800" i="1" kern="100" baseline="0" dirty="0">
                          <a:effectLst/>
                          <a:latin typeface="Times New Roman"/>
                          <a:ea typeface="华文细黑"/>
                          <a:cs typeface="Courier New"/>
                        </a:rPr>
                        <a:t>c</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a:t>
                      </a:r>
                      <a:r>
                        <a:rPr lang="en-US" sz="2800" i="1" kern="100" baseline="0" dirty="0">
                          <a:effectLst/>
                          <a:latin typeface="Times New Roman"/>
                          <a:ea typeface="华文细黑"/>
                          <a:cs typeface="Courier New"/>
                        </a:rPr>
                        <a:t>e</a:t>
                      </a:r>
                      <a:r>
                        <a:rPr lang="zh-CN" sz="2800" kern="100" baseline="0" dirty="0">
                          <a:effectLst/>
                          <a:latin typeface="Times New Roman"/>
                          <a:ea typeface="华文细黑"/>
                          <a:cs typeface="Times New Roman"/>
                        </a:rPr>
                        <a:t>，</a:t>
                      </a:r>
                      <a:r>
                        <a:rPr lang="en-US" sz="2800" i="1" kern="100" baseline="0" dirty="0">
                          <a:effectLst/>
                          <a:latin typeface="Times New Roman"/>
                          <a:ea typeface="华文细黑"/>
                          <a:cs typeface="Courier New"/>
                        </a:rPr>
                        <a:t>d</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r>
            </a:tbl>
          </a:graphicData>
        </a:graphic>
      </p:graphicFrame>
    </p:spTree>
    <p:extLst>
      <p:ext uri="{BB962C8B-B14F-4D97-AF65-F5344CB8AC3E}">
        <p14:creationId xmlns:p14="http://schemas.microsoft.com/office/powerpoint/2010/main" val="2209133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78582" y="69349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由于每次取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个球，因此每次所得的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个球不相同，而事件</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是相同的事件，故共有</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个基本事件</a:t>
            </a:r>
            <a:r>
              <a:rPr lang="en-US" altLang="zh-CN" sz="2800" kern="100" dirty="0" smtClean="0">
                <a:latin typeface="Times New Roman"/>
                <a:ea typeface="华文细黑"/>
                <a:cs typeface="Courier New"/>
              </a:rPr>
              <a:t>.</a:t>
            </a:r>
            <a:endParaRPr lang="zh-CN" altLang="zh-CN" sz="1050" kern="100" dirty="0">
              <a:effectLst/>
              <a:latin typeface="宋体"/>
              <a:ea typeface="华文细黑" pitchFamily="2" charset="-122"/>
              <a:cs typeface="Courier New"/>
            </a:endParaRPr>
          </a:p>
        </p:txBody>
      </p:sp>
      <p:sp>
        <p:nvSpPr>
          <p:cNvPr id="5" name="矩形 4"/>
          <p:cNvSpPr/>
          <p:nvPr/>
        </p:nvSpPr>
        <p:spPr>
          <a:xfrm>
            <a:off x="406574" y="213365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(2)</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2</a:t>
            </a:r>
            <a:r>
              <a:rPr lang="zh-CN" altLang="zh-CN" sz="2800" kern="100" dirty="0">
                <a:latin typeface="Times New Roman"/>
                <a:ea typeface="华文细黑"/>
                <a:cs typeface="Times New Roman"/>
              </a:rPr>
              <a:t>个都是白球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三个基本事件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11908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773610"/>
            <a:ext cx="12190413" cy="331236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406574" y="2133650"/>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求基本事件的基本方法是列举法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基本事件具有以下特点：</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不可能再分为更小的随机事件；</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两个基本事件不可能同时发生</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当基本事件个数较多时还可应用列表法或树形图法求解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33345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做投掷</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颗骰子的试验，用</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表示结果，其中</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表示第一颗骰子出现的点数，</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表示第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颗骰子出现的点数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写出：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试验的基本事件；</a:t>
            </a:r>
            <a:endParaRPr lang="zh-CN" altLang="zh-CN" sz="1050" kern="100" dirty="0">
              <a:effectLst/>
              <a:latin typeface="宋体"/>
              <a:cs typeface="Courier New"/>
            </a:endParaRPr>
          </a:p>
        </p:txBody>
      </p:sp>
      <p:sp>
        <p:nvSpPr>
          <p:cNvPr id="3" name="矩形 2"/>
          <p:cNvSpPr/>
          <p:nvPr/>
        </p:nvSpPr>
        <p:spPr>
          <a:xfrm>
            <a:off x="406574" y="227766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这个试验的基本事件共有</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个，列举如下：</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(1,3)(1,4)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(6,6).</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事件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出现点数之和大于</a:t>
            </a:r>
            <a:r>
              <a:rPr lang="en-US" altLang="zh-CN" sz="2800" kern="100" dirty="0">
                <a:latin typeface="Times New Roman"/>
                <a:ea typeface="华文细黑"/>
                <a:cs typeface="Courier New"/>
              </a:rPr>
              <a:t>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406574" y="799719"/>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出现点数之和大于</a:t>
            </a:r>
            <a:r>
              <a:rPr lang="en-US" altLang="zh-CN" sz="2800" kern="100" dirty="0">
                <a:latin typeface="Times New Roman"/>
                <a:ea typeface="华文细黑"/>
                <a:cs typeface="Courier New"/>
              </a:rPr>
              <a:t>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包含以下</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个基本事件：</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(6,6).</a:t>
            </a:r>
            <a:endParaRPr lang="zh-CN" altLang="zh-CN" sz="1050" kern="100" dirty="0">
              <a:effectLst/>
              <a:latin typeface="宋体"/>
              <a:cs typeface="Courier New"/>
            </a:endParaRPr>
          </a:p>
        </p:txBody>
      </p:sp>
      <p:sp>
        <p:nvSpPr>
          <p:cNvPr id="4" name="矩形 3"/>
          <p:cNvSpPr/>
          <p:nvPr/>
        </p:nvSpPr>
        <p:spPr>
          <a:xfrm>
            <a:off x="406574" y="220565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事件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出现点数相等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406574" y="292573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出现点数相等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包含以下</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个基本事件：</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(6,6).</a:t>
            </a:r>
            <a:endParaRPr lang="zh-CN" altLang="zh-CN" sz="1050" kern="100" dirty="0">
              <a:effectLst/>
              <a:latin typeface="宋体"/>
              <a:cs typeface="Courier New"/>
            </a:endParaRPr>
          </a:p>
        </p:txBody>
      </p:sp>
      <p:sp>
        <p:nvSpPr>
          <p:cNvPr id="6" name="矩形 5"/>
          <p:cNvSpPr/>
          <p:nvPr/>
        </p:nvSpPr>
        <p:spPr>
          <a:xfrm>
            <a:off x="406574" y="436589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事件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出现点数之和等于</a:t>
            </a:r>
            <a:r>
              <a:rPr lang="en-US" altLang="zh-CN" sz="2800" kern="100" dirty="0">
                <a:latin typeface="Times New Roman"/>
                <a:ea typeface="华文细黑"/>
                <a:cs typeface="Courier New"/>
              </a:rPr>
              <a:t>7</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06574" y="5120199"/>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出现点数之和等于</a:t>
            </a:r>
            <a:r>
              <a:rPr lang="en-US" altLang="zh-CN" sz="2800" kern="100" dirty="0">
                <a:latin typeface="Times New Roman"/>
                <a:ea typeface="华文细黑"/>
                <a:cs typeface="Courier New"/>
              </a:rPr>
              <a:t>7</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包含以下</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个基本事件：</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(6,1).</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21782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5" grpId="0"/>
      <p:bldP spid="5" grpId="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621482"/>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利用古典概型公式求概率</a:t>
            </a:r>
          </a:p>
        </p:txBody>
      </p:sp>
      <p:sp>
        <p:nvSpPr>
          <p:cNvPr id="8" name="矩形 7"/>
          <p:cNvSpPr/>
          <p:nvPr/>
        </p:nvSpPr>
        <p:spPr>
          <a:xfrm>
            <a:off x="406574" y="1458549"/>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从</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这</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个数字中任取三个不同的数字，求下列事件的概率：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三个数字中不含</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5 }</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三个数字中含</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5}.</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18943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这个试验的基本事件为：</a:t>
            </a:r>
            <a:r>
              <a:rPr lang="en-US" altLang="zh-CN" sz="2800" kern="100" dirty="0">
                <a:latin typeface="Times New Roman"/>
                <a:ea typeface="华文细黑"/>
                <a:cs typeface="Courier New"/>
              </a:rPr>
              <a:t>(1,2,3)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(3,4,5)</a:t>
            </a:r>
            <a:r>
              <a:rPr lang="zh-CN" altLang="zh-CN" sz="2800" kern="100" dirty="0">
                <a:latin typeface="Times New Roman"/>
                <a:ea typeface="华文细黑"/>
                <a:cs typeface="Times New Roman"/>
              </a:rPr>
              <a:t>，所以基本事件总数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因为事件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包含的事件数</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64180354"/>
              </p:ext>
            </p:extLst>
          </p:nvPr>
        </p:nvGraphicFramePr>
        <p:xfrm>
          <a:off x="507157" y="2863255"/>
          <a:ext cx="9947275" cy="1449388"/>
        </p:xfrm>
        <a:graphic>
          <a:graphicData uri="http://schemas.openxmlformats.org/presentationml/2006/ole">
            <mc:AlternateContent xmlns:mc="http://schemas.openxmlformats.org/markup-compatibility/2006">
              <mc:Choice xmlns:v="urn:schemas-microsoft-com:vml" Requires="v">
                <p:oleObj spid="_x0000_s6162" name="文档" r:id="rId4" imgW="9946513" imgH="1449635" progId="Word.Document.12">
                  <p:embed/>
                </p:oleObj>
              </mc:Choice>
              <mc:Fallback>
                <p:oleObj name="文档" r:id="rId4" imgW="9946513" imgH="1449635" progId="Word.Document.12">
                  <p:embed/>
                  <p:pic>
                    <p:nvPicPr>
                      <p:cNvPr id="0" name=""/>
                      <p:cNvPicPr/>
                      <p:nvPr/>
                    </p:nvPicPr>
                    <p:blipFill>
                      <a:blip r:embed="rId5"/>
                      <a:stretch>
                        <a:fillRect/>
                      </a:stretch>
                    </p:blipFill>
                    <p:spPr>
                      <a:xfrm>
                        <a:off x="507157" y="2863255"/>
                        <a:ext cx="9947275" cy="1449388"/>
                      </a:xfrm>
                      <a:prstGeom prst="rect">
                        <a:avLst/>
                      </a:prstGeom>
                    </p:spPr>
                  </p:pic>
                </p:oleObj>
              </mc:Fallback>
            </mc:AlternateContent>
          </a:graphicData>
        </a:graphic>
      </p:graphicFrame>
      <p:sp>
        <p:nvSpPr>
          <p:cNvPr id="5" name="矩形 4"/>
          <p:cNvSpPr/>
          <p:nvPr/>
        </p:nvSpPr>
        <p:spPr>
          <a:xfrm>
            <a:off x="406574" y="3681781"/>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因为事件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(3,4,5)}</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包含的基本事件数</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21151104"/>
              </p:ext>
            </p:extLst>
          </p:nvPr>
        </p:nvGraphicFramePr>
        <p:xfrm>
          <a:off x="541065" y="5772894"/>
          <a:ext cx="9944100" cy="1257300"/>
        </p:xfrm>
        <a:graphic>
          <a:graphicData uri="http://schemas.openxmlformats.org/presentationml/2006/ole">
            <mc:AlternateContent xmlns:mc="http://schemas.openxmlformats.org/markup-compatibility/2006">
              <mc:Choice xmlns:v="urn:schemas-microsoft-com:vml" Requires="v">
                <p:oleObj spid="_x0000_s6163" name="文档" r:id="rId7" imgW="9946513" imgH="1258922" progId="Word.Document.12">
                  <p:embed/>
                </p:oleObj>
              </mc:Choice>
              <mc:Fallback>
                <p:oleObj name="文档" r:id="rId7" imgW="9946513" imgH="1258922" progId="Word.Document.12">
                  <p:embed/>
                  <p:pic>
                    <p:nvPicPr>
                      <p:cNvPr id="0" name=""/>
                      <p:cNvPicPr/>
                      <p:nvPr/>
                    </p:nvPicPr>
                    <p:blipFill>
                      <a:blip r:embed="rId8"/>
                      <a:stretch>
                        <a:fillRect/>
                      </a:stretch>
                    </p:blipFill>
                    <p:spPr>
                      <a:xfrm>
                        <a:off x="541065" y="5772894"/>
                        <a:ext cx="9944100" cy="1257300"/>
                      </a:xfrm>
                      <a:prstGeom prst="rect">
                        <a:avLst/>
                      </a:prstGeom>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81001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750"/>
                                        <p:tgtEl>
                                          <p:spTgt spid="2"/>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750"/>
                                        <p:tgtEl>
                                          <p:spTgt spid="5">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linds(horizontal)">
                                      <p:cBhvr>
                                        <p:cTn id="27" dur="750"/>
                                        <p:tgtEl>
                                          <p:spTgt spid="5">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269554"/>
            <a:ext cx="12190413" cy="453650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305517"/>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古典概型概率求法步骤：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确定等可能基本事件总数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确定所求事件包含基本事件数</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86192262"/>
              </p:ext>
            </p:extLst>
          </p:nvPr>
        </p:nvGraphicFramePr>
        <p:xfrm>
          <a:off x="543470" y="3285778"/>
          <a:ext cx="9718675" cy="1439863"/>
        </p:xfrm>
        <a:graphic>
          <a:graphicData uri="http://schemas.openxmlformats.org/presentationml/2006/ole">
            <mc:AlternateContent xmlns:mc="http://schemas.openxmlformats.org/markup-compatibility/2006">
              <mc:Choice xmlns:v="urn:schemas-microsoft-com:vml" Requires="v">
                <p:oleObj spid="_x0000_s7178" name="文档" r:id="rId5" imgW="9718019" imgH="1440262" progId="Word.Document.12">
                  <p:embed/>
                </p:oleObj>
              </mc:Choice>
              <mc:Fallback>
                <p:oleObj name="文档" r:id="rId5" imgW="9718019" imgH="1440262" progId="Word.Document.12">
                  <p:embed/>
                  <p:pic>
                    <p:nvPicPr>
                      <p:cNvPr id="0" name=""/>
                      <p:cNvPicPr/>
                      <p:nvPr/>
                    </p:nvPicPr>
                    <p:blipFill>
                      <a:blip r:embed="rId6"/>
                      <a:stretch>
                        <a:fillRect/>
                      </a:stretch>
                    </p:blipFill>
                    <p:spPr>
                      <a:xfrm>
                        <a:off x="543470" y="3285778"/>
                        <a:ext cx="9718675" cy="1439863"/>
                      </a:xfrm>
                      <a:prstGeom prst="rect">
                        <a:avLst/>
                      </a:prstGeom>
                    </p:spPr>
                  </p:pic>
                </p:oleObj>
              </mc:Fallback>
            </mc:AlternateContent>
          </a:graphicData>
        </a:graphic>
      </p:graphicFrame>
      <p:sp>
        <p:nvSpPr>
          <p:cNvPr id="10" name="矩形 9"/>
          <p:cNvSpPr/>
          <p:nvPr/>
        </p:nvSpPr>
        <p:spPr>
          <a:xfrm>
            <a:off x="406574" y="413082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使用古典概型概率公式应注意：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首先确定是否为古典概型；</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事件是什么，包含的基本事件有哪些</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抛掷两枚骰子，求：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点数之和是</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的倍数的概率；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点数之和大于</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小于</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如图，基本事件与所描点一一对应，共</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种</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4098" name="Picture 2" descr="RA2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0486" y="693490"/>
            <a:ext cx="3622861" cy="334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386184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点数之和是</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的倍数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的事件为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，从图中可以看出，事件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包含的基本事件共有</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即</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(6,6).</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58074748"/>
              </p:ext>
            </p:extLst>
          </p:nvPr>
        </p:nvGraphicFramePr>
        <p:xfrm>
          <a:off x="550590" y="5878066"/>
          <a:ext cx="8188325" cy="1362075"/>
        </p:xfrm>
        <a:graphic>
          <a:graphicData uri="http://schemas.openxmlformats.org/presentationml/2006/ole">
            <mc:AlternateContent xmlns:mc="http://schemas.openxmlformats.org/markup-compatibility/2006">
              <mc:Choice xmlns:v="urn:schemas-microsoft-com:vml" Requires="v">
                <p:oleObj spid="_x0000_s4107" name="文档" r:id="rId5" imgW="8188810" imgH="1361880" progId="Word.Document.12">
                  <p:embed/>
                </p:oleObj>
              </mc:Choice>
              <mc:Fallback>
                <p:oleObj name="文档" r:id="rId5" imgW="8188810" imgH="1361880" progId="Word.Document.12">
                  <p:embed/>
                  <p:pic>
                    <p:nvPicPr>
                      <p:cNvPr id="0" name=""/>
                      <p:cNvPicPr/>
                      <p:nvPr/>
                    </p:nvPicPr>
                    <p:blipFill>
                      <a:blip r:embed="rId6"/>
                      <a:stretch>
                        <a:fillRect/>
                      </a:stretch>
                    </p:blipFill>
                    <p:spPr>
                      <a:xfrm>
                        <a:off x="550590" y="5878066"/>
                        <a:ext cx="8188325" cy="1362075"/>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67552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linds(horizontal)">
                                      <p:cBhvr>
                                        <p:cTn id="10" dur="750"/>
                                        <p:tgtEl>
                                          <p:spTgt spid="409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linds(horizontal)">
                                      <p:cBhvr>
                                        <p:cTn id="14" dur="750"/>
                                        <p:tgtEl>
                                          <p:spTgt spid="4">
                                            <p:txEl>
                                              <p:pRg st="0" end="0"/>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750"/>
                                        <p:tgtEl>
                                          <p:spTgt spid="4">
                                            <p:txEl>
                                              <p:pRg st="1" end="1"/>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341562"/>
            <a:ext cx="10004085"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了解基本事件的特点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理解古典概型的定义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会应用古典概型的概率公式解决实际问题．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2659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点数之和大于</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小于</a:t>
            </a:r>
            <a:r>
              <a:rPr lang="en-US" altLang="zh-CN" sz="2800" kern="100" dirty="0">
                <a:latin typeface="Times New Roman"/>
                <a:ea typeface="华文细黑"/>
                <a:cs typeface="Courier New"/>
              </a:rPr>
              <a:t>10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的事件为</a:t>
            </a:r>
            <a:r>
              <a:rPr lang="en-US" altLang="zh-CN" sz="2800" i="1" kern="100" dirty="0">
                <a:latin typeface="Times New Roman"/>
                <a:ea typeface="华文细黑"/>
                <a:cs typeface="Courier New"/>
              </a:rPr>
              <a:t>B</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图中可以看出，事件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包含的基本事件共有</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pic>
        <p:nvPicPr>
          <p:cNvPr id="3" name="Picture 2" descr="RA2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0486" y="1269554"/>
            <a:ext cx="3622861" cy="334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4437906"/>
            <a:ext cx="11161240" cy="1333931"/>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即</a:t>
            </a:r>
            <a:r>
              <a:rPr lang="en-US" altLang="zh-CN" sz="2800" kern="100" dirty="0">
                <a:solidFill>
                  <a:prstClr val="black"/>
                </a:solidFill>
                <a:latin typeface="Times New Roman"/>
                <a:ea typeface="华文细黑"/>
                <a:cs typeface="Courier New"/>
              </a:rPr>
              <a:t>(1,5)</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(2,4)</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(3,3)</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(4,2)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(5,1)</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(1,6)</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(2,5)</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(3,4)</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(4,3)</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(5,2)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(6,1)</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(2,6)</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(3,5)</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(4,4)</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(5,3)</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(6,2)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(3,6)</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(4,5)</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(5,4)</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(6,3).</a:t>
            </a:r>
            <a:endParaRPr lang="zh-CN" altLang="zh-CN" sz="1050" kern="100" dirty="0">
              <a:solidFill>
                <a:prstClr val="black"/>
              </a:solidFill>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3259052"/>
              </p:ext>
            </p:extLst>
          </p:nvPr>
        </p:nvGraphicFramePr>
        <p:xfrm>
          <a:off x="550590" y="5825108"/>
          <a:ext cx="9740900" cy="1457325"/>
        </p:xfrm>
        <a:graphic>
          <a:graphicData uri="http://schemas.openxmlformats.org/presentationml/2006/ole">
            <mc:AlternateContent xmlns:mc="http://schemas.openxmlformats.org/markup-compatibility/2006">
              <mc:Choice xmlns:v="urn:schemas-microsoft-com:vml" Requires="v">
                <p:oleObj spid="_x0000_s8202" name="文档" r:id="rId5" imgW="9741534" imgH="1457190" progId="Word.Document.12">
                  <p:embed/>
                </p:oleObj>
              </mc:Choice>
              <mc:Fallback>
                <p:oleObj name="文档" r:id="rId5" imgW="9741534" imgH="1457190" progId="Word.Document.12">
                  <p:embed/>
                  <p:pic>
                    <p:nvPicPr>
                      <p:cNvPr id="0" name=""/>
                      <p:cNvPicPr/>
                      <p:nvPr/>
                    </p:nvPicPr>
                    <p:blipFill>
                      <a:blip r:embed="rId6"/>
                      <a:stretch>
                        <a:fillRect/>
                      </a:stretch>
                    </p:blipFill>
                    <p:spPr>
                      <a:xfrm>
                        <a:off x="550590" y="5825108"/>
                        <a:ext cx="9740900" cy="1457325"/>
                      </a:xfrm>
                      <a:prstGeom prst="rect">
                        <a:avLst/>
                      </a:prstGeom>
                    </p:spPr>
                  </p:pic>
                </p:oleObj>
              </mc:Fallback>
            </mc:AlternateContent>
          </a:graphicData>
        </a:graphic>
      </p:graphicFrame>
    </p:spTree>
    <p:extLst>
      <p:ext uri="{BB962C8B-B14F-4D97-AF65-F5344CB8AC3E}">
        <p14:creationId xmlns:p14="http://schemas.microsoft.com/office/powerpoint/2010/main" val="2649030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750"/>
                                        <p:tgtEl>
                                          <p:spTgt spid="3"/>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750"/>
                                        <p:tgtEl>
                                          <p:spTgt spid="4"/>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477466"/>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较复杂的古典概型的概率计算</a:t>
            </a:r>
          </a:p>
        </p:txBody>
      </p:sp>
      <p:sp>
        <p:nvSpPr>
          <p:cNvPr id="7" name="矩形 6"/>
          <p:cNvSpPr/>
          <p:nvPr/>
        </p:nvSpPr>
        <p:spPr>
          <a:xfrm>
            <a:off x="335360" y="119754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有</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四位贵宾，应分别坐在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四个席位上，现在这四人均未留意，在四个席位上随便就坐时，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求这四人恰好都坐在自己席位上的概率；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求这四人恰好都没坐在自己席位上的概率；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求这四人恰好有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位坐在自己席位上的概率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将</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四位贵宾就座情况用下面图形表示出来：</a:t>
            </a:r>
            <a:endParaRPr lang="zh-CN" altLang="zh-CN" sz="1050" kern="100" dirty="0">
              <a:effectLst/>
              <a:latin typeface="宋体"/>
              <a:cs typeface="Courier New"/>
            </a:endParaRPr>
          </a:p>
        </p:txBody>
      </p:sp>
      <p:pic>
        <p:nvPicPr>
          <p:cNvPr id="5122" name="Picture 2" descr="RA2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2968" y="988637"/>
            <a:ext cx="5568452" cy="54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04565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blinds(horizontal)">
                                      <p:cBhvr>
                                        <p:cTn id="10" dur="75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如上图所示，本题中的等可能基本事件共有</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117002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这四人恰好都坐在自己的席位上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只包含</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个基本事件，所以</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58653142"/>
              </p:ext>
            </p:extLst>
          </p:nvPr>
        </p:nvGraphicFramePr>
        <p:xfrm>
          <a:off x="4367014" y="1774354"/>
          <a:ext cx="930275" cy="1295400"/>
        </p:xfrm>
        <a:graphic>
          <a:graphicData uri="http://schemas.openxmlformats.org/presentationml/2006/ole">
            <mc:AlternateContent xmlns:mc="http://schemas.openxmlformats.org/markup-compatibility/2006">
              <mc:Choice xmlns:v="urn:schemas-microsoft-com:vml" Requires="v">
                <p:oleObj spid="_x0000_s9245" name="文档" r:id="rId4" imgW="930878" imgH="1295190" progId="Word.Document.12">
                  <p:embed/>
                </p:oleObj>
              </mc:Choice>
              <mc:Fallback>
                <p:oleObj name="文档" r:id="rId4" imgW="930878" imgH="1295190" progId="Word.Document.12">
                  <p:embed/>
                  <p:pic>
                    <p:nvPicPr>
                      <p:cNvPr id="0" name=""/>
                      <p:cNvPicPr/>
                      <p:nvPr/>
                    </p:nvPicPr>
                    <p:blipFill>
                      <a:blip r:embed="rId5"/>
                      <a:stretch>
                        <a:fillRect/>
                      </a:stretch>
                    </p:blipFill>
                    <p:spPr>
                      <a:xfrm>
                        <a:off x="4367014" y="1774354"/>
                        <a:ext cx="930275" cy="1295400"/>
                      </a:xfrm>
                      <a:prstGeom prst="rect">
                        <a:avLst/>
                      </a:prstGeom>
                    </p:spPr>
                  </p:pic>
                </p:oleObj>
              </mc:Fallback>
            </mc:AlternateContent>
          </a:graphicData>
        </a:graphic>
      </p:graphicFrame>
      <p:sp>
        <p:nvSpPr>
          <p:cNvPr id="5" name="矩形 4"/>
          <p:cNvSpPr/>
          <p:nvPr/>
        </p:nvSpPr>
        <p:spPr>
          <a:xfrm>
            <a:off x="406574" y="263770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设事件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这四人恰好都没坐在自己席位上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包含</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个基本事件，所以</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34739149"/>
              </p:ext>
            </p:extLst>
          </p:nvPr>
        </p:nvGraphicFramePr>
        <p:xfrm>
          <a:off x="3718942" y="3204245"/>
          <a:ext cx="1863725" cy="1295400"/>
        </p:xfrm>
        <a:graphic>
          <a:graphicData uri="http://schemas.openxmlformats.org/presentationml/2006/ole">
            <mc:AlternateContent xmlns:mc="http://schemas.openxmlformats.org/markup-compatibility/2006">
              <mc:Choice xmlns:v="urn:schemas-microsoft-com:vml" Requires="v">
                <p:oleObj spid="_x0000_s9246" name="文档" r:id="rId7" imgW="1864458" imgH="1295190" progId="Word.Document.12">
                  <p:embed/>
                </p:oleObj>
              </mc:Choice>
              <mc:Fallback>
                <p:oleObj name="文档" r:id="rId7" imgW="1864458" imgH="1295190" progId="Word.Document.12">
                  <p:embed/>
                  <p:pic>
                    <p:nvPicPr>
                      <p:cNvPr id="0" name=""/>
                      <p:cNvPicPr/>
                      <p:nvPr/>
                    </p:nvPicPr>
                    <p:blipFill>
                      <a:blip r:embed="rId8"/>
                      <a:stretch>
                        <a:fillRect/>
                      </a:stretch>
                    </p:blipFill>
                    <p:spPr>
                      <a:xfrm>
                        <a:off x="3718942" y="3204245"/>
                        <a:ext cx="1863725" cy="1295400"/>
                      </a:xfrm>
                      <a:prstGeom prst="rect">
                        <a:avLst/>
                      </a:prstGeom>
                    </p:spPr>
                  </p:pic>
                </p:oleObj>
              </mc:Fallback>
            </mc:AlternateContent>
          </a:graphicData>
        </a:graphic>
      </p:graphicFrame>
      <p:sp>
        <p:nvSpPr>
          <p:cNvPr id="8" name="矩形 7"/>
          <p:cNvSpPr/>
          <p:nvPr/>
        </p:nvSpPr>
        <p:spPr>
          <a:xfrm>
            <a:off x="406574" y="419436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设事件</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这四人恰好有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位坐在自己席位上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，则事件</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包含</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个基本事件，所以</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929994341"/>
              </p:ext>
            </p:extLst>
          </p:nvPr>
        </p:nvGraphicFramePr>
        <p:xfrm>
          <a:off x="4059932" y="4808215"/>
          <a:ext cx="1857375" cy="1285875"/>
        </p:xfrm>
        <a:graphic>
          <a:graphicData uri="http://schemas.openxmlformats.org/presentationml/2006/ole">
            <mc:AlternateContent xmlns:mc="http://schemas.openxmlformats.org/markup-compatibility/2006">
              <mc:Choice xmlns:v="urn:schemas-microsoft-com:vml" Requires="v">
                <p:oleObj spid="_x0000_s9247" name="文档" r:id="rId10" imgW="1864458" imgH="1295190" progId="Word.Document.12">
                  <p:embed/>
                </p:oleObj>
              </mc:Choice>
              <mc:Fallback>
                <p:oleObj name="文档" r:id="rId10" imgW="1864458" imgH="1295190" progId="Word.Document.12">
                  <p:embed/>
                  <p:pic>
                    <p:nvPicPr>
                      <p:cNvPr id="0" name=""/>
                      <p:cNvPicPr/>
                      <p:nvPr/>
                    </p:nvPicPr>
                    <p:blipFill>
                      <a:blip r:embed="rId11"/>
                      <a:stretch>
                        <a:fillRect/>
                      </a:stretch>
                    </p:blipFill>
                    <p:spPr>
                      <a:xfrm>
                        <a:off x="4059932" y="4808215"/>
                        <a:ext cx="1857375" cy="1285875"/>
                      </a:xfrm>
                      <a:prstGeom prst="rect">
                        <a:avLst/>
                      </a:prstGeom>
                    </p:spPr>
                  </p:pic>
                </p:oleObj>
              </mc:Fallback>
            </mc:AlternateContent>
          </a:graphicData>
        </a:graphic>
      </p:graphicFrame>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152947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par>
                                <p:cTn id="12" presetID="3"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750"/>
                                        <p:tgtEl>
                                          <p:spTgt spid="5"/>
                                        </p:tgtEl>
                                      </p:cBhvr>
                                    </p:animEffect>
                                  </p:childTnLst>
                                </p:cTn>
                              </p:par>
                              <p:par>
                                <p:cTn id="19" presetID="3" presetClass="entr" presetSubtype="1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750"/>
                                        <p:tgtEl>
                                          <p:spTgt spid="4"/>
                                        </p:tgtEl>
                                      </p:cBhvr>
                                    </p:animEffect>
                                  </p:childTnLst>
                                </p:cTn>
                              </p:par>
                            </p:childTnLst>
                          </p:cTn>
                        </p:par>
                        <p:par>
                          <p:cTn id="22" fill="hold">
                            <p:stCondLst>
                              <p:cond delay="2250"/>
                            </p:stCondLst>
                            <p:childTnLst>
                              <p:par>
                                <p:cTn id="23" presetID="3"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750"/>
                                        <p:tgtEl>
                                          <p:spTgt spid="8"/>
                                        </p:tgtEl>
                                      </p:cBhvr>
                                    </p:animEffect>
                                  </p:childTnLst>
                                </p:cTn>
                              </p:par>
                              <p:par>
                                <p:cTn id="26" presetID="3" presetClass="entr" presetSubtype="1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053530"/>
            <a:ext cx="12190413" cy="54006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098199"/>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当事件个数没有很明显的规律，并且涉及的基本事件又不是太多时，我们可借助树状图法直观地将其表示出来，这是进行列举的常用方法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树状图可以清晰准确地列出所有的基本事件，并且画出一个树枝之后可猜想其余的情况</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在求概率时，若事件可以表示成有序数对的形式，则可以把全体基本事件用平面直角坐标系中的点表示，即采用图表的形式可以准确地找出基本事件的个数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故采用数形结合法求概率可以使解决问题的过程变得形象、直观，给问题的解决带来方便</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0545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用三种不同的颜色给如图所示的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个矩形随机涂色，每个矩形只涂一种颜色</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0242" name="Picture 2" descr="RA2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2171" y="1850969"/>
            <a:ext cx="2304160" cy="426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2313629"/>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个矩形颜色都相同的概率；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个矩形颜色都不相同的概率；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求</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个矩形颜色不都相同的概率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45418"/>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个矩形从左到右依次为矩形</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、矩形</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、矩形</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用三种不同的颜色给题目中所示的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个矩形随机涂色，可能的结果如图所示</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a:latin typeface="Times New Roman"/>
                <a:ea typeface="华文细黑"/>
                <a:cs typeface="Times New Roman"/>
              </a:rPr>
              <a:t>由图知基本事件共有</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个</a:t>
            </a:r>
            <a:r>
              <a:rPr lang="en-US" altLang="zh-CN" sz="2800" kern="100" dirty="0" smtClean="0">
                <a:latin typeface="Times New Roman"/>
                <a:ea typeface="华文细黑"/>
                <a:cs typeface="Courier New"/>
              </a:rPr>
              <a:t>.</a:t>
            </a:r>
            <a:endParaRPr lang="zh-CN" altLang="zh-CN" sz="2800" u="sng" kern="100" dirty="0">
              <a:effectLst/>
              <a:latin typeface="宋体"/>
              <a:cs typeface="Courier New"/>
            </a:endParaRPr>
          </a:p>
        </p:txBody>
      </p:sp>
      <p:pic>
        <p:nvPicPr>
          <p:cNvPr id="11266" name="Picture 2" descr="RA2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6199" y="1989634"/>
            <a:ext cx="6390164" cy="3300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515798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个矩形颜色都相同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，由图，知事件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的基本事件有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个，故</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97095394"/>
              </p:ext>
            </p:extLst>
          </p:nvPr>
        </p:nvGraphicFramePr>
        <p:xfrm>
          <a:off x="2638822" y="5728717"/>
          <a:ext cx="1263650" cy="1381125"/>
        </p:xfrm>
        <a:graphic>
          <a:graphicData uri="http://schemas.openxmlformats.org/presentationml/2006/ole">
            <mc:AlternateContent xmlns:mc="http://schemas.openxmlformats.org/markup-compatibility/2006">
              <mc:Choice xmlns:v="urn:schemas-microsoft-com:vml" Requires="v">
                <p:oleObj spid="_x0000_s11275" name="文档" r:id="rId5" imgW="1264222" imgH="1381050" progId="Word.Document.12">
                  <p:embed/>
                </p:oleObj>
              </mc:Choice>
              <mc:Fallback>
                <p:oleObj name="文档" r:id="rId5" imgW="1264222" imgH="1381050" progId="Word.Document.12">
                  <p:embed/>
                  <p:pic>
                    <p:nvPicPr>
                      <p:cNvPr id="0" name=""/>
                      <p:cNvPicPr/>
                      <p:nvPr/>
                    </p:nvPicPr>
                    <p:blipFill>
                      <a:blip r:embed="rId6"/>
                      <a:stretch>
                        <a:fillRect/>
                      </a:stretch>
                    </p:blipFill>
                    <p:spPr>
                      <a:xfrm>
                        <a:off x="2638822" y="5728717"/>
                        <a:ext cx="1263650" cy="1381125"/>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613036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blinds(horizontal)">
                                      <p:cBhvr>
                                        <p:cTn id="14" dur="750"/>
                                        <p:tgtEl>
                                          <p:spTgt spid="11266"/>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750"/>
                                        <p:tgtEl>
                                          <p:spTgt spid="4"/>
                                        </p:tgtEl>
                                      </p:cBhvr>
                                    </p:animEffect>
                                  </p:childTnLst>
                                </p:cTn>
                              </p:par>
                              <p:par>
                                <p:cTn id="19" presetID="3"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47746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个矩形颜色都不相同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，由图，知事件</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的基本事件有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个，故</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1984671"/>
              </p:ext>
            </p:extLst>
          </p:nvPr>
        </p:nvGraphicFramePr>
        <p:xfrm>
          <a:off x="3142878" y="1073324"/>
          <a:ext cx="1446213" cy="1257300"/>
        </p:xfrm>
        <a:graphic>
          <a:graphicData uri="http://schemas.openxmlformats.org/presentationml/2006/ole">
            <mc:AlternateContent xmlns:mc="http://schemas.openxmlformats.org/markup-compatibility/2006">
              <mc:Choice xmlns:v="urn:schemas-microsoft-com:vml" Requires="v">
                <p:oleObj spid="_x0000_s12314" name="文档" r:id="rId4" imgW="1445481" imgH="1257120" progId="Word.Document.12">
                  <p:embed/>
                </p:oleObj>
              </mc:Choice>
              <mc:Fallback>
                <p:oleObj name="文档" r:id="rId4" imgW="1445481" imgH="1257120" progId="Word.Document.12">
                  <p:embed/>
                  <p:pic>
                    <p:nvPicPr>
                      <p:cNvPr id="0" name=""/>
                      <p:cNvPicPr/>
                      <p:nvPr/>
                    </p:nvPicPr>
                    <p:blipFill>
                      <a:blip r:embed="rId5"/>
                      <a:stretch>
                        <a:fillRect/>
                      </a:stretch>
                    </p:blipFill>
                    <p:spPr>
                      <a:xfrm>
                        <a:off x="3142878" y="1073324"/>
                        <a:ext cx="1446213" cy="1257300"/>
                      </a:xfrm>
                      <a:prstGeom prst="rect">
                        <a:avLst/>
                      </a:prstGeom>
                    </p:spPr>
                  </p:pic>
                </p:oleObj>
              </mc:Fallback>
            </mc:AlternateContent>
          </a:graphicData>
        </a:graphic>
      </p:graphicFrame>
      <p:sp>
        <p:nvSpPr>
          <p:cNvPr id="4" name="矩形 3"/>
          <p:cNvSpPr/>
          <p:nvPr/>
        </p:nvSpPr>
        <p:spPr>
          <a:xfrm>
            <a:off x="406574" y="206164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记</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个矩形颜色不都相同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为事件</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方法一　由图，知事件</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的基本事件有</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98008538"/>
              </p:ext>
            </p:extLst>
          </p:nvPr>
        </p:nvGraphicFramePr>
        <p:xfrm>
          <a:off x="550590" y="3583335"/>
          <a:ext cx="9817100" cy="1857375"/>
        </p:xfrm>
        <a:graphic>
          <a:graphicData uri="http://schemas.openxmlformats.org/presentationml/2006/ole">
            <mc:AlternateContent xmlns:mc="http://schemas.openxmlformats.org/markup-compatibility/2006">
              <mc:Choice xmlns:v="urn:schemas-microsoft-com:vml" Requires="v">
                <p:oleObj spid="_x0000_s12315" name="文档" r:id="rId7" imgW="9817441" imgH="1857330" progId="Word.Document.12">
                  <p:embed/>
                </p:oleObj>
              </mc:Choice>
              <mc:Fallback>
                <p:oleObj name="文档" r:id="rId7" imgW="9817441" imgH="1857330" progId="Word.Document.12">
                  <p:embed/>
                  <p:pic>
                    <p:nvPicPr>
                      <p:cNvPr id="0" name=""/>
                      <p:cNvPicPr/>
                      <p:nvPr/>
                    </p:nvPicPr>
                    <p:blipFill>
                      <a:blip r:embed="rId8"/>
                      <a:stretch>
                        <a:fillRect/>
                      </a:stretch>
                    </p:blipFill>
                    <p:spPr>
                      <a:xfrm>
                        <a:off x="550590" y="3583335"/>
                        <a:ext cx="9817100" cy="1857375"/>
                      </a:xfrm>
                      <a:prstGeom prst="rect">
                        <a:avLst/>
                      </a:prstGeom>
                    </p:spPr>
                  </p:pic>
                </p:oleObj>
              </mc:Fallback>
            </mc:AlternateContent>
          </a:graphicData>
        </a:graphic>
      </p:graphicFrame>
      <p:sp>
        <p:nvSpPr>
          <p:cNvPr id="6" name="矩形 5"/>
          <p:cNvSpPr/>
          <p:nvPr/>
        </p:nvSpPr>
        <p:spPr>
          <a:xfrm>
            <a:off x="406574" y="4437906"/>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方法二　事件</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与事件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互为对立事件，</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169290310"/>
              </p:ext>
            </p:extLst>
          </p:nvPr>
        </p:nvGraphicFramePr>
        <p:xfrm>
          <a:off x="585886" y="5311527"/>
          <a:ext cx="9810750" cy="1276350"/>
        </p:xfrm>
        <a:graphic>
          <a:graphicData uri="http://schemas.openxmlformats.org/presentationml/2006/ole">
            <mc:AlternateContent xmlns:mc="http://schemas.openxmlformats.org/markup-compatibility/2006">
              <mc:Choice xmlns:v="urn:schemas-microsoft-com:vml" Requires="v">
                <p:oleObj spid="_x0000_s12316" name="文档" r:id="rId10" imgW="9817441" imgH="1276290" progId="Word.Document.12">
                  <p:embed/>
                </p:oleObj>
              </mc:Choice>
              <mc:Fallback>
                <p:oleObj name="文档" r:id="rId10" imgW="9817441" imgH="1276290" progId="Word.Document.12">
                  <p:embed/>
                  <p:pic>
                    <p:nvPicPr>
                      <p:cNvPr id="0" name=""/>
                      <p:cNvPicPr/>
                      <p:nvPr/>
                    </p:nvPicPr>
                    <p:blipFill>
                      <a:blip r:embed="rId11"/>
                      <a:stretch>
                        <a:fillRect/>
                      </a:stretch>
                    </p:blipFill>
                    <p:spPr>
                      <a:xfrm>
                        <a:off x="585886" y="5311527"/>
                        <a:ext cx="9810750" cy="1276350"/>
                      </a:xfrm>
                      <a:prstGeom prst="rect">
                        <a:avLst/>
                      </a:prstGeom>
                    </p:spPr>
                  </p:pic>
                </p:oleObj>
              </mc:Fallback>
            </mc:AlternateContent>
          </a:graphicData>
        </a:graphic>
      </p:graphicFrame>
    </p:spTree>
    <p:extLst>
      <p:ext uri="{BB962C8B-B14F-4D97-AF65-F5344CB8AC3E}">
        <p14:creationId xmlns:p14="http://schemas.microsoft.com/office/powerpoint/2010/main" val="1909339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linds(horizontal)">
                                      <p:cBhvr>
                                        <p:cTn id="14" dur="750"/>
                                        <p:tgtEl>
                                          <p:spTgt spid="4">
                                            <p:txEl>
                                              <p:pRg st="0" end="0"/>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750"/>
                                        <p:tgtEl>
                                          <p:spTgt spid="4">
                                            <p:txEl>
                                              <p:pRg st="1" end="1"/>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750"/>
                                        <p:tgtEl>
                                          <p:spTgt spid="3"/>
                                        </p:tgtEl>
                                      </p:cBhvr>
                                    </p:animEffect>
                                  </p:childTnLst>
                                </p:cTn>
                              </p:par>
                            </p:childTnLst>
                          </p:cTn>
                        </p:par>
                        <p:par>
                          <p:cTn id="23" fill="hold">
                            <p:stCondLst>
                              <p:cond delay="3000"/>
                            </p:stCondLst>
                            <p:childTnLst>
                              <p:par>
                                <p:cTn id="24" presetID="3"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750"/>
                                        <p:tgtEl>
                                          <p:spTgt spid="6"/>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631511"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94606" y="157160"/>
            <a:ext cx="10410291"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a:ea typeface="华文细黑"/>
                <a:cs typeface="Times New Roman"/>
              </a:rPr>
              <a:t>            </a:t>
            </a:r>
            <a:r>
              <a:rPr lang="zh-CN" altLang="zh-CN" sz="2800" b="1" kern="100" dirty="0" smtClean="0">
                <a:solidFill>
                  <a:srgbClr val="0000FF"/>
                </a:solidFill>
                <a:latin typeface="微软雅黑" pitchFamily="34" charset="-122"/>
                <a:ea typeface="微软雅黑" pitchFamily="34" charset="-122"/>
                <a:cs typeface="Times New Roman"/>
              </a:rPr>
              <a:t>古典</a:t>
            </a:r>
            <a:r>
              <a:rPr lang="zh-CN" altLang="zh-CN" sz="2800" b="1" kern="100" dirty="0">
                <a:solidFill>
                  <a:srgbClr val="0000FF"/>
                </a:solidFill>
                <a:latin typeface="微软雅黑" pitchFamily="34" charset="-122"/>
                <a:ea typeface="微软雅黑" pitchFamily="34" charset="-122"/>
                <a:cs typeface="Times New Roman"/>
              </a:rPr>
              <a:t>概型的应用</a:t>
            </a:r>
          </a:p>
        </p:txBody>
      </p:sp>
      <p:sp>
        <p:nvSpPr>
          <p:cNvPr id="3" name="矩形 2"/>
          <p:cNvSpPr/>
          <p:nvPr/>
        </p:nvSpPr>
        <p:spPr>
          <a:xfrm>
            <a:off x="118542" y="261442"/>
            <a:ext cx="1656184" cy="590931"/>
          </a:xfrm>
          <a:prstGeom prst="rect">
            <a:avLst/>
          </a:prstGeom>
        </p:spPr>
        <p:txBody>
          <a:bodyPr wrap="square">
            <a:spAutoFit/>
          </a:bodyPr>
          <a:lstStyle/>
          <a:p>
            <a:pP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规范解答</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406574" y="950700"/>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甲、乙两校各有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名教师报名支教，其中甲校</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男</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女，乙校</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男</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若从甲校和乙校报名的教师中各任选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名，写出所有可能的结果，并求选出的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名教师性别相同的概率；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若从报名的</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名教师中任选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名，写出所有可能的结果，并求选出的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名教师来自同一所学校的概率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86630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审题指导</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1003230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规范解答</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82478" y="659186"/>
            <a:ext cx="1094132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审题指导</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要求</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名教师性别相同的概率，应先写出所有可能的结果，可以采用列举法求解</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要求选出的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名教师来自同一所学校的概率，应先求出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名教师来自同一所学校的基本事件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79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906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规范解答</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0768" y="-26590"/>
            <a:ext cx="11272852"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规范解答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甲校</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名男教师分别用</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名女教师用</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乙</a:t>
            </a:r>
            <a:r>
              <a:rPr lang="zh-CN" altLang="zh-CN" sz="2800" kern="100" dirty="0">
                <a:latin typeface="Times New Roman"/>
                <a:ea typeface="华文细黑"/>
                <a:cs typeface="Times New Roman"/>
              </a:rPr>
              <a:t>校</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名男教师用</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名女教师分别用</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表示</a:t>
            </a:r>
            <a:r>
              <a:rPr lang="en-US" altLang="zh-CN" sz="2800" kern="100" dirty="0" smtClean="0">
                <a:latin typeface="Times New Roman"/>
                <a:ea typeface="华文细黑"/>
                <a:cs typeface="Courier New"/>
              </a:rPr>
              <a:t>.</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从甲校和乙校报名的教师中各任选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名的所有可能的结果为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488107" y="1989634"/>
            <a:ext cx="4382963" cy="1902059"/>
          </a:xfrm>
          <a:prstGeom prst="rect">
            <a:avLst/>
          </a:prstGeom>
          <a:ln>
            <a:solidFill>
              <a:schemeClr val="tx1"/>
            </a:solidFill>
          </a:ln>
        </p:spPr>
        <p:txBody>
          <a:bodyPr wrap="square">
            <a:spAutoFit/>
          </a:bodyPr>
          <a:lstStyle/>
          <a:p>
            <a:pPr algn="just">
              <a:lnSpc>
                <a:spcPct val="140000"/>
              </a:lnSpc>
              <a:spcAft>
                <a:spcPts val="0"/>
              </a:spcAft>
            </a:pP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Symbol"/>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smtClean="0">
                <a:latin typeface="Symbol"/>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Symbol"/>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smtClean="0">
                <a:latin typeface="Symbol"/>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Symbol"/>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Symbol"/>
                <a:ea typeface="华文细黑"/>
                <a:cs typeface="Times New Roman"/>
              </a:rPr>
              <a:t>)</a:t>
            </a:r>
            <a:endParaRPr lang="zh-CN" altLang="zh-CN" sz="2800" kern="100" dirty="0">
              <a:effectLst/>
              <a:latin typeface="宋体"/>
              <a:cs typeface="Courier New"/>
            </a:endParaRPr>
          </a:p>
        </p:txBody>
      </p:sp>
      <p:sp>
        <p:nvSpPr>
          <p:cNvPr id="5" name="矩形 4"/>
          <p:cNvSpPr/>
          <p:nvPr/>
        </p:nvSpPr>
        <p:spPr>
          <a:xfrm>
            <a:off x="4943078" y="2666167"/>
            <a:ext cx="543739" cy="523220"/>
          </a:xfrm>
          <a:prstGeom prst="rect">
            <a:avLst/>
          </a:prstGeom>
        </p:spPr>
        <p:txBody>
          <a:bodyPr wrap="none">
            <a:spAutoFit/>
          </a:bodyPr>
          <a:lstStyle/>
          <a:p>
            <a:r>
              <a:rPr lang="en-US" altLang="zh-CN" sz="2800" kern="100" dirty="0">
                <a:latin typeface="宋体"/>
                <a:ea typeface="华文细黑"/>
                <a:cs typeface="Times New Roman"/>
              </a:rPr>
              <a:t>→</a:t>
            </a:r>
            <a:endParaRPr lang="zh-CN" altLang="en-US" sz="2800" dirty="0"/>
          </a:p>
        </p:txBody>
      </p:sp>
      <p:sp>
        <p:nvSpPr>
          <p:cNvPr id="6" name="矩形 5"/>
          <p:cNvSpPr/>
          <p:nvPr/>
        </p:nvSpPr>
        <p:spPr>
          <a:xfrm>
            <a:off x="5447134" y="2246250"/>
            <a:ext cx="4387462" cy="1303177"/>
          </a:xfrm>
          <a:prstGeom prst="rect">
            <a:avLst/>
          </a:prstGeom>
          <a:ln>
            <a:solidFill>
              <a:schemeClr val="tx1"/>
            </a:solidFill>
          </a:ln>
        </p:spPr>
        <p:txBody>
          <a:bodyPr>
            <a:spAutoFit/>
          </a:bodyPr>
          <a:lstStyle/>
          <a:p>
            <a:pPr algn="just">
              <a:lnSpc>
                <a:spcPct val="150000"/>
              </a:lnSpc>
              <a:spcAft>
                <a:spcPts val="0"/>
              </a:spcAft>
            </a:pPr>
            <a:r>
              <a:rPr lang="zh-CN" altLang="zh-CN" sz="2800" kern="100" dirty="0">
                <a:latin typeface="Times New Roman"/>
                <a:ea typeface="华文细黑"/>
                <a:cs typeface="Times New Roman"/>
              </a:rPr>
              <a:t>失分警示：若没有写出基本事件，此题不得分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50768" y="3933850"/>
            <a:ext cx="11272852"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种</a:t>
            </a:r>
            <a:r>
              <a:rPr lang="en-US" altLang="zh-CN" sz="2800" kern="100" dirty="0" smtClean="0">
                <a:latin typeface="Times New Roman"/>
                <a:ea typeface="华文细黑"/>
                <a:cs typeface="Courier New"/>
              </a:rPr>
              <a:t>.</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3</a:t>
            </a:r>
            <a:r>
              <a:rPr lang="zh-CN" altLang="zh-CN" sz="2800" kern="100" dirty="0">
                <a:latin typeface="Times New Roman"/>
                <a:ea typeface="华文细黑"/>
                <a:cs typeface="Times New Roman"/>
              </a:rPr>
              <a:t>分</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从中选出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名教师性别相同的结果有：</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种，</a:t>
            </a:r>
            <a:r>
              <a:rPr lang="en-US" altLang="zh-CN" sz="2800" kern="100" dirty="0" smtClean="0">
                <a:latin typeface="宋体"/>
                <a:ea typeface="华文细黑"/>
                <a:cs typeface="Times New Roman"/>
              </a:rPr>
              <a:t>………………………</a:t>
            </a:r>
            <a:r>
              <a:rPr lang="en-US" altLang="zh-CN" sz="2800" kern="100" dirty="0">
                <a:latin typeface="宋体"/>
                <a:ea typeface="华文细黑"/>
                <a:cs typeface="Times New Roman"/>
              </a:rPr>
              <a:t>…</a:t>
            </a: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分</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所以选出的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名教师性别相同的概率为</a:t>
            </a:r>
            <a:r>
              <a:rPr lang="en-US" altLang="zh-CN" sz="2800" i="1" kern="100" dirty="0">
                <a:latin typeface="Times New Roman"/>
                <a:ea typeface="华文细黑"/>
                <a:cs typeface="Courier New"/>
              </a:rPr>
              <a:t>P</a:t>
            </a:r>
            <a:r>
              <a:rPr lang="zh-CN" altLang="zh-CN" sz="2800" kern="100" dirty="0" smtClean="0">
                <a:latin typeface="Times New Roman"/>
                <a:ea typeface="华文细黑"/>
                <a:cs typeface="Times New Roman"/>
              </a:rPr>
              <a:t>＝</a:t>
            </a:r>
            <a:r>
              <a:rPr lang="zh-CN" altLang="en-US"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分</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87887736"/>
              </p:ext>
            </p:extLst>
          </p:nvPr>
        </p:nvGraphicFramePr>
        <p:xfrm>
          <a:off x="6877769" y="5878066"/>
          <a:ext cx="962025" cy="1095375"/>
        </p:xfrm>
        <a:graphic>
          <a:graphicData uri="http://schemas.openxmlformats.org/presentationml/2006/ole">
            <mc:AlternateContent xmlns:mc="http://schemas.openxmlformats.org/markup-compatibility/2006">
              <mc:Choice xmlns:v="urn:schemas-microsoft-com:vml" Requires="v">
                <p:oleObj spid="_x0000_s13322" name="文档" r:id="rId4" imgW="969237" imgH="1095120" progId="Word.Document.12">
                  <p:embed/>
                </p:oleObj>
              </mc:Choice>
              <mc:Fallback>
                <p:oleObj name="文档" r:id="rId4" imgW="969237" imgH="1095120" progId="Word.Document.12">
                  <p:embed/>
                  <p:pic>
                    <p:nvPicPr>
                      <p:cNvPr id="0" name=""/>
                      <p:cNvPicPr/>
                      <p:nvPr/>
                    </p:nvPicPr>
                    <p:blipFill>
                      <a:blip r:embed="rId5"/>
                      <a:stretch>
                        <a:fillRect/>
                      </a:stretch>
                    </p:blipFill>
                    <p:spPr>
                      <a:xfrm>
                        <a:off x="6877769" y="5878066"/>
                        <a:ext cx="962025" cy="1095375"/>
                      </a:xfrm>
                      <a:prstGeom prst="rect">
                        <a:avLst/>
                      </a:prstGeom>
                    </p:spPr>
                  </p:pic>
                </p:oleObj>
              </mc:Fallback>
            </mc:AlternateContent>
          </a:graphicData>
        </a:graphic>
      </p:graphicFrame>
      <p:sp>
        <p:nvSpPr>
          <p:cNvPr id="9" name="矩形 8"/>
          <p:cNvSpPr/>
          <p:nvPr/>
        </p:nvSpPr>
        <p:spPr>
          <a:xfrm>
            <a:off x="79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6" action="ppaction://hlinksldjump"/>
          </p:cNvPr>
          <p:cNvSpPr/>
          <p:nvPr/>
        </p:nvSpPr>
        <p:spPr>
          <a:xfrm>
            <a:off x="1106906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规范解答</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76888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750"/>
                                        <p:tgtEl>
                                          <p:spTgt spid="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750"/>
                                        <p:tgtEl>
                                          <p:spTgt spid="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750"/>
                                        <p:tgtEl>
                                          <p:spTgt spid="6"/>
                                        </p:tgtEl>
                                      </p:cBhvr>
                                    </p:animEffect>
                                  </p:childTnLst>
                                </p:cTn>
                              </p:par>
                            </p:childTnLst>
                          </p:cTn>
                        </p:par>
                        <p:par>
                          <p:cTn id="26" fill="hold">
                            <p:stCondLst>
                              <p:cond delay="3000"/>
                            </p:stCondLst>
                            <p:childTnLst>
                              <p:par>
                                <p:cTn id="27" presetID="3" presetClass="entr" presetSubtype="10" fill="hold" nodeType="after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blinds(horizontal)">
                                      <p:cBhvr>
                                        <p:cTn id="29" dur="750"/>
                                        <p:tgtEl>
                                          <p:spTgt spid="7">
                                            <p:txEl>
                                              <p:pRg st="0" end="0"/>
                                            </p:txEl>
                                          </p:spTgt>
                                        </p:tgtEl>
                                      </p:cBhvr>
                                    </p:animEffect>
                                  </p:childTnLst>
                                </p:cTn>
                              </p:par>
                            </p:childTnLst>
                          </p:cTn>
                        </p:par>
                        <p:par>
                          <p:cTn id="30" fill="hold">
                            <p:stCondLst>
                              <p:cond delay="3750"/>
                            </p:stCondLst>
                            <p:childTnLst>
                              <p:par>
                                <p:cTn id="31" presetID="3" presetClass="entr" presetSubtype="10" fill="hold" nodeType="after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blinds(horizontal)">
                                      <p:cBhvr>
                                        <p:cTn id="33" dur="750"/>
                                        <p:tgtEl>
                                          <p:spTgt spid="7">
                                            <p:txEl>
                                              <p:pRg st="1" end="1"/>
                                            </p:txEl>
                                          </p:spTgt>
                                        </p:tgtEl>
                                      </p:cBhvr>
                                    </p:animEffect>
                                  </p:childTnLst>
                                </p:cTn>
                              </p:par>
                            </p:childTnLst>
                          </p:cTn>
                        </p:par>
                        <p:par>
                          <p:cTn id="34" fill="hold">
                            <p:stCondLst>
                              <p:cond delay="4500"/>
                            </p:stCondLst>
                            <p:childTnLst>
                              <p:par>
                                <p:cTn id="35" presetID="3" presetClass="entr" presetSubtype="10" fill="hold" nodeType="after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blinds(horizontal)">
                                      <p:cBhvr>
                                        <p:cTn id="37" dur="750"/>
                                        <p:tgtEl>
                                          <p:spTgt spid="7">
                                            <p:txEl>
                                              <p:pRg st="2" end="2"/>
                                            </p:txEl>
                                          </p:spTgt>
                                        </p:tgtEl>
                                      </p:cBhvr>
                                    </p:animEffect>
                                  </p:childTnLst>
                                </p:cTn>
                              </p:par>
                            </p:childTnLst>
                          </p:cTn>
                        </p:par>
                        <p:par>
                          <p:cTn id="38" fill="hold">
                            <p:stCondLst>
                              <p:cond delay="5250"/>
                            </p:stCondLst>
                            <p:childTnLst>
                              <p:par>
                                <p:cTn id="39" presetID="3" presetClass="entr" presetSubtype="10" fill="hold" nodeType="afterEffect">
                                  <p:stCondLst>
                                    <p:cond delay="0"/>
                                  </p:stCondLst>
                                  <p:childTnLst>
                                    <p:set>
                                      <p:cBhvr>
                                        <p:cTn id="40" dur="1" fill="hold">
                                          <p:stCondLst>
                                            <p:cond delay="0"/>
                                          </p:stCondLst>
                                        </p:cTn>
                                        <p:tgtEl>
                                          <p:spTgt spid="7">
                                            <p:txEl>
                                              <p:pRg st="3" end="3"/>
                                            </p:txEl>
                                          </p:spTgt>
                                        </p:tgtEl>
                                        <p:attrNameLst>
                                          <p:attrName>style.visibility</p:attrName>
                                        </p:attrNameLst>
                                      </p:cBhvr>
                                      <p:to>
                                        <p:strVal val="visible"/>
                                      </p:to>
                                    </p:set>
                                    <p:animEffect transition="in" filter="blinds(horizontal)">
                                      <p:cBhvr>
                                        <p:cTn id="41" dur="750"/>
                                        <p:tgtEl>
                                          <p:spTgt spid="7">
                                            <p:txEl>
                                              <p:pRg st="3" end="3"/>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blinds(horizontal)">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2035" y="18943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从甲校和乙校报名的</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名教师中任选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名的所有可能的结果为：</a:t>
            </a:r>
            <a:endParaRPr lang="zh-CN" altLang="zh-CN" sz="1050" kern="100" dirty="0">
              <a:effectLst/>
              <a:latin typeface="宋体"/>
              <a:cs typeface="Courier New"/>
            </a:endParaRPr>
          </a:p>
        </p:txBody>
      </p:sp>
      <p:sp>
        <p:nvSpPr>
          <p:cNvPr id="6" name="矩形 5"/>
          <p:cNvSpPr/>
          <p:nvPr/>
        </p:nvSpPr>
        <p:spPr>
          <a:xfrm>
            <a:off x="522699" y="962472"/>
            <a:ext cx="4118283" cy="3323987"/>
          </a:xfrm>
          <a:prstGeom prst="rect">
            <a:avLst/>
          </a:prstGeom>
        </p:spPr>
        <p:txBody>
          <a:bodyPr wrap="square">
            <a:spAutoFit/>
          </a:bodyPr>
          <a:lstStyle/>
          <a:p>
            <a:pPr lvl="0" algn="just">
              <a:lnSpc>
                <a:spcPct val="150000"/>
              </a:lnSpc>
            </a:pP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A</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B</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A</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C</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A</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D</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endParaRPr lang="en-US" altLang="zh-CN" sz="2800" kern="100" dirty="0">
              <a:solidFill>
                <a:prstClr val="black"/>
              </a:solidFill>
              <a:latin typeface="Times New Roman" pitchFamily="18" charset="0"/>
              <a:ea typeface="华文细黑"/>
              <a:cs typeface="Times New Roman" pitchFamily="18" charset="0"/>
            </a:endParaRPr>
          </a:p>
          <a:p>
            <a:pPr lvl="0" algn="just">
              <a:lnSpc>
                <a:spcPct val="150000"/>
              </a:lnSpc>
            </a:pP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A</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E</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A</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F</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B</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C</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endParaRPr lang="en-US" altLang="zh-CN" sz="2800" kern="100" dirty="0">
              <a:solidFill>
                <a:prstClr val="black"/>
              </a:solidFill>
              <a:latin typeface="Times New Roman" pitchFamily="18" charset="0"/>
              <a:ea typeface="华文细黑"/>
              <a:cs typeface="Times New Roman" pitchFamily="18" charset="0"/>
            </a:endParaRPr>
          </a:p>
          <a:p>
            <a:pPr lvl="0" algn="just">
              <a:lnSpc>
                <a:spcPct val="150000"/>
              </a:lnSpc>
            </a:pP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B</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D</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B</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E</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B</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F</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endParaRPr lang="en-US" altLang="zh-CN" sz="2800" kern="100" dirty="0">
              <a:solidFill>
                <a:prstClr val="black"/>
              </a:solidFill>
              <a:latin typeface="Times New Roman" pitchFamily="18" charset="0"/>
              <a:ea typeface="华文细黑"/>
              <a:cs typeface="Times New Roman" pitchFamily="18" charset="0"/>
            </a:endParaRPr>
          </a:p>
          <a:p>
            <a:pPr lvl="0" algn="just">
              <a:lnSpc>
                <a:spcPct val="150000"/>
              </a:lnSpc>
            </a:pP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C</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D</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C</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E</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C</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F</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endParaRPr lang="en-US" altLang="zh-CN" sz="2800" kern="100" dirty="0">
              <a:solidFill>
                <a:prstClr val="black"/>
              </a:solidFill>
              <a:latin typeface="Times New Roman" pitchFamily="18" charset="0"/>
              <a:ea typeface="华文细黑"/>
              <a:cs typeface="Times New Roman" pitchFamily="18" charset="0"/>
            </a:endParaRPr>
          </a:p>
          <a:p>
            <a:pPr lvl="0" algn="just">
              <a:lnSpc>
                <a:spcPct val="150000"/>
              </a:lnSpc>
            </a:pP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D</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E</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D</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F</a:t>
            </a:r>
            <a:r>
              <a:rPr lang="en-US" altLang="zh-CN" sz="2800" kern="100" dirty="0">
                <a:solidFill>
                  <a:prstClr val="black"/>
                </a:solidFill>
                <a:latin typeface="Times New Roman" pitchFamily="18" charset="0"/>
                <a:ea typeface="华文细黑"/>
                <a:cs typeface="Times New Roman" pitchFamily="18" charset="0"/>
              </a:rPr>
              <a:t>)</a:t>
            </a:r>
            <a:r>
              <a:rPr lang="zh-CN" altLang="zh-CN" sz="2800" kern="100" dirty="0">
                <a:solidFill>
                  <a:prstClr val="black"/>
                </a:solidFill>
                <a:latin typeface="Times New Roman" pitchFamily="18" charset="0"/>
                <a:ea typeface="华文细黑"/>
                <a:cs typeface="Times New Roman" pitchFamily="18" charset="0"/>
              </a:rPr>
              <a:t>，</a:t>
            </a:r>
            <a:r>
              <a:rPr lang="en-US"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E</a:t>
            </a:r>
            <a:r>
              <a:rPr lang="zh-CN" altLang="zh-CN" sz="2800" kern="100" dirty="0">
                <a:solidFill>
                  <a:prstClr val="black"/>
                </a:solidFill>
                <a:latin typeface="Times New Roman" pitchFamily="18" charset="0"/>
                <a:ea typeface="华文细黑"/>
                <a:cs typeface="Times New Roman" pitchFamily="18" charset="0"/>
              </a:rPr>
              <a:t>，</a:t>
            </a:r>
            <a:r>
              <a:rPr lang="en-US" altLang="zh-CN" sz="2800" i="1" kern="100" dirty="0">
                <a:solidFill>
                  <a:prstClr val="black"/>
                </a:solidFill>
                <a:latin typeface="Times New Roman" pitchFamily="18" charset="0"/>
                <a:ea typeface="华文细黑"/>
                <a:cs typeface="Times New Roman" pitchFamily="18" charset="0"/>
              </a:rPr>
              <a:t>F</a:t>
            </a:r>
            <a:r>
              <a:rPr lang="en-US" altLang="zh-CN" sz="2800" kern="100" dirty="0">
                <a:solidFill>
                  <a:prstClr val="black"/>
                </a:solidFill>
                <a:latin typeface="Times New Roman" pitchFamily="18" charset="0"/>
                <a:ea typeface="华文细黑"/>
                <a:cs typeface="Times New Roman" pitchFamily="18" charset="0"/>
              </a:rPr>
              <a:t>)</a:t>
            </a:r>
            <a:endParaRPr lang="zh-CN" altLang="en-US" sz="2800" dirty="0">
              <a:solidFill>
                <a:prstClr val="black"/>
              </a:solidFill>
              <a:latin typeface="Times New Roman" pitchFamily="18" charset="0"/>
              <a:cs typeface="Times New Roman" pitchFamily="18" charset="0"/>
            </a:endParaRPr>
          </a:p>
        </p:txBody>
      </p:sp>
      <p:sp>
        <p:nvSpPr>
          <p:cNvPr id="8" name="矩形 7"/>
          <p:cNvSpPr/>
          <p:nvPr/>
        </p:nvSpPr>
        <p:spPr>
          <a:xfrm>
            <a:off x="522699" y="1034480"/>
            <a:ext cx="4262299" cy="316835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99062" y="2474526"/>
            <a:ext cx="543739" cy="523220"/>
          </a:xfrm>
          <a:prstGeom prst="rect">
            <a:avLst/>
          </a:prstGeom>
        </p:spPr>
        <p:txBody>
          <a:bodyPr wrap="none">
            <a:spAutoFit/>
          </a:bodyPr>
          <a:lstStyle/>
          <a:p>
            <a:r>
              <a:rPr lang="en-US" altLang="zh-CN" sz="2800" kern="100" dirty="0">
                <a:latin typeface="宋体"/>
                <a:ea typeface="华文细黑"/>
                <a:cs typeface="Times New Roman"/>
              </a:rPr>
              <a:t>→</a:t>
            </a:r>
            <a:endParaRPr lang="zh-CN" altLang="en-US" sz="2800" dirty="0"/>
          </a:p>
        </p:txBody>
      </p:sp>
      <p:sp>
        <p:nvSpPr>
          <p:cNvPr id="13" name="矩形 12"/>
          <p:cNvSpPr/>
          <p:nvPr/>
        </p:nvSpPr>
        <p:spPr>
          <a:xfrm>
            <a:off x="5260185" y="2465001"/>
            <a:ext cx="6019597" cy="523220"/>
          </a:xfrm>
          <a:prstGeom prst="rect">
            <a:avLst/>
          </a:prstGeom>
          <a:ln>
            <a:solidFill>
              <a:schemeClr val="tx1"/>
            </a:solidFill>
          </a:ln>
        </p:spPr>
        <p:txBody>
          <a:bodyPr wrap="none">
            <a:spAutoFit/>
          </a:bodyPr>
          <a:lstStyle/>
          <a:p>
            <a:pPr algn="just">
              <a:spcAft>
                <a:spcPts val="0"/>
              </a:spcAft>
            </a:pPr>
            <a:r>
              <a:rPr lang="zh-CN" altLang="zh-CN" sz="2800" kern="100" dirty="0">
                <a:latin typeface="Times New Roman"/>
                <a:ea typeface="华文细黑"/>
                <a:cs typeface="Times New Roman"/>
              </a:rPr>
              <a:t>失分警示：基本事件写错一个不得分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402035" y="4293890"/>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种</a:t>
            </a:r>
            <a:r>
              <a:rPr lang="en-US" altLang="zh-CN" sz="2800" kern="100" dirty="0" smtClean="0">
                <a:latin typeface="Times New Roman"/>
                <a:ea typeface="华文细黑"/>
                <a:cs typeface="Courier New"/>
              </a:rPr>
              <a:t>.</a:t>
            </a:r>
            <a:r>
              <a:rPr lang="en-US" altLang="zh-CN" sz="2800" kern="100" dirty="0" smtClean="0">
                <a:latin typeface="宋体"/>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从中选出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名教师来自同一所学校的结果有：</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种，</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10</a:t>
            </a:r>
            <a:r>
              <a:rPr lang="zh-CN" altLang="zh-CN" sz="2800" kern="100" dirty="0">
                <a:latin typeface="Times New Roman"/>
                <a:ea typeface="华文细黑"/>
                <a:cs typeface="Times New Roman"/>
              </a:rPr>
              <a:t>分</a:t>
            </a:r>
            <a:endParaRPr lang="zh-CN" altLang="zh-CN" sz="1050" kern="100" dirty="0">
              <a:effectLst/>
              <a:latin typeface="宋体"/>
              <a:cs typeface="Courier New"/>
            </a:endParaRPr>
          </a:p>
        </p:txBody>
      </p:sp>
      <p:sp>
        <p:nvSpPr>
          <p:cNvPr id="15" name="矩形 14"/>
          <p:cNvSpPr/>
          <p:nvPr/>
        </p:nvSpPr>
        <p:spPr>
          <a:xfrm>
            <a:off x="79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906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规范解答</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126592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linds(horizontal)">
                                      <p:cBhvr>
                                        <p:cTn id="14" dur="750"/>
                                        <p:tgtEl>
                                          <p:spTgt spid="1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75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750"/>
                                        <p:tgtEl>
                                          <p:spTgt spid="8"/>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Effect transition="in" filter="blinds(horizontal)">
                                      <p:cBhvr>
                                        <p:cTn id="24" dur="750"/>
                                        <p:tgtEl>
                                          <p:spTgt spid="14">
                                            <p:txEl>
                                              <p:pRg st="0" end="0"/>
                                            </p:txEl>
                                          </p:spTgt>
                                        </p:tgtEl>
                                      </p:cBhvr>
                                    </p:animEffect>
                                  </p:childTnLst>
                                </p:cTn>
                              </p:par>
                            </p:childTnLst>
                          </p:cTn>
                        </p:par>
                        <p:par>
                          <p:cTn id="25" fill="hold">
                            <p:stCondLst>
                              <p:cond delay="2250"/>
                            </p:stCondLst>
                            <p:childTnLst>
                              <p:par>
                                <p:cTn id="26" presetID="3" presetClass="entr" presetSubtype="10" fill="hold" nodeType="afterEffect">
                                  <p:stCondLst>
                                    <p:cond delay="0"/>
                                  </p:stCondLst>
                                  <p:childTnLst>
                                    <p:set>
                                      <p:cBhvr>
                                        <p:cTn id="27" dur="1" fill="hold">
                                          <p:stCondLst>
                                            <p:cond delay="0"/>
                                          </p:stCondLst>
                                        </p:cTn>
                                        <p:tgtEl>
                                          <p:spTgt spid="14">
                                            <p:txEl>
                                              <p:pRg st="1" end="1"/>
                                            </p:txEl>
                                          </p:spTgt>
                                        </p:tgtEl>
                                        <p:attrNameLst>
                                          <p:attrName>style.visibility</p:attrName>
                                        </p:attrNameLst>
                                      </p:cBhvr>
                                      <p:to>
                                        <p:strVal val="visible"/>
                                      </p:to>
                                    </p:set>
                                    <p:animEffect transition="in" filter="blinds(horizontal)">
                                      <p:cBhvr>
                                        <p:cTn id="28" dur="75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8" grpId="0" animBg="1"/>
      <p:bldP spid="10" grpId="0"/>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357087514"/>
              </p:ext>
            </p:extLst>
          </p:nvPr>
        </p:nvGraphicFramePr>
        <p:xfrm>
          <a:off x="550590" y="1728242"/>
          <a:ext cx="4673600" cy="2133600"/>
        </p:xfrm>
        <a:graphic>
          <a:graphicData uri="http://schemas.openxmlformats.org/presentationml/2006/ole">
            <mc:AlternateContent xmlns:mc="http://schemas.openxmlformats.org/markup-compatibility/2006">
              <mc:Choice xmlns:v="urn:schemas-microsoft-com:vml" Requires="v">
                <p:oleObj spid="_x0000_s17418" name="文档" r:id="rId4" imgW="4674110" imgH="2133270" progId="Word.Document.12">
                  <p:embed/>
                </p:oleObj>
              </mc:Choice>
              <mc:Fallback>
                <p:oleObj name="文档" r:id="rId4" imgW="4674110" imgH="2133270" progId="Word.Document.12">
                  <p:embed/>
                  <p:pic>
                    <p:nvPicPr>
                      <p:cNvPr id="0" name=""/>
                      <p:cNvPicPr/>
                      <p:nvPr/>
                    </p:nvPicPr>
                    <p:blipFill>
                      <a:blip r:embed="rId5"/>
                      <a:stretch>
                        <a:fillRect/>
                      </a:stretch>
                    </p:blipFill>
                    <p:spPr>
                      <a:xfrm>
                        <a:off x="550590" y="1728242"/>
                        <a:ext cx="4673600" cy="2133600"/>
                      </a:xfrm>
                      <a:prstGeom prst="rect">
                        <a:avLst/>
                      </a:prstGeom>
                    </p:spPr>
                  </p:pic>
                </p:oleObj>
              </mc:Fallback>
            </mc:AlternateContent>
          </a:graphicData>
        </a:graphic>
      </p:graphicFrame>
      <p:sp>
        <p:nvSpPr>
          <p:cNvPr id="3" name="矩形 2"/>
          <p:cNvSpPr/>
          <p:nvPr/>
        </p:nvSpPr>
        <p:spPr>
          <a:xfrm>
            <a:off x="478582" y="1557586"/>
            <a:ext cx="4896544"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47134" y="2330510"/>
            <a:ext cx="543739" cy="523220"/>
          </a:xfrm>
          <a:prstGeom prst="rect">
            <a:avLst/>
          </a:prstGeom>
        </p:spPr>
        <p:txBody>
          <a:bodyPr wrap="none">
            <a:spAutoFit/>
          </a:bodyPr>
          <a:lstStyle/>
          <a:p>
            <a:r>
              <a:rPr lang="en-US" altLang="zh-CN" sz="2800" kern="100" dirty="0">
                <a:latin typeface="宋体"/>
                <a:ea typeface="华文细黑"/>
                <a:cs typeface="Times New Roman"/>
              </a:rPr>
              <a:t>→</a:t>
            </a:r>
            <a:endParaRPr lang="zh-CN" altLang="en-US" sz="2800" dirty="0"/>
          </a:p>
        </p:txBody>
      </p:sp>
      <p:sp>
        <p:nvSpPr>
          <p:cNvPr id="7" name="矩形 6"/>
          <p:cNvSpPr/>
          <p:nvPr/>
        </p:nvSpPr>
        <p:spPr>
          <a:xfrm>
            <a:off x="5970240" y="1889051"/>
            <a:ext cx="2698175" cy="1384995"/>
          </a:xfrm>
          <a:prstGeom prst="rect">
            <a:avLst/>
          </a:prstGeom>
          <a:ln>
            <a:solidFill>
              <a:schemeClr val="tx1"/>
            </a:solidFill>
          </a:ln>
        </p:spPr>
        <p:txBody>
          <a:bodyPr wrap="none">
            <a:spAutoFit/>
          </a:bodyPr>
          <a:lstStyle/>
          <a:p>
            <a:pPr algn="just">
              <a:lnSpc>
                <a:spcPct val="150000"/>
              </a:lnSpc>
              <a:spcAft>
                <a:spcPts val="0"/>
              </a:spcAft>
            </a:pPr>
            <a:r>
              <a:rPr lang="zh-CN" altLang="zh-CN" sz="2800" kern="100" dirty="0">
                <a:latin typeface="Times New Roman"/>
                <a:ea typeface="华文细黑"/>
                <a:cs typeface="Times New Roman"/>
              </a:rPr>
              <a:t>失分警示：</a:t>
            </a:r>
            <a:r>
              <a:rPr lang="zh-CN" altLang="zh-CN" sz="2800" kern="100" dirty="0" smtClean="0">
                <a:latin typeface="Times New Roman"/>
                <a:ea typeface="华文细黑"/>
                <a:cs typeface="Times New Roman"/>
              </a:rPr>
              <a:t>结果</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不正确扣</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9657858" y="2268892"/>
            <a:ext cx="1261884" cy="656846"/>
          </a:xfrm>
          <a:prstGeom prst="rect">
            <a:avLst/>
          </a:prstGeom>
        </p:spPr>
        <p:txBody>
          <a:bodyPr wrap="none">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12</a:t>
            </a:r>
            <a:r>
              <a:rPr lang="zh-CN" altLang="zh-CN" sz="2800" kern="100" dirty="0" smtClean="0">
                <a:latin typeface="Times New Roman"/>
                <a:ea typeface="华文细黑"/>
                <a:cs typeface="Times New Roman"/>
              </a:rPr>
              <a:t>分</a:t>
            </a:r>
            <a:endParaRPr lang="zh-CN" altLang="zh-CN" sz="280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6"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235874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75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75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animBg="1"/>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83750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抛掷一枚骰子，出现偶数的基本事件个数为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A.1  </a:t>
            </a:r>
            <a:r>
              <a:rPr lang="en-US" altLang="zh-CN" sz="2800" kern="100" dirty="0" smtClean="0">
                <a:latin typeface="Times New Roman"/>
                <a:ea typeface="华文细黑"/>
                <a:cs typeface="Courier New"/>
              </a:rPr>
              <a:t>		B.2  		C.3  		D.4</a:t>
            </a:r>
            <a:endParaRPr lang="zh-CN" altLang="zh-CN" sz="1050" kern="100" dirty="0">
              <a:effectLst/>
              <a:latin typeface="宋体"/>
              <a:cs typeface="Courier New"/>
            </a:endParaRPr>
          </a:p>
        </p:txBody>
      </p:sp>
      <p:sp>
        <p:nvSpPr>
          <p:cNvPr id="9" name="矩形 8"/>
          <p:cNvSpPr/>
          <p:nvPr/>
        </p:nvSpPr>
        <p:spPr>
          <a:xfrm>
            <a:off x="406574" y="2231811"/>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因为抛掷一枚骰子出现数字的基本事件有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a:t>
            </a:r>
            <a:r>
              <a:rPr lang="zh-CN" altLang="zh-CN" sz="2800" kern="100" dirty="0" smtClean="0">
                <a:latin typeface="Times New Roman"/>
                <a:ea typeface="华文细黑"/>
                <a:cs typeface="Times New Roman"/>
              </a:rPr>
              <a:t>，它们</a:t>
            </a:r>
            <a:r>
              <a:rPr lang="zh-CN" altLang="zh-CN" sz="2800" kern="100" dirty="0">
                <a:latin typeface="Times New Roman"/>
                <a:ea typeface="华文细黑"/>
                <a:cs typeface="Times New Roman"/>
              </a:rPr>
              <a:t>分别是</a:t>
            </a:r>
            <a:r>
              <a:rPr lang="en-US" altLang="zh-CN" sz="2800" kern="100" dirty="0">
                <a:latin typeface="Times New Roman"/>
                <a:ea typeface="华文细黑"/>
                <a:cs typeface="Courier New"/>
              </a:rPr>
              <a:t>1,2,3,4,5,6</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出现偶数的基本事件是</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7799015" y="103436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build="allAtOnce"/>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在国庆阅兵中，某兵种</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三个方阵按一定次序通过主席台，若先后次序是随机排定的，则</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先于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通过的概率为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27842085"/>
              </p:ext>
            </p:extLst>
          </p:nvPr>
        </p:nvGraphicFramePr>
        <p:xfrm>
          <a:off x="569640" y="2106960"/>
          <a:ext cx="10810875" cy="1447800"/>
        </p:xfrm>
        <a:graphic>
          <a:graphicData uri="http://schemas.openxmlformats.org/presentationml/2006/ole">
            <mc:AlternateContent xmlns:mc="http://schemas.openxmlformats.org/markup-compatibility/2006">
              <mc:Choice xmlns:v="urn:schemas-microsoft-com:vml" Requires="v">
                <p:oleObj spid="_x0000_s14355" name="文档" r:id="rId9" imgW="10818014" imgH="1447470" progId="Word.Document.12">
                  <p:embed/>
                </p:oleObj>
              </mc:Choice>
              <mc:Fallback>
                <p:oleObj name="文档" r:id="rId9" imgW="10818014" imgH="1447470" progId="Word.Document.12">
                  <p:embed/>
                  <p:pic>
                    <p:nvPicPr>
                      <p:cNvPr id="0" name=""/>
                      <p:cNvPicPr/>
                      <p:nvPr/>
                    </p:nvPicPr>
                    <p:blipFill>
                      <a:blip r:embed="rId10"/>
                      <a:stretch>
                        <a:fillRect/>
                      </a:stretch>
                    </p:blipFill>
                    <p:spPr>
                      <a:xfrm>
                        <a:off x="569640" y="2106960"/>
                        <a:ext cx="10810875" cy="1447800"/>
                      </a:xfrm>
                      <a:prstGeom prst="rect">
                        <a:avLst/>
                      </a:prstGeom>
                    </p:spPr>
                  </p:pic>
                </p:oleObj>
              </mc:Fallback>
            </mc:AlternateContent>
          </a:graphicData>
        </a:graphic>
      </p:graphicFrame>
      <p:sp>
        <p:nvSpPr>
          <p:cNvPr id="9" name="矩形 8"/>
          <p:cNvSpPr/>
          <p:nvPr/>
        </p:nvSpPr>
        <p:spPr>
          <a:xfrm>
            <a:off x="398257" y="3016400"/>
            <a:ext cx="11385581"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用</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通过主席台的次序，</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则所有可能的次序有：</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种，</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先于</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通过的有：</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452420628"/>
              </p:ext>
            </p:extLst>
          </p:nvPr>
        </p:nvGraphicFramePr>
        <p:xfrm>
          <a:off x="540915" y="5726410"/>
          <a:ext cx="10810875" cy="1447800"/>
        </p:xfrm>
        <a:graphic>
          <a:graphicData uri="http://schemas.openxmlformats.org/presentationml/2006/ole">
            <mc:AlternateContent xmlns:mc="http://schemas.openxmlformats.org/markup-compatibility/2006">
              <mc:Choice xmlns:v="urn:schemas-microsoft-com:vml" Requires="v">
                <p:oleObj spid="_x0000_s14356" name="文档" r:id="rId12" imgW="10818014" imgH="1448010" progId="Word.Document.12">
                  <p:embed/>
                </p:oleObj>
              </mc:Choice>
              <mc:Fallback>
                <p:oleObj name="文档" r:id="rId12" imgW="10818014" imgH="1448010" progId="Word.Document.12">
                  <p:embed/>
                  <p:pic>
                    <p:nvPicPr>
                      <p:cNvPr id="0" name=""/>
                      <p:cNvPicPr/>
                      <p:nvPr/>
                    </p:nvPicPr>
                    <p:blipFill>
                      <a:blip r:embed="rId13"/>
                      <a:stretch>
                        <a:fillRect/>
                      </a:stretch>
                    </p:blipFill>
                    <p:spPr>
                      <a:xfrm>
                        <a:off x="540915" y="5726410"/>
                        <a:ext cx="10810875" cy="1447800"/>
                      </a:xfrm>
                      <a:prstGeom prst="rect">
                        <a:avLst/>
                      </a:prstGeom>
                    </p:spPr>
                  </p:pic>
                </p:oleObj>
              </mc:Fallback>
            </mc:AlternateContent>
          </a:graphicData>
        </a:graphic>
      </p:graphicFrame>
      <p:sp>
        <p:nvSpPr>
          <p:cNvPr id="3" name="矩形 2"/>
          <p:cNvSpPr/>
          <p:nvPr/>
        </p:nvSpPr>
        <p:spPr>
          <a:xfrm>
            <a:off x="8903518" y="1441718"/>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rPr>
              <a:t>B</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build="allAtOnce"/>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从分别写有</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张卡片中任取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张，则这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张卡片上的字母恰好是按字母顺序相邻的概率为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93961570"/>
              </p:ext>
            </p:extLst>
          </p:nvPr>
        </p:nvGraphicFramePr>
        <p:xfrm>
          <a:off x="569913" y="2106613"/>
          <a:ext cx="10810875" cy="1447800"/>
        </p:xfrm>
        <a:graphic>
          <a:graphicData uri="http://schemas.openxmlformats.org/presentationml/2006/ole">
            <mc:AlternateContent xmlns:mc="http://schemas.openxmlformats.org/markup-compatibility/2006">
              <mc:Choice xmlns:v="urn:schemas-microsoft-com:vml" Requires="v">
                <p:oleObj spid="_x0000_s15380" name="文档" r:id="rId9" imgW="10818014" imgH="1448010" progId="Word.Document.12">
                  <p:embed/>
                </p:oleObj>
              </mc:Choice>
              <mc:Fallback>
                <p:oleObj name="文档" r:id="rId9" imgW="10818014" imgH="1448010" progId="Word.Document.12">
                  <p:embed/>
                  <p:pic>
                    <p:nvPicPr>
                      <p:cNvPr id="0" name="对象 1"/>
                      <p:cNvPicPr>
                        <a:picLocks noChangeAspect="1" noChangeArrowheads="1"/>
                      </p:cNvPicPr>
                      <p:nvPr/>
                    </p:nvPicPr>
                    <p:blipFill>
                      <a:blip r:embed="rId10"/>
                      <a:srcRect/>
                      <a:stretch>
                        <a:fillRect/>
                      </a:stretch>
                    </p:blipFill>
                    <p:spPr bwMode="auto">
                      <a:xfrm>
                        <a:off x="569913" y="2106613"/>
                        <a:ext cx="108108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406574" y="292573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可看作分成两次抽取，第一次任取一张有</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种方法，第二次从剩下的</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张中再任取一张有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种方法，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是一样的，故试验的所有基本事件总数为</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，两字母恰好是按字母顺序相邻的有</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种，</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256194837"/>
              </p:ext>
            </p:extLst>
          </p:nvPr>
        </p:nvGraphicFramePr>
        <p:xfrm>
          <a:off x="531540" y="5654402"/>
          <a:ext cx="10810875" cy="1447800"/>
        </p:xfrm>
        <a:graphic>
          <a:graphicData uri="http://schemas.openxmlformats.org/presentationml/2006/ole">
            <mc:AlternateContent xmlns:mc="http://schemas.openxmlformats.org/markup-compatibility/2006">
              <mc:Choice xmlns:v="urn:schemas-microsoft-com:vml" Requires="v">
                <p:oleObj spid="_x0000_s15381" name="文档" r:id="rId12" imgW="10818014" imgH="1448010" progId="Word.Document.12">
                  <p:embed/>
                </p:oleObj>
              </mc:Choice>
              <mc:Fallback>
                <p:oleObj name="文档" r:id="rId12" imgW="10818014" imgH="1448010" progId="Word.Document.12">
                  <p:embed/>
                  <p:pic>
                    <p:nvPicPr>
                      <p:cNvPr id="0" name=""/>
                      <p:cNvPicPr>
                        <a:picLocks noChangeAspect="1" noChangeArrowheads="1"/>
                      </p:cNvPicPr>
                      <p:nvPr/>
                    </p:nvPicPr>
                    <p:blipFill>
                      <a:blip r:embed="rId13"/>
                      <a:srcRect/>
                      <a:stretch>
                        <a:fillRect/>
                      </a:stretch>
                    </p:blipFill>
                    <p:spPr bwMode="auto">
                      <a:xfrm>
                        <a:off x="531540" y="5654402"/>
                        <a:ext cx="108108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6483821" y="1529011"/>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rPr>
              <a:t>B</a:t>
            </a:r>
            <a:endParaRPr lang="zh-CN" altLang="en-US" sz="2800" b="1" kern="100" dirty="0">
              <a:solidFill>
                <a:srgbClr val="C00000"/>
              </a:solidFill>
              <a:latin typeface="Times New Roman"/>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build="allAtOnce"/>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甲、乙、丙三名同学站成一排，甲站在中间的概率是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39530340"/>
              </p:ext>
            </p:extLst>
          </p:nvPr>
        </p:nvGraphicFramePr>
        <p:xfrm>
          <a:off x="569913" y="1405930"/>
          <a:ext cx="10810875" cy="1447800"/>
        </p:xfrm>
        <a:graphic>
          <a:graphicData uri="http://schemas.openxmlformats.org/presentationml/2006/ole">
            <mc:AlternateContent xmlns:mc="http://schemas.openxmlformats.org/markup-compatibility/2006">
              <mc:Choice xmlns:v="urn:schemas-microsoft-com:vml" Requires="v">
                <p:oleObj spid="_x0000_s16404" name="文档" r:id="rId9" imgW="10818014" imgH="1448010" progId="Word.Document.12">
                  <p:embed/>
                </p:oleObj>
              </mc:Choice>
              <mc:Fallback>
                <p:oleObj name="文档" r:id="rId9" imgW="10818014" imgH="1448010" progId="Word.Document.12">
                  <p:embed/>
                  <p:pic>
                    <p:nvPicPr>
                      <p:cNvPr id="0" name="对象 1"/>
                      <p:cNvPicPr>
                        <a:picLocks noChangeAspect="1" noChangeArrowheads="1"/>
                      </p:cNvPicPr>
                      <p:nvPr/>
                    </p:nvPicPr>
                    <p:blipFill>
                      <a:blip r:embed="rId10"/>
                      <a:srcRect/>
                      <a:stretch>
                        <a:fillRect/>
                      </a:stretch>
                    </p:blipFill>
                    <p:spPr bwMode="auto">
                      <a:xfrm>
                        <a:off x="569913" y="1405930"/>
                        <a:ext cx="108108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406574" y="227766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基本事件有：甲乙丙、甲丙乙、乙甲丙、乙丙甲、丙甲乙、丙乙甲，共六个，</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甲站在中间的事件包括：乙甲丙、丙甲乙，共</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4139231217"/>
              </p:ext>
            </p:extLst>
          </p:nvPr>
        </p:nvGraphicFramePr>
        <p:xfrm>
          <a:off x="525064" y="4502274"/>
          <a:ext cx="10810875" cy="1447800"/>
        </p:xfrm>
        <a:graphic>
          <a:graphicData uri="http://schemas.openxmlformats.org/presentationml/2006/ole">
            <mc:AlternateContent xmlns:mc="http://schemas.openxmlformats.org/markup-compatibility/2006">
              <mc:Choice xmlns:v="urn:schemas-microsoft-com:vml" Requires="v">
                <p:oleObj spid="_x0000_s16405" name="文档" r:id="rId12" imgW="10818014" imgH="1448010" progId="Word.Document.12">
                  <p:embed/>
                </p:oleObj>
              </mc:Choice>
              <mc:Fallback>
                <p:oleObj name="文档" r:id="rId12" imgW="10818014" imgH="1448010" progId="Word.Document.12">
                  <p:embed/>
                  <p:pic>
                    <p:nvPicPr>
                      <p:cNvPr id="0" name=""/>
                      <p:cNvPicPr>
                        <a:picLocks noChangeAspect="1" noChangeArrowheads="1"/>
                      </p:cNvPicPr>
                      <p:nvPr/>
                    </p:nvPicPr>
                    <p:blipFill>
                      <a:blip r:embed="rId13"/>
                      <a:srcRect/>
                      <a:stretch>
                        <a:fillRect/>
                      </a:stretch>
                    </p:blipFill>
                    <p:spPr bwMode="auto">
                      <a:xfrm>
                        <a:off x="525064" y="4502274"/>
                        <a:ext cx="108108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9201075" y="69349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kern="100" dirty="0">
              <a:solidFill>
                <a:srgbClr val="C00000"/>
              </a:solidFill>
              <a:latin typeface="Times New Roman"/>
              <a:ea typeface="华文细黑"/>
            </a:endParaRPr>
          </a:p>
        </p:txBody>
      </p:sp>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build="allAtOnce"/>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从</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中任意取出两个不同的数，则其和为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的概率是</a:t>
            </a:r>
            <a:r>
              <a:rPr lang="en-US" altLang="zh-CN" sz="2800" kern="100" dirty="0">
                <a:latin typeface="Times New Roman"/>
                <a:ea typeface="华文细黑"/>
                <a:cs typeface="Courier New"/>
              </a:rPr>
              <a:t>________.</a:t>
            </a:r>
            <a:endParaRPr lang="zh-CN" altLang="zh-CN" sz="1050" kern="100" dirty="0">
              <a:effectLst/>
              <a:latin typeface="宋体"/>
              <a:cs typeface="Courier New"/>
            </a:endParaRPr>
          </a:p>
        </p:txBody>
      </p:sp>
      <p:sp>
        <p:nvSpPr>
          <p:cNvPr id="8" name="矩形 7"/>
          <p:cNvSpPr/>
          <p:nvPr/>
        </p:nvSpPr>
        <p:spPr>
          <a:xfrm>
            <a:off x="406574" y="1701602"/>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两数之和等于</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有两种情况</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总的基本事件有：</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种，</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51208121"/>
              </p:ext>
            </p:extLst>
          </p:nvPr>
        </p:nvGraphicFramePr>
        <p:xfrm>
          <a:off x="569913" y="3926210"/>
          <a:ext cx="10810875" cy="1447800"/>
        </p:xfrm>
        <a:graphic>
          <a:graphicData uri="http://schemas.openxmlformats.org/presentationml/2006/ole">
            <mc:AlternateContent xmlns:mc="http://schemas.openxmlformats.org/markup-compatibility/2006">
              <mc:Choice xmlns:v="urn:schemas-microsoft-com:vml" Requires="v">
                <p:oleObj spid="_x0000_s18442" name="文档" r:id="rId9" imgW="10818014" imgH="1448010" progId="Word.Document.12">
                  <p:embed/>
                </p:oleObj>
              </mc:Choice>
              <mc:Fallback>
                <p:oleObj name="文档" r:id="rId9" imgW="10818014" imgH="1448010" progId="Word.Document.12">
                  <p:embed/>
                  <p:pic>
                    <p:nvPicPr>
                      <p:cNvPr id="0" name="对象 1"/>
                      <p:cNvPicPr>
                        <a:picLocks noChangeAspect="1" noChangeArrowheads="1"/>
                      </p:cNvPicPr>
                      <p:nvPr/>
                    </p:nvPicPr>
                    <p:blipFill>
                      <a:blip r:embed="rId10"/>
                      <a:srcRect/>
                      <a:stretch>
                        <a:fillRect/>
                      </a:stretch>
                    </p:blipFill>
                    <p:spPr bwMode="auto">
                      <a:xfrm>
                        <a:off x="569913" y="3926210"/>
                        <a:ext cx="108108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10001208" y="1053638"/>
            <a:ext cx="633507" cy="523220"/>
          </a:xfrm>
          <a:prstGeom prst="rect">
            <a:avLst/>
          </a:prstGeom>
        </p:spPr>
        <p:txBody>
          <a:bodyPr wrap="none">
            <a:spAutoFit/>
          </a:bodyPr>
          <a:lstStyle/>
          <a:p>
            <a:r>
              <a:rPr lang="en-US" altLang="zh-CN" sz="2800" b="1" kern="100" dirty="0">
                <a:solidFill>
                  <a:srgbClr val="C00000"/>
                </a:solidFill>
                <a:latin typeface="Times New Roman"/>
                <a:ea typeface="华文细黑"/>
              </a:rPr>
              <a:t>0.2</a:t>
            </a:r>
            <a:endParaRPr lang="zh-CN" altLang="en-US" sz="2800" b="1" kern="100" dirty="0">
              <a:solidFill>
                <a:srgbClr val="C00000"/>
              </a:solidFill>
              <a:latin typeface="Times New Roman"/>
              <a:ea typeface="华文细黑"/>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1" end="1"/>
                                            </p:txEl>
                                          </p:spTgt>
                                        </p:tgtEl>
                                      </p:cBhvr>
                                    </p:animEffect>
                                    <p:set>
                                      <p:cBhvr>
                                        <p:cTn id="30" dur="1" fill="hold">
                                          <p:stCondLst>
                                            <p:cond delay="499"/>
                                          </p:stCondLst>
                                        </p:cTn>
                                        <p:tgtEl>
                                          <p:spTgt spid="8">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8" grpId="0" build="allAtOnce"/>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406574" y="1125538"/>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古典概型是一种最基本的概型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解题时要紧紧抓住古典概型的两个基本特征，即有限性和等可能性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在应用公式</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，关键是正确理解基本事件与事件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的关系，从而求出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求某个随机事件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包含的基本事件的个数和试验中基本事件的总数常用的方法是列举法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画树状图和列表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，注意做到不重不漏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对于用直接方法难以解决的问题，可以先求其对立事件的概率，再求所求概率</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84319060"/>
              </p:ext>
            </p:extLst>
          </p:nvPr>
        </p:nvGraphicFramePr>
        <p:xfrm>
          <a:off x="7995989" y="1730177"/>
          <a:ext cx="779463" cy="1323975"/>
        </p:xfrm>
        <a:graphic>
          <a:graphicData uri="http://schemas.openxmlformats.org/presentationml/2006/ole">
            <mc:AlternateContent xmlns:mc="http://schemas.openxmlformats.org/markup-compatibility/2006">
              <mc:Choice xmlns:v="urn:schemas-microsoft-com:vml" Requires="v">
                <p:oleObj spid="_x0000_s19465" name="文档" r:id="rId5" imgW="778793" imgH="1323810" progId="Word.Document.12">
                  <p:embed/>
                </p:oleObj>
              </mc:Choice>
              <mc:Fallback>
                <p:oleObj name="文档" r:id="rId5" imgW="778793" imgH="1323810" progId="Word.Document.12">
                  <p:embed/>
                  <p:pic>
                    <p:nvPicPr>
                      <p:cNvPr id="0" name=""/>
                      <p:cNvPicPr/>
                      <p:nvPr/>
                    </p:nvPicPr>
                    <p:blipFill>
                      <a:blip r:embed="rId6"/>
                      <a:stretch>
                        <a:fillRect/>
                      </a:stretch>
                    </p:blipFill>
                    <p:spPr>
                      <a:xfrm>
                        <a:off x="7995989" y="1730177"/>
                        <a:ext cx="779463" cy="1323975"/>
                      </a:xfrm>
                      <a:prstGeom prst="rect">
                        <a:avLst/>
                      </a:prstGeom>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914984" y="3237418"/>
            <a:ext cx="3281652" cy="3629510"/>
          </a:xfrm>
          <a:prstGeom prst="rect">
            <a:avLst/>
          </a:prstGeom>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693490"/>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知识点一　基本事件</a:t>
            </a:r>
          </a:p>
        </p:txBody>
      </p:sp>
      <p:sp>
        <p:nvSpPr>
          <p:cNvPr id="5" name="矩形 4"/>
          <p:cNvSpPr/>
          <p:nvPr/>
        </p:nvSpPr>
        <p:spPr>
          <a:xfrm>
            <a:off x="335360" y="1341562"/>
            <a:ext cx="1083299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基本事件的定义</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一次试验连同其中可能出现</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称为</a:t>
            </a:r>
            <a:r>
              <a:rPr lang="zh-CN" altLang="zh-CN" sz="2800" kern="100" dirty="0">
                <a:latin typeface="Times New Roman"/>
                <a:ea typeface="华文细黑"/>
                <a:cs typeface="Times New Roman"/>
              </a:rPr>
              <a:t>一个基本事件，它们是试验中不能再分的最简单的随机事件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一次试验中只能出现一个基本事件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如在掷一枚质地均匀的骰子试验中，</a:t>
            </a:r>
            <a:r>
              <a:rPr lang="zh-CN" altLang="zh-CN" sz="2800" kern="100" dirty="0" smtClean="0">
                <a:latin typeface="Times New Roman"/>
                <a:ea typeface="华文细黑"/>
                <a:cs typeface="Times New Roman"/>
              </a:rPr>
              <a:t>出现</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个结果，这</a:t>
            </a:r>
            <a:r>
              <a:rPr lang="zh-CN" altLang="zh-CN" sz="2800" kern="100" dirty="0" smtClean="0">
                <a:latin typeface="Times New Roman"/>
                <a:ea typeface="华文细黑"/>
                <a:cs typeface="Times New Roman"/>
              </a:rPr>
              <a:t>就是这</a:t>
            </a:r>
            <a:r>
              <a:rPr lang="zh-CN" altLang="zh-CN" sz="2800" kern="100" dirty="0">
                <a:latin typeface="Times New Roman"/>
                <a:ea typeface="华文细黑"/>
                <a:cs typeface="Times New Roman"/>
              </a:rPr>
              <a:t>一随机试验的</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个基本事件</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3" name="矩形 2"/>
          <p:cNvSpPr/>
          <p:nvPr/>
        </p:nvSpPr>
        <p:spPr>
          <a:xfrm>
            <a:off x="5104398" y="208069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每一个结果</a:t>
            </a:r>
            <a:endParaRPr lang="zh-CN" altLang="en-US" dirty="0">
              <a:solidFill>
                <a:srgbClr val="C00000"/>
              </a:solidFill>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95663"/>
            <a:ext cx="11161240" cy="335474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基本事件的特点</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任何两个基本事件</a:t>
            </a:r>
            <a:r>
              <a:rPr lang="zh-CN" altLang="zh-CN" sz="2800" kern="100" dirty="0" smtClean="0">
                <a:solidFill>
                  <a:prstClr val="black"/>
                </a:solidFill>
                <a:latin typeface="Times New Roman"/>
                <a:ea typeface="华文细黑"/>
                <a:cs typeface="Times New Roman"/>
              </a:rPr>
              <a:t>是</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的</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任何事件</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除不可能事件</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都可以表示成基本事件</a:t>
            </a:r>
            <a:r>
              <a:rPr lang="zh-CN" altLang="zh-CN" sz="2800" kern="100" dirty="0" smtClean="0">
                <a:solidFill>
                  <a:prstClr val="black"/>
                </a:solidFill>
                <a:latin typeface="Times New Roman"/>
                <a:ea typeface="华文细黑"/>
                <a:cs typeface="Times New Roman"/>
              </a:rPr>
              <a:t>的</a:t>
            </a:r>
            <a:r>
              <a:rPr lang="en-US" altLang="zh-CN" sz="2800" u="sng" kern="100" dirty="0" smtClean="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如在掷一枚质地均匀的骰子试验中，随机事件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出现奇数点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可以由基本事件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出现</a:t>
            </a: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出现</a:t>
            </a: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出现</a:t>
            </a:r>
            <a:r>
              <a:rPr lang="en-US" altLang="zh-CN" sz="2800" kern="100" dirty="0">
                <a:solidFill>
                  <a:prstClr val="black"/>
                </a:solidFill>
                <a:latin typeface="Times New Roman"/>
                <a:ea typeface="华文细黑"/>
                <a:cs typeface="Courier New"/>
              </a:rPr>
              <a:t>5</a:t>
            </a:r>
            <a:r>
              <a:rPr lang="zh-CN" altLang="zh-CN" sz="2800" kern="100" dirty="0">
                <a:solidFill>
                  <a:prstClr val="black"/>
                </a:solidFill>
                <a:latin typeface="Times New Roman"/>
                <a:ea typeface="华文细黑"/>
                <a:cs typeface="Times New Roman"/>
              </a:rPr>
              <a:t>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共同组成</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
        <p:nvSpPr>
          <p:cNvPr id="2" name="矩形 1"/>
          <p:cNvSpPr/>
          <p:nvPr/>
        </p:nvSpPr>
        <p:spPr>
          <a:xfrm>
            <a:off x="4040267" y="105906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互斥</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8647811" y="166381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和</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406574" y="3536023"/>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抛掷两枚硬币，至少一枚正面向上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是基本事件吗？</a:t>
            </a:r>
            <a:endParaRPr lang="zh-CN" altLang="zh-CN" sz="1050" kern="100" dirty="0">
              <a:effectLst/>
              <a:latin typeface="宋体"/>
              <a:cs typeface="Courier New"/>
            </a:endParaRPr>
          </a:p>
        </p:txBody>
      </p:sp>
      <p:sp>
        <p:nvSpPr>
          <p:cNvPr id="6" name="矩形 5"/>
          <p:cNvSpPr/>
          <p:nvPr/>
        </p:nvSpPr>
        <p:spPr>
          <a:xfrm>
            <a:off x="406574" y="422188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不是</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抛掷两枚硬币，至少一枚正面向上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包含一枚正面向上，两枚正面向上，所以不是基本事件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知识点二　古典概型</a:t>
            </a:r>
          </a:p>
        </p:txBody>
      </p:sp>
      <p:sp>
        <p:nvSpPr>
          <p:cNvPr id="9" name="矩形 8"/>
          <p:cNvSpPr/>
          <p:nvPr/>
        </p:nvSpPr>
        <p:spPr>
          <a:xfrm>
            <a:off x="406574" y="1053530"/>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古典概型的定义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试验中所有可能出现的基本事件</a:t>
            </a:r>
            <a:r>
              <a:rPr lang="zh-CN" altLang="zh-CN" sz="2800" kern="100" dirty="0" smtClean="0">
                <a:latin typeface="Times New Roman"/>
                <a:ea typeface="华文细黑"/>
                <a:cs typeface="Times New Roman"/>
              </a:rPr>
              <a:t>只有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每个基本事件出现</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我们将具有这两个特点的概率模型称为古典概率模型，简称古典概型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古典概型的特点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有限性：在一次试验中，可能出现的结果只有有限个，即只有有限个不同的基本事件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等可能性：每个基本事件发生的可能性是相等的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矩形 9"/>
          <p:cNvSpPr/>
          <p:nvPr/>
        </p:nvSpPr>
        <p:spPr>
          <a:xfrm>
            <a:off x="6527254" y="180218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有限个</a:t>
            </a:r>
            <a:endParaRPr lang="zh-CN" altLang="en-US" dirty="0">
              <a:solidFill>
                <a:srgbClr val="C00000"/>
              </a:solidFill>
            </a:endParaRPr>
          </a:p>
        </p:txBody>
      </p:sp>
      <p:sp>
        <p:nvSpPr>
          <p:cNvPr id="11" name="矩形 10"/>
          <p:cNvSpPr/>
          <p:nvPr/>
        </p:nvSpPr>
        <p:spPr>
          <a:xfrm>
            <a:off x="4088507" y="244073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可能性相等</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5603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76549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古典概型的概率公式</a:t>
            </a:r>
            <a:endParaRPr lang="zh-CN" altLang="zh-CN" sz="1050" kern="100" dirty="0">
              <a:effectLst/>
              <a:latin typeface="宋体"/>
              <a:cs typeface="Courier New"/>
            </a:endParaRPr>
          </a:p>
        </p:txBody>
      </p:sp>
      <p:sp>
        <p:nvSpPr>
          <p:cNvPr id="5" name="矩形 4"/>
          <p:cNvSpPr/>
          <p:nvPr/>
        </p:nvSpPr>
        <p:spPr>
          <a:xfrm>
            <a:off x="406574" y="191762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对于任何事件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30773500"/>
              </p:ext>
            </p:extLst>
          </p:nvPr>
        </p:nvGraphicFramePr>
        <p:xfrm>
          <a:off x="4271763" y="1432620"/>
          <a:ext cx="4732338" cy="1857375"/>
        </p:xfrm>
        <a:graphic>
          <a:graphicData uri="http://schemas.openxmlformats.org/presentationml/2006/ole">
            <mc:AlternateContent xmlns:mc="http://schemas.openxmlformats.org/markup-compatibility/2006">
              <mc:Choice xmlns:v="urn:schemas-microsoft-com:vml" Requires="v">
                <p:oleObj spid="_x0000_s2059" name="文档" r:id="rId4" imgW="4731833" imgH="1857307" progId="Word.Document.12">
                  <p:embed/>
                </p:oleObj>
              </mc:Choice>
              <mc:Fallback>
                <p:oleObj name="文档" r:id="rId4" imgW="4731833" imgH="1857307" progId="Word.Document.12">
                  <p:embed/>
                  <p:pic>
                    <p:nvPicPr>
                      <p:cNvPr id="0" name=""/>
                      <p:cNvPicPr/>
                      <p:nvPr/>
                    </p:nvPicPr>
                    <p:blipFill>
                      <a:blip r:embed="rId5"/>
                      <a:stretch>
                        <a:fillRect/>
                      </a:stretch>
                    </p:blipFill>
                    <p:spPr>
                      <a:xfrm>
                        <a:off x="4271763" y="1432620"/>
                        <a:ext cx="4732338" cy="1857375"/>
                      </a:xfrm>
                      <a:prstGeom prst="rect">
                        <a:avLst/>
                      </a:prstGeom>
                    </p:spPr>
                  </p:pic>
                </p:oleObj>
              </mc:Fallback>
            </mc:AlternateContent>
          </a:graphicData>
        </a:graphic>
      </p:graphicFrame>
      <p:sp>
        <p:nvSpPr>
          <p:cNvPr id="8" name="矩形 7"/>
          <p:cNvSpPr/>
          <p:nvPr/>
        </p:nvSpPr>
        <p:spPr>
          <a:xfrm>
            <a:off x="406574" y="2853730"/>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若一次试验的结果所包含的</a:t>
            </a:r>
            <a:r>
              <a:rPr lang="zh-CN" altLang="zh-CN" sz="2800" kern="100" dirty="0" smtClean="0">
                <a:latin typeface="Times New Roman"/>
                <a:ea typeface="华文细黑"/>
                <a:cs typeface="Times New Roman"/>
              </a:rPr>
              <a:t>基本事件</a:t>
            </a:r>
            <a:r>
              <a:rPr lang="zh-CN" altLang="zh-CN" sz="2800" kern="100" dirty="0">
                <a:latin typeface="Times New Roman"/>
                <a:ea typeface="华文细黑"/>
                <a:cs typeface="Times New Roman"/>
              </a:rPr>
              <a:t>的个数是有限个，则该试验是古典概型吗？</a:t>
            </a:r>
            <a:endParaRPr lang="zh-CN" altLang="zh-CN" sz="1050" kern="100" dirty="0">
              <a:effectLst/>
              <a:latin typeface="宋体"/>
              <a:cs typeface="Courier New"/>
            </a:endParaRPr>
          </a:p>
        </p:txBody>
      </p:sp>
      <p:sp>
        <p:nvSpPr>
          <p:cNvPr id="9" name="矩形 8"/>
          <p:cNvSpPr/>
          <p:nvPr/>
        </p:nvSpPr>
        <p:spPr>
          <a:xfrm>
            <a:off x="406574" y="420183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不是，还必须满足每个基本事件出现的可能性相等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6"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圆角矩形 14"/>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40739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4566" y="621482"/>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基本事件的定义及特点</a:t>
            </a:r>
          </a:p>
        </p:txBody>
      </p:sp>
      <p:sp>
        <p:nvSpPr>
          <p:cNvPr id="7" name="矩形 6"/>
          <p:cNvSpPr/>
          <p:nvPr/>
        </p:nvSpPr>
        <p:spPr>
          <a:xfrm>
            <a:off x="334566" y="1260029"/>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一个口袋内装有大小相同的</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个球，其中</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个白球，</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个黑球，从中一次摸出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个球</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共有多少个基本事件？</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34566" y="328577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个都是白球包含几个基本事件？</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05458"/>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a:t>
            </a:r>
            <a:r>
              <a:rPr lang="en-US" altLang="zh-CN" sz="2800" kern="100" dirty="0" smtClean="0">
                <a:latin typeface="Times New Roman"/>
                <a:ea typeface="华文细黑"/>
                <a:cs typeface="Times New Roman"/>
              </a:rPr>
              <a:t>(1)</a:t>
            </a:r>
            <a:r>
              <a:rPr lang="zh-CN" altLang="zh-CN" sz="2800" kern="100" dirty="0" smtClean="0">
                <a:latin typeface="Times New Roman"/>
                <a:ea typeface="华文细黑"/>
                <a:cs typeface="Times New Roman"/>
              </a:rPr>
              <a:t>采用</a:t>
            </a:r>
            <a:r>
              <a:rPr lang="zh-CN" altLang="zh-CN" sz="2800" kern="100" dirty="0">
                <a:latin typeface="Times New Roman"/>
                <a:ea typeface="华文细黑"/>
                <a:cs typeface="Times New Roman"/>
              </a:rPr>
              <a:t>列举法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分别记白球为</a:t>
            </a:r>
            <a:r>
              <a:rPr lang="en-US" altLang="zh-CN" sz="2800" kern="100" dirty="0">
                <a:latin typeface="Times New Roman"/>
                <a:ea typeface="华文细黑"/>
                <a:cs typeface="Courier New"/>
              </a:rPr>
              <a:t>1,2,3</a:t>
            </a:r>
            <a:r>
              <a:rPr lang="zh-CN" altLang="zh-CN" sz="2800" kern="100" dirty="0">
                <a:latin typeface="Times New Roman"/>
                <a:ea typeface="华文细黑"/>
                <a:cs typeface="Times New Roman"/>
              </a:rPr>
              <a:t>号，黑球为</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号，则有以下基本事件：</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表示摸到</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号、</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号</a:t>
            </a:r>
            <a:r>
              <a:rPr lang="en-US" altLang="zh-CN" sz="2800" kern="100" dirty="0" smtClean="0">
                <a:latin typeface="Times New Roman"/>
                <a:ea typeface="华文细黑"/>
                <a:cs typeface="Courier New"/>
              </a:rPr>
              <a:t>).</a:t>
            </a:r>
          </a:p>
          <a:p>
            <a:pPr lvl="0" algn="just">
              <a:lnSpc>
                <a:spcPct val="150000"/>
              </a:lnSpc>
            </a:pPr>
            <a:r>
              <a:rPr lang="en-US" altLang="zh-CN" sz="2800" kern="100" dirty="0">
                <a:solidFill>
                  <a:prstClr val="black"/>
                </a:solidFill>
                <a:latin typeface="Times New Roman"/>
                <a:ea typeface="华文细黑"/>
                <a:cs typeface="Times New Roman"/>
              </a:rPr>
              <a:t>(2)</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个都是白球</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包含</a:t>
            </a:r>
            <a:r>
              <a:rPr lang="en-US" altLang="zh-CN" sz="2800" kern="100" dirty="0">
                <a:solidFill>
                  <a:prstClr val="black"/>
                </a:solidFill>
                <a:latin typeface="Times New Roman"/>
                <a:ea typeface="华文细黑"/>
                <a:cs typeface="Courier New"/>
              </a:rPr>
              <a:t>(1,2)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(1,3)</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(2,3)</a:t>
            </a:r>
            <a:r>
              <a:rPr lang="zh-CN" altLang="zh-CN" sz="2800" kern="100" dirty="0">
                <a:solidFill>
                  <a:prstClr val="black"/>
                </a:solidFill>
                <a:latin typeface="Times New Roman"/>
                <a:ea typeface="华文细黑"/>
                <a:cs typeface="Times New Roman"/>
              </a:rPr>
              <a:t>三个基本事件</a:t>
            </a:r>
            <a:r>
              <a:rPr lang="en-US" altLang="zh-CN" sz="2800" kern="100" dirty="0" smtClean="0">
                <a:solidFill>
                  <a:prstClr val="black"/>
                </a:solidFill>
                <a:latin typeface="Times New Roman"/>
                <a:ea typeface="华文细黑"/>
                <a:cs typeface="Courier New"/>
              </a:rPr>
              <a:t>.</a:t>
            </a:r>
            <a:endParaRPr lang="en-US" altLang="zh-CN" sz="2800" kern="100" dirty="0" smtClean="0">
              <a:latin typeface="Times New Roman"/>
              <a:ea typeface="华文细黑"/>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6420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1806</TotalTime>
  <Words>2089</Words>
  <Application>Microsoft Office PowerPoint</Application>
  <PresentationFormat>自定义</PresentationFormat>
  <Paragraphs>271</Paragraphs>
  <Slides>39</Slides>
  <Notes>0</Notes>
  <HiddenSlides>17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802</cp:revision>
  <dcterms:created xsi:type="dcterms:W3CDTF">2014-10-15T07:25:01Z</dcterms:created>
  <dcterms:modified xsi:type="dcterms:W3CDTF">2016-04-26T00:03:11Z</dcterms:modified>
</cp:coreProperties>
</file>