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257" r:id="rId3"/>
    <p:sldId id="258" r:id="rId4"/>
    <p:sldId id="278" r:id="rId5"/>
    <p:sldId id="478" r:id="rId6"/>
    <p:sldId id="361" r:id="rId7"/>
    <p:sldId id="424" r:id="rId8"/>
    <p:sldId id="479" r:id="rId9"/>
    <p:sldId id="480" r:id="rId10"/>
    <p:sldId id="481" r:id="rId11"/>
    <p:sldId id="482" r:id="rId12"/>
    <p:sldId id="483" r:id="rId13"/>
    <p:sldId id="484" r:id="rId14"/>
    <p:sldId id="447" r:id="rId15"/>
    <p:sldId id="448" r:id="rId16"/>
    <p:sldId id="423" r:id="rId17"/>
    <p:sldId id="475" r:id="rId18"/>
    <p:sldId id="486" r:id="rId19"/>
    <p:sldId id="487" r:id="rId20"/>
    <p:sldId id="488" r:id="rId21"/>
    <p:sldId id="489" r:id="rId22"/>
    <p:sldId id="491" r:id="rId23"/>
    <p:sldId id="492" r:id="rId24"/>
    <p:sldId id="493" r:id="rId25"/>
    <p:sldId id="494" r:id="rId26"/>
    <p:sldId id="495" r:id="rId27"/>
    <p:sldId id="496" r:id="rId28"/>
    <p:sldId id="497" r:id="rId29"/>
    <p:sldId id="490" r:id="rId30"/>
    <p:sldId id="498" r:id="rId31"/>
    <p:sldId id="505" r:id="rId32"/>
    <p:sldId id="506" r:id="rId33"/>
    <p:sldId id="507" r:id="rId34"/>
    <p:sldId id="504" r:id="rId35"/>
    <p:sldId id="508" r:id="rId36"/>
    <p:sldId id="509" r:id="rId37"/>
    <p:sldId id="451" r:id="rId38"/>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861" autoAdjust="0"/>
  </p:normalViewPr>
  <p:slideViewPr>
    <p:cSldViewPr>
      <p:cViewPr>
        <p:scale>
          <a:sx n="75" d="100"/>
          <a:sy n="75" d="100"/>
        </p:scale>
        <p:origin x="-2184" y="-93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7.emf"/><Relationship Id="rId4" Type="http://schemas.openxmlformats.org/officeDocument/2006/relationships/package" Target="../embeddings/Microsoft_Word___5.docx"/></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9.emf"/><Relationship Id="rId4" Type="http://schemas.openxmlformats.org/officeDocument/2006/relationships/package" Target="../embeddings/Microsoft_Word___6.docx"/></Relationships>
</file>

<file path=ppt/slides/_rels/slide1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oleObject" Target="../embeddings/oleObject7.bin"/><Relationship Id="rId7" Type="http://schemas.openxmlformats.org/officeDocument/2006/relationships/package" Target="../embeddings/Microsoft_Word___8.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image" Target="../media/image10.emf"/><Relationship Id="rId4" Type="http://schemas.openxmlformats.org/officeDocument/2006/relationships/package" Target="../embeddings/Microsoft_Word___7.docx"/></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oleObject" Target="../embeddings/oleObject9.bin"/><Relationship Id="rId7" Type="http://schemas.openxmlformats.org/officeDocument/2006/relationships/package" Target="../embeddings/Microsoft_Word___10.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0.bin"/><Relationship Id="rId5" Type="http://schemas.openxmlformats.org/officeDocument/2006/relationships/image" Target="../media/image12.emf"/><Relationship Id="rId4" Type="http://schemas.openxmlformats.org/officeDocument/2006/relationships/package" Target="../embeddings/Microsoft_Word___9.docx"/></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oleObject" Target="../embeddings/oleObject11.bin"/><Relationship Id="rId7" Type="http://schemas.openxmlformats.org/officeDocument/2006/relationships/package" Target="../embeddings/Microsoft_Word___12.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2.bin"/><Relationship Id="rId5" Type="http://schemas.openxmlformats.org/officeDocument/2006/relationships/image" Target="../media/image14.emf"/><Relationship Id="rId4" Type="http://schemas.openxmlformats.org/officeDocument/2006/relationships/package" Target="../embeddings/Microsoft_Word___11.docx"/></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29.xml"/><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16.emf"/><Relationship Id="rId5" Type="http://schemas.openxmlformats.org/officeDocument/2006/relationships/package" Target="../embeddings/Microsoft_Word___13.docx"/><Relationship Id="rId4" Type="http://schemas.openxmlformats.org/officeDocument/2006/relationships/oleObject" Target="../embeddings/oleObject13.bin"/></Relationships>
</file>

<file path=ppt/slides/_rels/slide29.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14.bin"/><Relationship Id="rId7" Type="http://schemas.openxmlformats.org/officeDocument/2006/relationships/package" Target="../embeddings/Microsoft_Word___15.docx"/><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15.bin"/><Relationship Id="rId11" Type="http://schemas.openxmlformats.org/officeDocument/2006/relationships/image" Target="../media/image20.emf"/><Relationship Id="rId5" Type="http://schemas.openxmlformats.org/officeDocument/2006/relationships/image" Target="../media/image18.emf"/><Relationship Id="rId10" Type="http://schemas.openxmlformats.org/officeDocument/2006/relationships/package" Target="../embeddings/Microsoft_Word___16.docx"/><Relationship Id="rId4" Type="http://schemas.openxmlformats.org/officeDocument/2006/relationships/package" Target="../embeddings/Microsoft_Word___14.docx"/><Relationship Id="rId9" Type="http://schemas.openxmlformats.org/officeDocument/2006/relationships/oleObject" Target="../embeddings/oleObject16.bin"/></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image" Target="../media/image21.emf"/><Relationship Id="rId4" Type="http://schemas.openxmlformats.org/officeDocument/2006/relationships/package" Target="../embeddings/Microsoft_Word___17.docx"/></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32.xml"/><Relationship Id="rId5" Type="http://schemas.openxmlformats.org/officeDocument/2006/relationships/image" Target="../media/image22.emf"/><Relationship Id="rId4" Type="http://schemas.openxmlformats.org/officeDocument/2006/relationships/package" Target="../embeddings/Microsoft_Word___18.docx"/></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23.emf"/><Relationship Id="rId5" Type="http://schemas.openxmlformats.org/officeDocument/2006/relationships/package" Target="../embeddings/Microsoft_Word___19.docx"/><Relationship Id="rId4" Type="http://schemas.openxmlformats.org/officeDocument/2006/relationships/oleObject" Target="../embeddings/oleObject19.bin"/></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21.docx"/><Relationship Id="rId3" Type="http://schemas.openxmlformats.org/officeDocument/2006/relationships/image" Target="../media/image28.png"/><Relationship Id="rId7" Type="http://schemas.openxmlformats.org/officeDocument/2006/relationships/oleObject" Target="../embeddings/oleObject21.bin"/><Relationship Id="rId12" Type="http://schemas.openxmlformats.org/officeDocument/2006/relationships/image" Target="../media/image27.emf"/><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25.emf"/><Relationship Id="rId11" Type="http://schemas.openxmlformats.org/officeDocument/2006/relationships/package" Target="../embeddings/Microsoft_Word___22.docx"/><Relationship Id="rId5" Type="http://schemas.openxmlformats.org/officeDocument/2006/relationships/package" Target="../embeddings/Microsoft_Word___20.docx"/><Relationship Id="rId10" Type="http://schemas.openxmlformats.org/officeDocument/2006/relationships/oleObject" Target="../embeddings/oleObject22.bin"/><Relationship Id="rId4" Type="http://schemas.openxmlformats.org/officeDocument/2006/relationships/oleObject" Target="../embeddings/oleObject20.bin"/><Relationship Id="rId9" Type="http://schemas.openxmlformats.org/officeDocument/2006/relationships/image" Target="../media/image26.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emf"/><Relationship Id="rId4" Type="http://schemas.openxmlformats.org/officeDocument/2006/relationships/package" Target="../embeddings/Microsoft_Word___1.docx"/></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slide" Target="slide2.xml"/><Relationship Id="rId5" Type="http://schemas.openxmlformats.org/officeDocument/2006/relationships/image" Target="../media/image5.emf"/><Relationship Id="rId4" Type="http://schemas.openxmlformats.org/officeDocument/2006/relationships/package" Target="../embeddings/Microsoft_Word___3.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package" Target="../embeddings/Microsoft_Word___4.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2982084" y="2277666"/>
            <a:ext cx="47336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itchFamily="34" charset="-122"/>
                <a:ea typeface="微软雅黑" pitchFamily="34" charset="-122"/>
              </a:rPr>
              <a:t>第三章　概  率</a:t>
            </a:r>
            <a:endParaRPr lang="zh-CN" altLang="en-US" sz="1600" i="1" dirty="0">
              <a:solidFill>
                <a:schemeClr val="accent6">
                  <a:lumMod val="75000"/>
                </a:schemeClr>
              </a:solidFill>
              <a:latin typeface="微软雅黑" pitchFamily="34" charset="-122"/>
              <a:ea typeface="微软雅黑" pitchFamily="34" charset="-122"/>
            </a:endParaRPr>
          </a:p>
        </p:txBody>
      </p:sp>
      <p:sp>
        <p:nvSpPr>
          <p:cNvPr id="5" name="TextBox 4"/>
          <p:cNvSpPr txBox="1"/>
          <p:nvPr/>
        </p:nvSpPr>
        <p:spPr>
          <a:xfrm>
            <a:off x="2926854" y="2701881"/>
            <a:ext cx="5040560"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章末复习提升</a:t>
            </a:r>
            <a:endPar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189"/>
          <a:stretch/>
        </p:blipFill>
        <p:spPr>
          <a:xfrm>
            <a:off x="9793014" y="3345086"/>
            <a:ext cx="2401453" cy="3511296"/>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333450"/>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某射击运动员为备战奥运会，在相同条件下进行射击训练，结果如下：</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078061789"/>
              </p:ext>
            </p:extLst>
          </p:nvPr>
        </p:nvGraphicFramePr>
        <p:xfrm>
          <a:off x="1342678" y="1773610"/>
          <a:ext cx="9649075" cy="1584176"/>
        </p:xfrm>
        <a:graphic>
          <a:graphicData uri="http://schemas.openxmlformats.org/drawingml/2006/table">
            <a:tbl>
              <a:tblPr/>
              <a:tblGrid>
                <a:gridCol w="3318370"/>
                <a:gridCol w="970997"/>
                <a:gridCol w="970997"/>
                <a:gridCol w="970997"/>
                <a:gridCol w="1139238"/>
                <a:gridCol w="1139238"/>
                <a:gridCol w="1139238"/>
              </a:tblGrid>
              <a:tr h="792088">
                <a:tc>
                  <a:txBody>
                    <a:bodyPr/>
                    <a:lstStyle/>
                    <a:p>
                      <a:pPr algn="ctr">
                        <a:lnSpc>
                          <a:spcPct val="150000"/>
                        </a:lnSpc>
                        <a:spcAft>
                          <a:spcPts val="0"/>
                        </a:spcAft>
                      </a:pPr>
                      <a:r>
                        <a:rPr lang="zh-CN" sz="2800" kern="100" baseline="0">
                          <a:effectLst/>
                          <a:latin typeface="Times New Roman"/>
                          <a:ea typeface="华文细黑"/>
                          <a:cs typeface="Times New Roman"/>
                        </a:rPr>
                        <a:t>射击次数</a:t>
                      </a:r>
                      <a:r>
                        <a:rPr lang="en-US" sz="2800" i="1" kern="100" baseline="0">
                          <a:effectLst/>
                          <a:latin typeface="Times New Roman"/>
                          <a:ea typeface="华文细黑"/>
                          <a:cs typeface="Courier New"/>
                        </a:rPr>
                        <a:t>n</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50</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100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200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500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ctr">
                        <a:lnSpc>
                          <a:spcPct val="150000"/>
                        </a:lnSpc>
                        <a:spcAft>
                          <a:spcPts val="0"/>
                        </a:spcAft>
                      </a:pPr>
                      <a:r>
                        <a:rPr lang="zh-CN" sz="2800" kern="100" baseline="0">
                          <a:effectLst/>
                          <a:latin typeface="Times New Roman"/>
                          <a:ea typeface="华文细黑"/>
                          <a:cs typeface="Times New Roman"/>
                        </a:rPr>
                        <a:t>击中靶心次数</a:t>
                      </a:r>
                      <a:r>
                        <a:rPr lang="en-US" sz="2800" i="1" kern="100" baseline="0">
                          <a:effectLst/>
                          <a:latin typeface="Times New Roman"/>
                          <a:ea typeface="华文细黑"/>
                          <a:cs typeface="Courier New"/>
                        </a:rPr>
                        <a:t>m</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8</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19</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44</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92</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178</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455</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06574" y="3501802"/>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该射击运动员射击一次，击中靶心的概率大约是多少？</a:t>
            </a:r>
            <a:endParaRPr lang="zh-CN" altLang="zh-CN" sz="1050" kern="100" dirty="0">
              <a:effectLst/>
              <a:latin typeface="宋体"/>
              <a:cs typeface="Courier New"/>
            </a:endParaRPr>
          </a:p>
        </p:txBody>
      </p:sp>
      <p:sp>
        <p:nvSpPr>
          <p:cNvPr id="6" name="矩形 5"/>
          <p:cNvSpPr/>
          <p:nvPr/>
        </p:nvSpPr>
        <p:spPr>
          <a:xfrm>
            <a:off x="406574" y="4257845"/>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由题意得，击中靶心的频率分别为</a:t>
            </a:r>
            <a:r>
              <a:rPr lang="en-US" altLang="zh-CN" sz="2800" kern="100" dirty="0">
                <a:latin typeface="Times New Roman"/>
                <a:ea typeface="华文细黑"/>
                <a:cs typeface="Courier New"/>
              </a:rPr>
              <a:t>0.8,0.95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0.88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0.92,0.89,0.91</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当</a:t>
            </a:r>
            <a:r>
              <a:rPr lang="zh-CN" altLang="zh-CN" sz="2800" kern="100" dirty="0">
                <a:latin typeface="Times New Roman"/>
                <a:ea typeface="华文细黑"/>
                <a:cs typeface="Times New Roman"/>
              </a:rPr>
              <a:t>射击次数越来越多时，击中靶心的频率在</a:t>
            </a:r>
            <a:r>
              <a:rPr lang="en-US" altLang="zh-CN" sz="2800" kern="100" dirty="0">
                <a:latin typeface="Times New Roman"/>
                <a:ea typeface="华文细黑"/>
                <a:cs typeface="Courier New"/>
              </a:rPr>
              <a:t>0.9</a:t>
            </a:r>
            <a:r>
              <a:rPr lang="zh-CN" altLang="zh-CN" sz="2800" kern="100" dirty="0">
                <a:latin typeface="Times New Roman"/>
                <a:ea typeface="华文细黑"/>
                <a:cs typeface="Times New Roman"/>
              </a:rPr>
              <a:t>附近摆动</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概率约为</a:t>
            </a:r>
            <a:r>
              <a:rPr lang="en-US" altLang="zh-CN" sz="2800" kern="100" dirty="0">
                <a:latin typeface="Times New Roman"/>
                <a:ea typeface="华文细黑"/>
                <a:cs typeface="Courier New"/>
              </a:rPr>
              <a:t>0.9.</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104178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0" end="0"/>
                                            </p:txEl>
                                          </p:spTgt>
                                        </p:tgtEl>
                                      </p:cBhvr>
                                    </p:animEffect>
                                    <p:set>
                                      <p:cBhvr>
                                        <p:cTn id="22" dur="1" fill="hold">
                                          <p:stCondLst>
                                            <p:cond delay="499"/>
                                          </p:stCondLst>
                                        </p:cTn>
                                        <p:tgtEl>
                                          <p:spTgt spid="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1" end="1"/>
                                            </p:txEl>
                                          </p:spTgt>
                                        </p:tgtEl>
                                      </p:cBhvr>
                                    </p:animEffect>
                                    <p:set>
                                      <p:cBhvr>
                                        <p:cTn id="25" dur="1" fill="hold">
                                          <p:stCondLst>
                                            <p:cond delay="499"/>
                                          </p:stCondLst>
                                        </p:cTn>
                                        <p:tgtEl>
                                          <p:spTgt spid="6">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
                                            <p:txEl>
                                              <p:pRg st="2" end="2"/>
                                            </p:txEl>
                                          </p:spTgt>
                                        </p:tgtEl>
                                      </p:cBhvr>
                                    </p:animEffect>
                                    <p:set>
                                      <p:cBhvr>
                                        <p:cTn id="28"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18943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假设该射击运动员射击了</a:t>
            </a:r>
            <a:r>
              <a:rPr lang="en-US" altLang="zh-CN" sz="2800" kern="100" dirty="0">
                <a:latin typeface="Times New Roman"/>
                <a:ea typeface="华文细黑"/>
                <a:cs typeface="Courier New"/>
              </a:rPr>
              <a:t>300</a:t>
            </a:r>
            <a:r>
              <a:rPr lang="zh-CN" altLang="zh-CN" sz="2800" kern="100" dirty="0">
                <a:latin typeface="Times New Roman"/>
                <a:ea typeface="华文细黑"/>
                <a:cs typeface="Times New Roman"/>
              </a:rPr>
              <a:t>次，则击中靶心的次数大约是多少？</a:t>
            </a:r>
            <a:endParaRPr lang="zh-CN" altLang="zh-CN" sz="1050" kern="100" dirty="0">
              <a:effectLst/>
              <a:latin typeface="宋体"/>
              <a:cs typeface="Courier New"/>
            </a:endParaRPr>
          </a:p>
        </p:txBody>
      </p:sp>
      <p:sp>
        <p:nvSpPr>
          <p:cNvPr id="3" name="矩形 2"/>
          <p:cNvSpPr/>
          <p:nvPr/>
        </p:nvSpPr>
        <p:spPr>
          <a:xfrm>
            <a:off x="406574" y="90951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击中靶心的次数大约为</a:t>
            </a:r>
            <a:r>
              <a:rPr lang="en-US" altLang="zh-CN" sz="2800" kern="100" dirty="0">
                <a:latin typeface="Times New Roman"/>
                <a:ea typeface="华文细黑"/>
                <a:cs typeface="Courier New"/>
              </a:rPr>
              <a:t>300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270(</a:t>
            </a:r>
            <a:r>
              <a:rPr lang="zh-CN" altLang="zh-CN" sz="2800" kern="100" dirty="0">
                <a:latin typeface="Times New Roman"/>
                <a:ea typeface="华文细黑"/>
                <a:cs typeface="Times New Roman"/>
              </a:rPr>
              <a:t>次</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406574" y="1670148"/>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假如该射击运动员射击了</a:t>
            </a:r>
            <a:r>
              <a:rPr lang="en-US" altLang="zh-CN" sz="2800" kern="100" dirty="0">
                <a:latin typeface="Times New Roman"/>
                <a:ea typeface="华文细黑"/>
                <a:cs typeface="Courier New"/>
              </a:rPr>
              <a:t>300</a:t>
            </a:r>
            <a:r>
              <a:rPr lang="zh-CN" altLang="zh-CN" sz="2800" kern="100" dirty="0">
                <a:latin typeface="Times New Roman"/>
                <a:ea typeface="华文细黑"/>
                <a:cs typeface="Times New Roman"/>
              </a:rPr>
              <a:t>次，前</a:t>
            </a:r>
            <a:r>
              <a:rPr lang="en-US" altLang="zh-CN" sz="2800" kern="100" dirty="0">
                <a:latin typeface="Times New Roman"/>
                <a:ea typeface="华文细黑"/>
                <a:cs typeface="Courier New"/>
              </a:rPr>
              <a:t>270</a:t>
            </a:r>
            <a:r>
              <a:rPr lang="zh-CN" altLang="zh-CN" sz="2800" kern="100" dirty="0">
                <a:latin typeface="Times New Roman"/>
                <a:ea typeface="华文细黑"/>
                <a:cs typeface="Times New Roman"/>
              </a:rPr>
              <a:t>次都击中靶心，那么后</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次一定都击不中靶心吗？</a:t>
            </a:r>
            <a:endParaRPr lang="zh-CN" altLang="zh-CN" sz="1050" kern="100" dirty="0">
              <a:effectLst/>
              <a:latin typeface="宋体"/>
              <a:cs typeface="Courier New"/>
            </a:endParaRPr>
          </a:p>
        </p:txBody>
      </p:sp>
      <p:sp>
        <p:nvSpPr>
          <p:cNvPr id="5" name="矩形 4"/>
          <p:cNvSpPr/>
          <p:nvPr/>
        </p:nvSpPr>
        <p:spPr>
          <a:xfrm>
            <a:off x="406574" y="2997746"/>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由概率的意义，可知概率是个常数，不因试验次数的变化而变化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后</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次中，每次击中靶心的概率仍是</a:t>
            </a:r>
            <a:r>
              <a:rPr lang="en-US" altLang="zh-CN" sz="2800" kern="100" dirty="0">
                <a:latin typeface="Times New Roman"/>
                <a:ea typeface="华文细黑"/>
                <a:cs typeface="Courier New"/>
              </a:rPr>
              <a:t>0.9</a:t>
            </a:r>
            <a:r>
              <a:rPr lang="zh-CN" altLang="zh-CN" sz="2800" kern="100" dirty="0">
                <a:latin typeface="Times New Roman"/>
                <a:ea typeface="华文细黑"/>
                <a:cs typeface="Times New Roman"/>
              </a:rPr>
              <a:t>，所以不一定</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406574" y="4293890"/>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假如该射击运动员射击了</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次，前</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次中有</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次击中靶心，那么第</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次一定击中靶心吗？</a:t>
            </a:r>
            <a:endParaRPr lang="zh-CN" altLang="zh-CN" sz="1050" kern="100" dirty="0">
              <a:effectLst/>
              <a:latin typeface="宋体"/>
              <a:cs typeface="Courier New"/>
            </a:endParaRPr>
          </a:p>
        </p:txBody>
      </p:sp>
      <p:sp>
        <p:nvSpPr>
          <p:cNvPr id="7" name="矩形 6"/>
          <p:cNvSpPr/>
          <p:nvPr/>
        </p:nvSpPr>
        <p:spPr>
          <a:xfrm>
            <a:off x="406574" y="562148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不一定</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174975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P spid="5" grpId="0"/>
      <p:bldP spid="5" grpId="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7687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题型二　互斥事件与对立事件</a:t>
            </a:r>
          </a:p>
        </p:txBody>
      </p:sp>
      <p:sp>
        <p:nvSpPr>
          <p:cNvPr id="3" name="矩形 2"/>
          <p:cNvSpPr/>
          <p:nvPr/>
        </p:nvSpPr>
        <p:spPr>
          <a:xfrm>
            <a:off x="406574" y="739900"/>
            <a:ext cx="11161240" cy="58582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对互斥事件与对立事件的概念的理解</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互斥事件是不可能同时发生的两个事件；对立事件除要求这两个事件不同时发生外，还要求二者必须有一个发生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因此对立事件一定是互斥事件，但互斥事件不一定是对立事件，对立事件是互斥事件的特殊情况</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利用集合的观点来看，如果事件</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，则两事件是互斥的，此时</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的概率就可用概率加法公式来求，即为</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；如果事件</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，则可考虑利用古典概型的定义来解决，不能直接利用概率加法公式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793114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405458"/>
            <a:ext cx="11161240" cy="58582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利用集合的观点来看，如果事件</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zh-CN" altLang="zh-CN" sz="2800" kern="100" dirty="0">
                <a:latin typeface="宋体"/>
                <a:ea typeface="MS Mincho"/>
                <a:cs typeface="MS Mincho"/>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，则两事件是对立的，此时</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就是必然事件，可由</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来求解</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互斥事件概率的求法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互斥，则</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利用这一公式求概率的步骤：</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要确定这些事件彼此互斥；</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先求出这些事件分别发生的概率，再求和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值得注意的是：</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是公式的使用条件，如不符合，是不能运用互斥事件的概率加法公式的</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108278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549690456"/>
              </p:ext>
            </p:extLst>
          </p:nvPr>
        </p:nvGraphicFramePr>
        <p:xfrm>
          <a:off x="527198" y="1424871"/>
          <a:ext cx="10887075" cy="2105025"/>
        </p:xfrm>
        <a:graphic>
          <a:graphicData uri="http://schemas.openxmlformats.org/presentationml/2006/ole">
            <mc:AlternateContent xmlns:mc="http://schemas.openxmlformats.org/markup-compatibility/2006">
              <mc:Choice xmlns:v="urn:schemas-microsoft-com:vml" Requires="v">
                <p:oleObj spid="_x0000_s10248" name="文档" r:id="rId4" imgW="10893921" imgH="2104920" progId="Word.Document.12">
                  <p:embed/>
                </p:oleObj>
              </mc:Choice>
              <mc:Fallback>
                <p:oleObj name="文档" r:id="rId4" imgW="10893921" imgH="2104920" progId="Word.Document.12">
                  <p:embed/>
                  <p:pic>
                    <p:nvPicPr>
                      <p:cNvPr id="0" name=""/>
                      <p:cNvPicPr/>
                      <p:nvPr/>
                    </p:nvPicPr>
                    <p:blipFill>
                      <a:blip r:embed="rId5"/>
                      <a:stretch>
                        <a:fillRect/>
                      </a:stretch>
                    </p:blipFill>
                    <p:spPr>
                      <a:xfrm>
                        <a:off x="527198" y="1424871"/>
                        <a:ext cx="10887075" cy="2105025"/>
                      </a:xfrm>
                      <a:prstGeom prst="rect">
                        <a:avLst/>
                      </a:prstGeom>
                    </p:spPr>
                  </p:pic>
                </p:oleObj>
              </mc:Fallback>
            </mc:AlternateContent>
          </a:graphicData>
        </a:graphic>
      </p:graphicFrame>
      <p:sp>
        <p:nvSpPr>
          <p:cNvPr id="5" name="矩形 4"/>
          <p:cNvSpPr/>
          <p:nvPr/>
        </p:nvSpPr>
        <p:spPr>
          <a:xfrm>
            <a:off x="406574" y="2815943"/>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互斥事件的概率加法公式是解决概率问题的重要公式，它能把复杂的概率问题转化为较为简单的概率或转化为其对立事件的概率求解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406574" y="653962"/>
            <a:ext cx="11161240" cy="687600"/>
          </a:xfrm>
          <a:prstGeom prst="rect">
            <a:avLst/>
          </a:prstGeom>
        </p:spPr>
        <p:txBody>
          <a:bodyPr wrap="square" lIns="121898" tIns="60948" rIns="121898" bIns="60948">
            <a:spAutoFit/>
          </a:bodyPr>
          <a:lstStyle/>
          <a:p>
            <a:pPr lvl="0" algn="just">
              <a:lnSpc>
                <a:spcPct val="150000"/>
              </a:lnSpc>
            </a:pPr>
            <a:r>
              <a:rPr lang="en-US" altLang="zh-CN" sz="2800" kern="100" dirty="0" smtClean="0">
                <a:solidFill>
                  <a:prstClr val="black"/>
                </a:solidFill>
                <a:latin typeface="Times New Roman"/>
                <a:ea typeface="华文细黑"/>
                <a:cs typeface="Courier New"/>
              </a:rPr>
              <a:t>3.</a:t>
            </a:r>
            <a:r>
              <a:rPr lang="zh-CN" altLang="en-US" sz="2800" kern="100" dirty="0" smtClean="0">
                <a:solidFill>
                  <a:prstClr val="black"/>
                </a:solidFill>
                <a:latin typeface="Times New Roman"/>
                <a:ea typeface="华文细黑"/>
                <a:cs typeface="Courier New"/>
              </a:rPr>
              <a:t>对立</a:t>
            </a:r>
            <a:r>
              <a:rPr lang="zh-CN" altLang="zh-CN" sz="2800" kern="100" dirty="0" smtClean="0">
                <a:solidFill>
                  <a:prstClr val="black"/>
                </a:solidFill>
                <a:latin typeface="Times New Roman"/>
                <a:ea typeface="华文细黑"/>
                <a:cs typeface="Times New Roman"/>
              </a:rPr>
              <a:t>事件</a:t>
            </a:r>
            <a:r>
              <a:rPr lang="zh-CN" altLang="zh-CN" sz="2800" kern="100" dirty="0">
                <a:solidFill>
                  <a:prstClr val="black"/>
                </a:solidFill>
                <a:latin typeface="Times New Roman"/>
                <a:ea typeface="华文细黑"/>
                <a:cs typeface="Times New Roman"/>
              </a:rPr>
              <a:t>概率的求法</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4541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某人在如图所示的直角边长为</a:t>
            </a:r>
            <a:r>
              <a:rPr lang="en-US" altLang="zh-CN" sz="2800" kern="100" dirty="0">
                <a:latin typeface="Times New Roman"/>
                <a:ea typeface="华文细黑"/>
                <a:cs typeface="Courier New"/>
              </a:rPr>
              <a:t>4 m</a:t>
            </a:r>
            <a:r>
              <a:rPr lang="zh-CN" altLang="zh-CN" sz="2800" kern="100" dirty="0">
                <a:latin typeface="Times New Roman"/>
                <a:ea typeface="华文细黑"/>
                <a:cs typeface="Times New Roman"/>
              </a:rPr>
              <a:t>的三角形地块的每个格点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指纵、横直线的交叉点以及三角形的顶点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处都种了一株相同品种的作物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根据历年的种植经验，一株该种作物的年收获量</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a:latin typeface="Times New Roman"/>
                <a:ea typeface="华文细黑"/>
                <a:cs typeface="Courier New"/>
              </a:rPr>
              <a:t>kg)</a:t>
            </a:r>
            <a:r>
              <a:rPr lang="zh-CN" altLang="zh-CN" sz="2800" kern="100" dirty="0">
                <a:latin typeface="Times New Roman"/>
                <a:ea typeface="华文细黑"/>
                <a:cs typeface="Times New Roman"/>
              </a:rPr>
              <a:t>与它的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作物株数</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之间的关系如下表所示：</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607173349"/>
              </p:ext>
            </p:extLst>
          </p:nvPr>
        </p:nvGraphicFramePr>
        <p:xfrm>
          <a:off x="3070872" y="2709714"/>
          <a:ext cx="5328590" cy="1405857"/>
        </p:xfrm>
        <a:graphic>
          <a:graphicData uri="http://schemas.openxmlformats.org/drawingml/2006/table">
            <a:tbl>
              <a:tblPr/>
              <a:tblGrid>
                <a:gridCol w="948630"/>
                <a:gridCol w="1094990"/>
                <a:gridCol w="1094990"/>
                <a:gridCol w="1094990"/>
                <a:gridCol w="1094990"/>
              </a:tblGrid>
              <a:tr h="641171">
                <a:tc>
                  <a:txBody>
                    <a:bodyPr/>
                    <a:lstStyle/>
                    <a:p>
                      <a:pPr algn="ctr">
                        <a:lnSpc>
                          <a:spcPct val="150000"/>
                        </a:lnSpc>
                        <a:spcAft>
                          <a:spcPts val="0"/>
                        </a:spcAft>
                      </a:pPr>
                      <a:r>
                        <a:rPr lang="en-US" sz="2800" i="1" kern="100" baseline="0" dirty="0">
                          <a:effectLst/>
                          <a:latin typeface="Times New Roman"/>
                          <a:ea typeface="华文细黑"/>
                          <a:cs typeface="Courier New"/>
                        </a:rPr>
                        <a:t>X</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2</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4686">
                <a:tc>
                  <a:txBody>
                    <a:bodyPr/>
                    <a:lstStyle/>
                    <a:p>
                      <a:pPr algn="ctr">
                        <a:lnSpc>
                          <a:spcPct val="150000"/>
                        </a:lnSpc>
                        <a:spcAft>
                          <a:spcPts val="0"/>
                        </a:spcAft>
                      </a:pPr>
                      <a:r>
                        <a:rPr lang="en-US" sz="2800" i="1" kern="100" baseline="0">
                          <a:effectLst/>
                          <a:latin typeface="Times New Roman"/>
                          <a:ea typeface="华文细黑"/>
                          <a:cs typeface="Courier New"/>
                        </a:rPr>
                        <a:t>Y</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51</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48</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45</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42</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06574" y="4053428"/>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这里，两株作物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是指它们之间的直线距离不超过</a:t>
            </a:r>
            <a:r>
              <a:rPr lang="en-US" altLang="zh-CN" sz="2800" kern="100" dirty="0">
                <a:latin typeface="Times New Roman"/>
                <a:ea typeface="华文细黑"/>
                <a:cs typeface="Courier New"/>
              </a:rPr>
              <a:t>1 m.</a:t>
            </a:r>
            <a:endParaRPr lang="zh-CN" altLang="zh-CN" sz="1050" kern="100" dirty="0">
              <a:effectLst/>
              <a:latin typeface="宋体"/>
              <a:cs typeface="Courier New"/>
            </a:endParaRPr>
          </a:p>
        </p:txBody>
      </p:sp>
      <p:pic>
        <p:nvPicPr>
          <p:cNvPr id="6145" name="Picture 1" descr="RA25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7709" y="4726882"/>
            <a:ext cx="1967751" cy="18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完成下表，并求所种作物的平均年收获量：</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04632125"/>
              </p:ext>
            </p:extLst>
          </p:nvPr>
        </p:nvGraphicFramePr>
        <p:xfrm>
          <a:off x="2906267" y="1071646"/>
          <a:ext cx="5133155" cy="1638068"/>
        </p:xfrm>
        <a:graphic>
          <a:graphicData uri="http://schemas.openxmlformats.org/drawingml/2006/table">
            <a:tbl>
              <a:tblPr/>
              <a:tblGrid>
                <a:gridCol w="1292795"/>
                <a:gridCol w="960090"/>
                <a:gridCol w="960090"/>
                <a:gridCol w="960090"/>
                <a:gridCol w="960090"/>
              </a:tblGrid>
              <a:tr h="819034">
                <a:tc>
                  <a:txBody>
                    <a:bodyPr/>
                    <a:lstStyle/>
                    <a:p>
                      <a:pPr algn="ctr">
                        <a:lnSpc>
                          <a:spcPct val="150000"/>
                        </a:lnSpc>
                        <a:spcAft>
                          <a:spcPts val="0"/>
                        </a:spcAft>
                      </a:pPr>
                      <a:r>
                        <a:rPr lang="en-US" sz="2800" i="1" kern="100" baseline="0" dirty="0">
                          <a:effectLst/>
                          <a:latin typeface="Times New Roman"/>
                          <a:ea typeface="华文细黑"/>
                          <a:cs typeface="Courier New"/>
                        </a:rPr>
                        <a:t>Y</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51</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48</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42</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9034">
                <a:tc>
                  <a:txBody>
                    <a:bodyPr/>
                    <a:lstStyle/>
                    <a:p>
                      <a:pPr algn="ctr">
                        <a:lnSpc>
                          <a:spcPct val="150000"/>
                        </a:lnSpc>
                        <a:spcAft>
                          <a:spcPts val="0"/>
                        </a:spcAft>
                      </a:pPr>
                      <a:r>
                        <a:rPr lang="zh-CN" sz="2800" kern="100" baseline="0">
                          <a:effectLst/>
                          <a:latin typeface="Times New Roman"/>
                          <a:ea typeface="华文细黑"/>
                          <a:cs typeface="Times New Roman"/>
                        </a:rPr>
                        <a:t>频数</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 </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 </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 </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406574" y="261442"/>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所种作物的总株数为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，其中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作物株树为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的作物有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作物株数为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的作物有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作物株数为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的作物有</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作物株数为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的作物有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株，列表如下：</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2715233723"/>
              </p:ext>
            </p:extLst>
          </p:nvPr>
        </p:nvGraphicFramePr>
        <p:xfrm>
          <a:off x="2710831" y="2349674"/>
          <a:ext cx="5328591" cy="1656186"/>
        </p:xfrm>
        <a:graphic>
          <a:graphicData uri="http://schemas.openxmlformats.org/drawingml/2006/table">
            <a:tbl>
              <a:tblPr/>
              <a:tblGrid>
                <a:gridCol w="1342015"/>
                <a:gridCol w="996644"/>
                <a:gridCol w="996644"/>
                <a:gridCol w="996644"/>
                <a:gridCol w="996644"/>
              </a:tblGrid>
              <a:tr h="828093">
                <a:tc>
                  <a:txBody>
                    <a:bodyPr/>
                    <a:lstStyle/>
                    <a:p>
                      <a:pPr algn="ctr">
                        <a:lnSpc>
                          <a:spcPct val="150000"/>
                        </a:lnSpc>
                        <a:spcAft>
                          <a:spcPts val="0"/>
                        </a:spcAft>
                      </a:pPr>
                      <a:r>
                        <a:rPr lang="en-US" sz="2800" i="1" kern="100" dirty="0">
                          <a:effectLst/>
                          <a:latin typeface="Times New Roman"/>
                          <a:ea typeface="华文细黑"/>
                          <a:cs typeface="Courier New"/>
                        </a:rPr>
                        <a:t>Y</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51</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48</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45</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42</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93">
                <a:tc>
                  <a:txBody>
                    <a:bodyPr/>
                    <a:lstStyle/>
                    <a:p>
                      <a:pPr algn="ctr">
                        <a:lnSpc>
                          <a:spcPct val="150000"/>
                        </a:lnSpc>
                        <a:spcAft>
                          <a:spcPts val="0"/>
                        </a:spcAft>
                      </a:pPr>
                      <a:r>
                        <a:rPr lang="zh-CN" sz="2800" kern="100">
                          <a:effectLst/>
                          <a:latin typeface="Times New Roman"/>
                          <a:ea typeface="华文细黑"/>
                          <a:cs typeface="Times New Roman"/>
                        </a:rPr>
                        <a:t>频数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6</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3</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406574" y="4005858"/>
            <a:ext cx="11161240" cy="70010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所种作物的平均年收获量</a:t>
            </a:r>
            <a:r>
              <a:rPr lang="zh-CN" altLang="zh-CN" sz="2800" kern="100" dirty="0" smtClean="0">
                <a:latin typeface="Times New Roman"/>
                <a:ea typeface="华文细黑"/>
                <a:cs typeface="Times New Roman"/>
              </a:rPr>
              <a:t>为</a:t>
            </a:r>
            <a:endParaRPr lang="zh-CN" altLang="zh-CN" sz="2800" dirty="0"/>
          </a:p>
        </p:txBody>
      </p:sp>
      <p:graphicFrame>
        <p:nvGraphicFramePr>
          <p:cNvPr id="4" name="对象 3"/>
          <p:cNvGraphicFramePr>
            <a:graphicFrameLocks noChangeAspect="1"/>
          </p:cNvGraphicFramePr>
          <p:nvPr>
            <p:extLst>
              <p:ext uri="{D42A27DB-BD31-4B8C-83A1-F6EECF244321}">
                <p14:modId xmlns:p14="http://schemas.microsoft.com/office/powerpoint/2010/main" val="3402199211"/>
              </p:ext>
            </p:extLst>
          </p:nvPr>
        </p:nvGraphicFramePr>
        <p:xfrm>
          <a:off x="552450" y="4958705"/>
          <a:ext cx="10125075" cy="1495425"/>
        </p:xfrm>
        <a:graphic>
          <a:graphicData uri="http://schemas.openxmlformats.org/presentationml/2006/ole">
            <mc:AlternateContent xmlns:mc="http://schemas.openxmlformats.org/markup-compatibility/2006">
              <mc:Choice xmlns:v="urn:schemas-microsoft-com:vml" Requires="v">
                <p:oleObj spid="_x0000_s8199" name="文档" r:id="rId4" imgW="10132146" imgH="1494990" progId="Word.Document.12">
                  <p:embed/>
                </p:oleObj>
              </mc:Choice>
              <mc:Fallback>
                <p:oleObj name="文档" r:id="rId4" imgW="10132146" imgH="1494990" progId="Word.Document.12">
                  <p:embed/>
                  <p:pic>
                    <p:nvPicPr>
                      <p:cNvPr id="0" name=""/>
                      <p:cNvPicPr/>
                      <p:nvPr/>
                    </p:nvPicPr>
                    <p:blipFill>
                      <a:blip r:embed="rId5"/>
                      <a:stretch>
                        <a:fillRect/>
                      </a:stretch>
                    </p:blipFill>
                    <p:spPr>
                      <a:xfrm>
                        <a:off x="552450" y="4958705"/>
                        <a:ext cx="10125075" cy="1495425"/>
                      </a:xfrm>
                      <a:prstGeom prst="rect">
                        <a:avLst/>
                      </a:prstGeom>
                    </p:spPr>
                  </p:pic>
                </p:oleObj>
              </mc:Fallback>
            </mc:AlternateContent>
          </a:graphicData>
        </a:graphic>
      </p:graphicFrame>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750"/>
                                        <p:tgtEl>
                                          <p:spTgt spid="7"/>
                                        </p:tgtEl>
                                      </p:cBhvr>
                                    </p:animEffect>
                                  </p:childTnLst>
                                </p:cTn>
                              </p:par>
                              <p:par>
                                <p:cTn id="15" presetID="3" presetClass="entr" presetSubtype="1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62148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在所种作物中随机选取一株，求它的年收获量至少为</a:t>
            </a:r>
            <a:r>
              <a:rPr lang="en-US" altLang="zh-CN" sz="2800" kern="100" dirty="0">
                <a:latin typeface="Times New Roman"/>
                <a:ea typeface="华文细黑"/>
                <a:cs typeface="Courier New"/>
              </a:rPr>
              <a:t>48 kg</a:t>
            </a:r>
            <a:r>
              <a:rPr lang="zh-CN" altLang="zh-CN" sz="2800" kern="100" dirty="0">
                <a:latin typeface="Times New Roman"/>
                <a:ea typeface="华文细黑"/>
                <a:cs typeface="Times New Roman"/>
              </a:rPr>
              <a:t>的概率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9600170"/>
              </p:ext>
            </p:extLst>
          </p:nvPr>
        </p:nvGraphicFramePr>
        <p:xfrm>
          <a:off x="569640" y="1432620"/>
          <a:ext cx="9845675" cy="1619250"/>
        </p:xfrm>
        <a:graphic>
          <a:graphicData uri="http://schemas.openxmlformats.org/presentationml/2006/ole">
            <mc:AlternateContent xmlns:mc="http://schemas.openxmlformats.org/markup-compatibility/2006">
              <mc:Choice xmlns:v="urn:schemas-microsoft-com:vml" Requires="v">
                <p:oleObj spid="_x0000_s11278" name="文档" r:id="rId4" imgW="9846346" imgH="1618920" progId="Word.Document.12">
                  <p:embed/>
                </p:oleObj>
              </mc:Choice>
              <mc:Fallback>
                <p:oleObj name="文档" r:id="rId4" imgW="9846346" imgH="1618920" progId="Word.Document.12">
                  <p:embed/>
                  <p:pic>
                    <p:nvPicPr>
                      <p:cNvPr id="0" name=""/>
                      <p:cNvPicPr/>
                      <p:nvPr/>
                    </p:nvPicPr>
                    <p:blipFill>
                      <a:blip r:embed="rId5"/>
                      <a:stretch>
                        <a:fillRect/>
                      </a:stretch>
                    </p:blipFill>
                    <p:spPr>
                      <a:xfrm>
                        <a:off x="569640" y="1432620"/>
                        <a:ext cx="9845675" cy="1619250"/>
                      </a:xfrm>
                      <a:prstGeom prst="rect">
                        <a:avLst/>
                      </a:prstGeom>
                    </p:spPr>
                  </p:pic>
                </p:oleObj>
              </mc:Fallback>
            </mc:AlternateContent>
          </a:graphicData>
        </a:graphic>
      </p:graphicFrame>
      <p:sp>
        <p:nvSpPr>
          <p:cNvPr id="4" name="矩形 3"/>
          <p:cNvSpPr/>
          <p:nvPr/>
        </p:nvSpPr>
        <p:spPr>
          <a:xfrm>
            <a:off x="406574" y="230912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故在所种作物中随机选取一株，它的年收获量至少为</a:t>
            </a:r>
            <a:r>
              <a:rPr lang="en-US" altLang="zh-CN" sz="2800" kern="100" dirty="0">
                <a:latin typeface="Times New Roman"/>
                <a:ea typeface="华文细黑"/>
                <a:cs typeface="Courier New"/>
              </a:rPr>
              <a:t>48 kg</a:t>
            </a:r>
            <a:r>
              <a:rPr lang="zh-CN" altLang="zh-CN" sz="2800" kern="100" dirty="0">
                <a:latin typeface="Times New Roman"/>
                <a:ea typeface="华文细黑"/>
                <a:cs typeface="Times New Roman"/>
              </a:rPr>
              <a:t>的概率为</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277677366"/>
              </p:ext>
            </p:extLst>
          </p:nvPr>
        </p:nvGraphicFramePr>
        <p:xfrm>
          <a:off x="550590" y="3178696"/>
          <a:ext cx="9845675" cy="1619250"/>
        </p:xfrm>
        <a:graphic>
          <a:graphicData uri="http://schemas.openxmlformats.org/presentationml/2006/ole">
            <mc:AlternateContent xmlns:mc="http://schemas.openxmlformats.org/markup-compatibility/2006">
              <mc:Choice xmlns:v="urn:schemas-microsoft-com:vml" Requires="v">
                <p:oleObj spid="_x0000_s11279" name="文档" r:id="rId7" imgW="9846346" imgH="1619190" progId="Word.Document.12">
                  <p:embed/>
                </p:oleObj>
              </mc:Choice>
              <mc:Fallback>
                <p:oleObj name="文档" r:id="rId7" imgW="9846346" imgH="1619190" progId="Word.Document.12">
                  <p:embed/>
                  <p:pic>
                    <p:nvPicPr>
                      <p:cNvPr id="0" name=""/>
                      <p:cNvPicPr/>
                      <p:nvPr/>
                    </p:nvPicPr>
                    <p:blipFill>
                      <a:blip r:embed="rId8"/>
                      <a:stretch>
                        <a:fillRect/>
                      </a:stretch>
                    </p:blipFill>
                    <p:spPr>
                      <a:xfrm>
                        <a:off x="550590" y="3178696"/>
                        <a:ext cx="9845675" cy="1619250"/>
                      </a:xfrm>
                      <a:prstGeom prst="rect">
                        <a:avLst/>
                      </a:prstGeom>
                    </p:spPr>
                  </p:pic>
                </p:oleObj>
              </mc:Fallback>
            </mc:AlternateContent>
          </a:graphicData>
        </a:graphic>
      </p:graphicFrame>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394041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54947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黄种人群中各种血型的人所占的比例如下：</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3826195782"/>
              </p:ext>
            </p:extLst>
          </p:nvPr>
        </p:nvGraphicFramePr>
        <p:xfrm>
          <a:off x="1414681" y="1341562"/>
          <a:ext cx="8784981" cy="1584175"/>
        </p:xfrm>
        <a:graphic>
          <a:graphicData uri="http://schemas.openxmlformats.org/drawingml/2006/table">
            <a:tbl>
              <a:tblPr/>
              <a:tblGrid>
                <a:gridCol w="4698258"/>
                <a:gridCol w="988250"/>
                <a:gridCol w="988250"/>
                <a:gridCol w="1121973"/>
                <a:gridCol w="988250"/>
              </a:tblGrid>
              <a:tr h="798975">
                <a:tc>
                  <a:txBody>
                    <a:bodyPr/>
                    <a:lstStyle/>
                    <a:p>
                      <a:pPr algn="ctr">
                        <a:lnSpc>
                          <a:spcPct val="150000"/>
                        </a:lnSpc>
                        <a:spcAft>
                          <a:spcPts val="0"/>
                        </a:spcAft>
                      </a:pPr>
                      <a:r>
                        <a:rPr lang="zh-CN" sz="2800" kern="100" baseline="0">
                          <a:effectLst/>
                          <a:latin typeface="Times New Roman"/>
                          <a:ea typeface="华文细黑"/>
                          <a:cs typeface="Times New Roman"/>
                        </a:rPr>
                        <a:t>血型</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B</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AB</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O</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5200">
                <a:tc>
                  <a:txBody>
                    <a:bodyPr/>
                    <a:lstStyle/>
                    <a:p>
                      <a:pPr algn="ctr">
                        <a:lnSpc>
                          <a:spcPct val="150000"/>
                        </a:lnSpc>
                        <a:spcAft>
                          <a:spcPts val="0"/>
                        </a:spcAft>
                      </a:pPr>
                      <a:r>
                        <a:rPr lang="zh-CN" sz="2800" kern="100" baseline="0">
                          <a:effectLst/>
                          <a:latin typeface="Times New Roman"/>
                          <a:ea typeface="华文细黑"/>
                          <a:cs typeface="Times New Roman"/>
                        </a:rPr>
                        <a:t>该血型的人所占比例</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28</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29</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8</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35</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06574" y="2997746"/>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已知同种血型的人可以互相输血，</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型血可以输给任一种血型的人，其他不同血型的人不能互相输血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小明是</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型血，若小明因病需要输血，问：</a:t>
            </a:r>
            <a:endParaRPr lang="zh-CN" altLang="zh-CN" sz="1050" kern="100" dirty="0">
              <a:effectLst/>
              <a:latin typeface="宋体"/>
              <a:cs typeface="Courier New"/>
            </a:endParaRPr>
          </a:p>
        </p:txBody>
      </p:sp>
    </p:spTree>
    <p:extLst>
      <p:ext uri="{BB962C8B-B14F-4D97-AF65-F5344CB8AC3E}">
        <p14:creationId xmlns:p14="http://schemas.microsoft.com/office/powerpoint/2010/main" val="2183104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504210"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知识网络               </a:t>
            </a:r>
            <a:r>
              <a:rPr lang="zh-CN" altLang="en-US" sz="2600" dirty="0" smtClean="0">
                <a:solidFill>
                  <a:schemeClr val="accent6">
                    <a:lumMod val="75000"/>
                  </a:schemeClr>
                </a:solidFill>
                <a:latin typeface="微软雅黑" pitchFamily="34" charset="-122"/>
                <a:ea typeface="微软雅黑" pitchFamily="34" charset="-122"/>
              </a:rPr>
              <a:t>系统盘点</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502918" y="3174285"/>
            <a:ext cx="515066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504210"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515866" y="2693023"/>
            <a:ext cx="5137722"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515866" y="3817492"/>
            <a:ext cx="5137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515866" y="4941962"/>
            <a:ext cx="5137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94404" y="333450"/>
            <a:ext cx="11385581"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任找一个人，其血可以输给小明的概率是多少？</a:t>
            </a:r>
            <a:endParaRPr lang="zh-CN" altLang="zh-CN" sz="1050" kern="100" dirty="0">
              <a:effectLst/>
              <a:latin typeface="宋体"/>
              <a:cs typeface="Courier New"/>
            </a:endParaRPr>
          </a:p>
        </p:txBody>
      </p:sp>
      <p:sp>
        <p:nvSpPr>
          <p:cNvPr id="3" name="矩形 2"/>
          <p:cNvSpPr/>
          <p:nvPr/>
        </p:nvSpPr>
        <p:spPr>
          <a:xfrm>
            <a:off x="294404" y="1125538"/>
            <a:ext cx="11385581"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血型为</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型、</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型、</a:t>
            </a:r>
            <a:r>
              <a:rPr lang="en-US" altLang="zh-CN" sz="2800" kern="100" dirty="0">
                <a:latin typeface="Times New Roman"/>
                <a:ea typeface="华文细黑"/>
                <a:cs typeface="Courier New"/>
              </a:rPr>
              <a:t>AB</a:t>
            </a:r>
            <a:r>
              <a:rPr lang="zh-CN" altLang="zh-CN" sz="2800" kern="100" dirty="0">
                <a:latin typeface="Times New Roman"/>
                <a:ea typeface="华文细黑"/>
                <a:cs typeface="Times New Roman"/>
              </a:rPr>
              <a:t>型、</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分别为事件</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由已知，得</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0.28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0.29</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0.08</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0.35.</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因为</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型、</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型血可以输给</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型血的人，</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可以输给</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型血的人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为事件</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根据互斥事件的概率加法公式，有</a:t>
            </a:r>
            <a:endParaRPr lang="zh-CN" altLang="zh-CN" sz="1050" kern="100" dirty="0">
              <a:latin typeface="宋体"/>
              <a:cs typeface="Courier New"/>
            </a:endParaRPr>
          </a:p>
          <a:p>
            <a:pPr algn="just">
              <a:lnSpc>
                <a:spcPct val="150000"/>
              </a:lnSpc>
              <a:spcAft>
                <a:spcPts val="0"/>
              </a:spcAft>
            </a:pP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0.29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0.64.</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故任找一个人，其血可以输给小明的概率是</a:t>
            </a:r>
            <a:r>
              <a:rPr lang="en-US" altLang="zh-CN" sz="2800" kern="100" dirty="0">
                <a:latin typeface="Times New Roman"/>
                <a:ea typeface="华文细黑"/>
                <a:cs typeface="Courier New"/>
              </a:rPr>
              <a:t>0.64</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95890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3">
                                            <p:txEl>
                                              <p:pRg st="0" end="0"/>
                                            </p:txEl>
                                          </p:spTgt>
                                        </p:tgtEl>
                                      </p:cBhvr>
                                    </p:animEffect>
                                    <p:set>
                                      <p:cBhvr>
                                        <p:cTn id="42" dur="1" fill="hold">
                                          <p:stCondLst>
                                            <p:cond delay="499"/>
                                          </p:stCondLst>
                                        </p:cTn>
                                        <p:tgtEl>
                                          <p:spTgt spid="3">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3">
                                            <p:txEl>
                                              <p:pRg st="1" end="1"/>
                                            </p:txEl>
                                          </p:spTgt>
                                        </p:tgtEl>
                                      </p:cBhvr>
                                    </p:animEffect>
                                    <p:set>
                                      <p:cBhvr>
                                        <p:cTn id="45" dur="1" fill="hold">
                                          <p:stCondLst>
                                            <p:cond delay="499"/>
                                          </p:stCondLst>
                                        </p:cTn>
                                        <p:tgtEl>
                                          <p:spTgt spid="3">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3">
                                            <p:txEl>
                                              <p:pRg st="2" end="2"/>
                                            </p:txEl>
                                          </p:spTgt>
                                        </p:tgtEl>
                                      </p:cBhvr>
                                    </p:animEffect>
                                    <p:set>
                                      <p:cBhvr>
                                        <p:cTn id="48" dur="1" fill="hold">
                                          <p:stCondLst>
                                            <p:cond delay="499"/>
                                          </p:stCondLst>
                                        </p:cTn>
                                        <p:tgtEl>
                                          <p:spTgt spid="3">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3">
                                            <p:txEl>
                                              <p:pRg st="3" end="3"/>
                                            </p:txEl>
                                          </p:spTgt>
                                        </p:tgtEl>
                                      </p:cBhvr>
                                    </p:animEffect>
                                    <p:set>
                                      <p:cBhvr>
                                        <p:cTn id="51" dur="1" fill="hold">
                                          <p:stCondLst>
                                            <p:cond delay="499"/>
                                          </p:stCondLst>
                                        </p:cTn>
                                        <p:tgtEl>
                                          <p:spTgt spid="3">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3">
                                            <p:txEl>
                                              <p:pRg st="4" end="4"/>
                                            </p:txEl>
                                          </p:spTgt>
                                        </p:tgtEl>
                                      </p:cBhvr>
                                    </p:animEffect>
                                    <p:set>
                                      <p:cBhvr>
                                        <p:cTn id="54" dur="1" fill="hold">
                                          <p:stCondLst>
                                            <p:cond delay="499"/>
                                          </p:stCondLst>
                                        </p:cTn>
                                        <p:tgtEl>
                                          <p:spTgt spid="3">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3">
                                            <p:txEl>
                                              <p:pRg st="5" end="5"/>
                                            </p:txEl>
                                          </p:spTgt>
                                        </p:tgtEl>
                                      </p:cBhvr>
                                    </p:animEffect>
                                    <p:set>
                                      <p:cBhvr>
                                        <p:cTn id="57" dur="1" fill="hold">
                                          <p:stCondLst>
                                            <p:cond delay="499"/>
                                          </p:stCondLst>
                                        </p:cTn>
                                        <p:tgtEl>
                                          <p:spTgt spid="3">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3">
                                            <p:txEl>
                                              <p:pRg st="6" end="6"/>
                                            </p:txEl>
                                          </p:spTgt>
                                        </p:tgtEl>
                                      </p:cBhvr>
                                    </p:animEffect>
                                    <p:set>
                                      <p:cBhvr>
                                        <p:cTn id="60" dur="1" fill="hold">
                                          <p:stCondLst>
                                            <p:cond delay="499"/>
                                          </p:stCondLst>
                                        </p:cTn>
                                        <p:tgtEl>
                                          <p:spTgt spid="3">
                                            <p:txEl>
                                              <p:pRg st="6" end="6"/>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40545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任找一个人，其血不能输给小明的概率是多少？</a:t>
            </a:r>
            <a:endParaRPr lang="zh-CN" altLang="zh-CN" sz="1050" kern="100" dirty="0">
              <a:effectLst/>
              <a:latin typeface="宋体"/>
              <a:cs typeface="Courier New"/>
            </a:endParaRPr>
          </a:p>
        </p:txBody>
      </p:sp>
      <p:sp>
        <p:nvSpPr>
          <p:cNvPr id="3" name="矩形 2"/>
          <p:cNvSpPr/>
          <p:nvPr/>
        </p:nvSpPr>
        <p:spPr>
          <a:xfrm>
            <a:off x="406574" y="1094084"/>
            <a:ext cx="11161240" cy="52119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方法一　由于</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型、</a:t>
            </a:r>
            <a:r>
              <a:rPr lang="en-US" altLang="zh-CN" sz="2800" kern="100" dirty="0">
                <a:latin typeface="Times New Roman"/>
                <a:ea typeface="华文细黑"/>
                <a:cs typeface="Courier New"/>
              </a:rPr>
              <a:t>AB</a:t>
            </a:r>
            <a:r>
              <a:rPr lang="zh-CN" altLang="zh-CN" sz="2800" kern="100" dirty="0">
                <a:latin typeface="Times New Roman"/>
                <a:ea typeface="华文细黑"/>
                <a:cs typeface="Times New Roman"/>
              </a:rPr>
              <a:t>型血不能输给</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型血的人，故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不能输给</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型血的人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为事件</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根据互斥事件的概率加法公式，有</a:t>
            </a:r>
            <a:endParaRPr lang="zh-CN" altLang="zh-CN" sz="2800" kern="100" dirty="0">
              <a:latin typeface="宋体"/>
              <a:cs typeface="Courier New"/>
            </a:endParaRPr>
          </a:p>
          <a:p>
            <a:pPr algn="just">
              <a:lnSpc>
                <a:spcPct val="150000"/>
              </a:lnSpc>
              <a:spcAft>
                <a:spcPts val="0"/>
              </a:spcAft>
            </a:pP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0.28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0.36.</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故任找一个人，其血不能输给小明的概率是</a:t>
            </a:r>
            <a:r>
              <a:rPr lang="en-US" altLang="zh-CN" sz="2800" kern="100" dirty="0">
                <a:latin typeface="Times New Roman"/>
                <a:ea typeface="华文细黑"/>
                <a:cs typeface="Courier New"/>
              </a:rPr>
              <a:t>0.36.</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方法二　由</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，知不能输血给</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型血的人的概率</a:t>
            </a:r>
            <a:r>
              <a:rPr lang="zh-CN" altLang="zh-CN" sz="2800" kern="100" dirty="0" smtClean="0">
                <a:latin typeface="Times New Roman"/>
                <a:ea typeface="华文细黑"/>
                <a:cs typeface="Times New Roman"/>
              </a:rPr>
              <a:t>为</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0.64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0.36.</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故任找一个人，其血不能输给小明的概率是</a:t>
            </a:r>
            <a:r>
              <a:rPr lang="en-US" altLang="zh-CN" sz="2800" kern="100" dirty="0">
                <a:latin typeface="Times New Roman"/>
                <a:ea typeface="华文细黑"/>
                <a:cs typeface="Courier New"/>
              </a:rPr>
              <a:t>0.36.</a:t>
            </a:r>
            <a:endParaRPr lang="zh-CN" altLang="zh-CN" sz="280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102179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3">
                                            <p:txEl>
                                              <p:pRg st="0" end="0"/>
                                            </p:txEl>
                                          </p:spTgt>
                                        </p:tgtEl>
                                      </p:cBhvr>
                                    </p:animEffect>
                                    <p:set>
                                      <p:cBhvr>
                                        <p:cTn id="42" dur="1" fill="hold">
                                          <p:stCondLst>
                                            <p:cond delay="499"/>
                                          </p:stCondLst>
                                        </p:cTn>
                                        <p:tgtEl>
                                          <p:spTgt spid="3">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3">
                                            <p:txEl>
                                              <p:pRg st="1" end="1"/>
                                            </p:txEl>
                                          </p:spTgt>
                                        </p:tgtEl>
                                      </p:cBhvr>
                                    </p:animEffect>
                                    <p:set>
                                      <p:cBhvr>
                                        <p:cTn id="45" dur="1" fill="hold">
                                          <p:stCondLst>
                                            <p:cond delay="499"/>
                                          </p:stCondLst>
                                        </p:cTn>
                                        <p:tgtEl>
                                          <p:spTgt spid="3">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3">
                                            <p:txEl>
                                              <p:pRg st="2" end="2"/>
                                            </p:txEl>
                                          </p:spTgt>
                                        </p:tgtEl>
                                      </p:cBhvr>
                                    </p:animEffect>
                                    <p:set>
                                      <p:cBhvr>
                                        <p:cTn id="48" dur="1" fill="hold">
                                          <p:stCondLst>
                                            <p:cond delay="499"/>
                                          </p:stCondLst>
                                        </p:cTn>
                                        <p:tgtEl>
                                          <p:spTgt spid="3">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3">
                                            <p:txEl>
                                              <p:pRg st="3" end="3"/>
                                            </p:txEl>
                                          </p:spTgt>
                                        </p:tgtEl>
                                      </p:cBhvr>
                                    </p:animEffect>
                                    <p:set>
                                      <p:cBhvr>
                                        <p:cTn id="51" dur="1" fill="hold">
                                          <p:stCondLst>
                                            <p:cond delay="499"/>
                                          </p:stCondLst>
                                        </p:cTn>
                                        <p:tgtEl>
                                          <p:spTgt spid="3">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3">
                                            <p:txEl>
                                              <p:pRg st="4" end="4"/>
                                            </p:txEl>
                                          </p:spTgt>
                                        </p:tgtEl>
                                      </p:cBhvr>
                                    </p:animEffect>
                                    <p:set>
                                      <p:cBhvr>
                                        <p:cTn id="54" dur="1" fill="hold">
                                          <p:stCondLst>
                                            <p:cond delay="499"/>
                                          </p:stCondLst>
                                        </p:cTn>
                                        <p:tgtEl>
                                          <p:spTgt spid="3">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3">
                                            <p:txEl>
                                              <p:pRg st="5" end="5"/>
                                            </p:txEl>
                                          </p:spTgt>
                                        </p:tgtEl>
                                      </p:cBhvr>
                                    </p:animEffect>
                                    <p:set>
                                      <p:cBhvr>
                                        <p:cTn id="57" dur="1" fill="hold">
                                          <p:stCondLst>
                                            <p:cond delay="499"/>
                                          </p:stCondLst>
                                        </p:cTn>
                                        <p:tgtEl>
                                          <p:spTgt spid="3">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3">
                                            <p:txEl>
                                              <p:pRg st="6" end="6"/>
                                            </p:txEl>
                                          </p:spTgt>
                                        </p:tgtEl>
                                      </p:cBhvr>
                                    </p:animEffect>
                                    <p:set>
                                      <p:cBhvr>
                                        <p:cTn id="60" dur="1" fill="hold">
                                          <p:stCondLst>
                                            <p:cond delay="499"/>
                                          </p:stCondLst>
                                        </p:cTn>
                                        <p:tgtEl>
                                          <p:spTgt spid="3">
                                            <p:txEl>
                                              <p:pRg st="6" end="6"/>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78582" y="62148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题型三　古典概型及其应用</a:t>
            </a:r>
          </a:p>
        </p:txBody>
      </p:sp>
      <p:sp>
        <p:nvSpPr>
          <p:cNvPr id="3" name="矩形 2"/>
          <p:cNvSpPr/>
          <p:nvPr/>
        </p:nvSpPr>
        <p:spPr>
          <a:xfrm>
            <a:off x="478582" y="1341562"/>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古典概型是一种最基本的概率模型，也是学习其他概率模型的基础，在高考题中，经常出现此种概率模型的题目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解题时要紧紧抓住古典概型的两个基本特点，即有限性和等可能性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另外，在求古典概型问题的概率时，往往需要我们将所有基本事件一一列举出来，以便确定基本事件总数及事件所包含的基本事件数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这就是我们常说的穷举法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在列举时应注意按一定的规律、标准，不重不漏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77047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585436"/>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海关对同时从</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三个不同地区进口的某种商品进行抽样检测，从各地区进口此种商品的数量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如下表所示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工作人员用分层抽样的方法从这些商品中共抽取</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件样品进行检测</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974093749"/>
              </p:ext>
            </p:extLst>
          </p:nvPr>
        </p:nvGraphicFramePr>
        <p:xfrm>
          <a:off x="2350788" y="2709713"/>
          <a:ext cx="6120682" cy="1656185"/>
        </p:xfrm>
        <a:graphic>
          <a:graphicData uri="http://schemas.openxmlformats.org/drawingml/2006/table">
            <a:tbl>
              <a:tblPr/>
              <a:tblGrid>
                <a:gridCol w="1756145"/>
                <a:gridCol w="1304195"/>
                <a:gridCol w="1530171"/>
                <a:gridCol w="1530171"/>
              </a:tblGrid>
              <a:tr h="748884">
                <a:tc>
                  <a:txBody>
                    <a:bodyPr/>
                    <a:lstStyle/>
                    <a:p>
                      <a:pPr algn="ctr">
                        <a:lnSpc>
                          <a:spcPct val="150000"/>
                        </a:lnSpc>
                        <a:spcAft>
                          <a:spcPts val="0"/>
                        </a:spcAft>
                      </a:pPr>
                      <a:r>
                        <a:rPr lang="zh-CN" sz="2800" kern="100" dirty="0">
                          <a:effectLst/>
                          <a:latin typeface="Times New Roman"/>
                          <a:ea typeface="华文细黑"/>
                          <a:cs typeface="Times New Roman"/>
                        </a:rPr>
                        <a:t>地区</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A</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dirty="0">
                          <a:effectLst/>
                          <a:latin typeface="Times New Roman"/>
                          <a:ea typeface="华文细黑"/>
                          <a:cs typeface="Courier New"/>
                        </a:rPr>
                        <a:t>B</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C</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7301">
                <a:tc>
                  <a:txBody>
                    <a:bodyPr/>
                    <a:lstStyle/>
                    <a:p>
                      <a:pPr algn="ctr">
                        <a:lnSpc>
                          <a:spcPct val="150000"/>
                        </a:lnSpc>
                        <a:spcAft>
                          <a:spcPts val="0"/>
                        </a:spcAft>
                      </a:pPr>
                      <a:r>
                        <a:rPr lang="zh-CN" sz="2800" kern="100">
                          <a:effectLst/>
                          <a:latin typeface="Times New Roman"/>
                          <a:ea typeface="华文细黑"/>
                          <a:cs typeface="Times New Roman"/>
                        </a:rPr>
                        <a:t>数量</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50</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150</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100</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34481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40545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求这</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件样品中来自</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各地区商品的数量；</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54975384"/>
              </p:ext>
            </p:extLst>
          </p:nvPr>
        </p:nvGraphicFramePr>
        <p:xfrm>
          <a:off x="550590" y="1192188"/>
          <a:ext cx="10944225" cy="1752600"/>
        </p:xfrm>
        <a:graphic>
          <a:graphicData uri="http://schemas.openxmlformats.org/presentationml/2006/ole">
            <mc:AlternateContent xmlns:mc="http://schemas.openxmlformats.org/markup-compatibility/2006">
              <mc:Choice xmlns:v="urn:schemas-microsoft-com:vml" Requires="v">
                <p:oleObj spid="_x0000_s16398" name="文档" r:id="rId4" imgW="10951189" imgH="1752570" progId="Word.Document.12">
                  <p:embed/>
                </p:oleObj>
              </mc:Choice>
              <mc:Fallback>
                <p:oleObj name="文档" r:id="rId4" imgW="10951189" imgH="1752570" progId="Word.Document.12">
                  <p:embed/>
                  <p:pic>
                    <p:nvPicPr>
                      <p:cNvPr id="0" name=""/>
                      <p:cNvPicPr/>
                      <p:nvPr/>
                    </p:nvPicPr>
                    <p:blipFill>
                      <a:blip r:embed="rId5"/>
                      <a:stretch>
                        <a:fillRect/>
                      </a:stretch>
                    </p:blipFill>
                    <p:spPr>
                      <a:xfrm>
                        <a:off x="550590" y="1192188"/>
                        <a:ext cx="10944225" cy="1752600"/>
                      </a:xfrm>
                      <a:prstGeom prst="rect">
                        <a:avLst/>
                      </a:prstGeom>
                    </p:spPr>
                  </p:pic>
                </p:oleObj>
              </mc:Fallback>
            </mc:AlternateContent>
          </a:graphicData>
        </a:graphic>
      </p:graphicFrame>
      <p:sp>
        <p:nvSpPr>
          <p:cNvPr id="4" name="矩形 3"/>
          <p:cNvSpPr/>
          <p:nvPr/>
        </p:nvSpPr>
        <p:spPr>
          <a:xfrm>
            <a:off x="406574" y="198963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所以样本包含三个地区的个体数量分别是</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883043997"/>
              </p:ext>
            </p:extLst>
          </p:nvPr>
        </p:nvGraphicFramePr>
        <p:xfrm>
          <a:off x="550590" y="2973338"/>
          <a:ext cx="10944225" cy="1752600"/>
        </p:xfrm>
        <a:graphic>
          <a:graphicData uri="http://schemas.openxmlformats.org/presentationml/2006/ole">
            <mc:AlternateContent xmlns:mc="http://schemas.openxmlformats.org/markup-compatibility/2006">
              <mc:Choice xmlns:v="urn:schemas-microsoft-com:vml" Requires="v">
                <p:oleObj spid="_x0000_s16399" name="文档" r:id="rId7" imgW="10951189" imgH="1752570" progId="Word.Document.12">
                  <p:embed/>
                </p:oleObj>
              </mc:Choice>
              <mc:Fallback>
                <p:oleObj name="文档" r:id="rId7" imgW="10951189" imgH="1752570" progId="Word.Document.12">
                  <p:embed/>
                  <p:pic>
                    <p:nvPicPr>
                      <p:cNvPr id="0" name=""/>
                      <p:cNvPicPr/>
                      <p:nvPr/>
                    </p:nvPicPr>
                    <p:blipFill>
                      <a:blip r:embed="rId8"/>
                      <a:stretch>
                        <a:fillRect/>
                      </a:stretch>
                    </p:blipFill>
                    <p:spPr>
                      <a:xfrm>
                        <a:off x="550590" y="2973338"/>
                        <a:ext cx="10944225" cy="1752600"/>
                      </a:xfrm>
                      <a:prstGeom prst="rect">
                        <a:avLst/>
                      </a:prstGeom>
                    </p:spPr>
                  </p:pic>
                </p:oleObj>
              </mc:Fallback>
            </mc:AlternateContent>
          </a:graphicData>
        </a:graphic>
      </p:graphicFrame>
      <p:sp>
        <p:nvSpPr>
          <p:cNvPr id="6" name="矩形 5"/>
          <p:cNvSpPr/>
          <p:nvPr/>
        </p:nvSpPr>
        <p:spPr>
          <a:xfrm>
            <a:off x="406574" y="396530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所以这</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件样品中来自</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三个地区的数量分别为</a:t>
            </a:r>
            <a:r>
              <a:rPr lang="en-US" altLang="zh-CN" sz="2800" kern="100" dirty="0">
                <a:latin typeface="Times New Roman"/>
                <a:ea typeface="华文细黑"/>
                <a:cs typeface="Courier New"/>
              </a:rPr>
              <a:t>1,3,2.</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57207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4" grpId="0"/>
      <p:bldP spid="4" grpId="1"/>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54947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若在这</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件样品中随机抽取</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件送往甲机构进行进一步检测，求这</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件商品来自相同地区的概率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38448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313423" y="45418"/>
            <a:ext cx="11614431" cy="55361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件来自</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三个地区的样品分别为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则从这</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件样品中抽取的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件商品构成的所有基本事件为：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每个样品被抽到的机会均等，因此这些基本事件的出现是等可能的</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记事件</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抽取的这</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件商品来自相同地区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，则事件</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包含的基本事件有：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a:t>
            </a:r>
            <a:r>
              <a:rPr lang="en-US" altLang="zh-CN" sz="2800" kern="100" dirty="0" smtClean="0">
                <a:latin typeface="Times New Roman"/>
                <a:ea typeface="华文细黑"/>
                <a:cs typeface="Courier New"/>
              </a:rPr>
              <a:t>.</a:t>
            </a:r>
          </a:p>
          <a:p>
            <a:pPr algn="just">
              <a:lnSpc>
                <a:spcPct val="150000"/>
              </a:lnSpc>
              <a:spcAft>
                <a:spcPts val="0"/>
              </a:spcAft>
            </a:pP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76845903"/>
              </p:ext>
            </p:extLst>
          </p:nvPr>
        </p:nvGraphicFramePr>
        <p:xfrm>
          <a:off x="455339" y="5250929"/>
          <a:ext cx="9312275" cy="1419225"/>
        </p:xfrm>
        <a:graphic>
          <a:graphicData uri="http://schemas.openxmlformats.org/presentationml/2006/ole">
            <mc:AlternateContent xmlns:mc="http://schemas.openxmlformats.org/markup-compatibility/2006">
              <mc:Choice xmlns:v="urn:schemas-microsoft-com:vml" Requires="v">
                <p:oleObj spid="_x0000_s17422" name="文档" r:id="rId4" imgW="9312833" imgH="1419120" progId="Word.Document.12">
                  <p:embed/>
                </p:oleObj>
              </mc:Choice>
              <mc:Fallback>
                <p:oleObj name="文档" r:id="rId4" imgW="9312833" imgH="1419120" progId="Word.Document.12">
                  <p:embed/>
                  <p:pic>
                    <p:nvPicPr>
                      <p:cNvPr id="0" name=""/>
                      <p:cNvPicPr/>
                      <p:nvPr/>
                    </p:nvPicPr>
                    <p:blipFill>
                      <a:blip r:embed="rId5"/>
                      <a:stretch>
                        <a:fillRect/>
                      </a:stretch>
                    </p:blipFill>
                    <p:spPr>
                      <a:xfrm>
                        <a:off x="455339" y="5250929"/>
                        <a:ext cx="9312275" cy="1419225"/>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495159532"/>
              </p:ext>
            </p:extLst>
          </p:nvPr>
        </p:nvGraphicFramePr>
        <p:xfrm>
          <a:off x="455339" y="5971009"/>
          <a:ext cx="9312275" cy="1419225"/>
        </p:xfrm>
        <a:graphic>
          <a:graphicData uri="http://schemas.openxmlformats.org/presentationml/2006/ole">
            <mc:AlternateContent xmlns:mc="http://schemas.openxmlformats.org/markup-compatibility/2006">
              <mc:Choice xmlns:v="urn:schemas-microsoft-com:vml" Requires="v">
                <p:oleObj spid="_x0000_s17423" name="文档" r:id="rId7" imgW="9312833" imgH="1419120" progId="Word.Document.12">
                  <p:embed/>
                </p:oleObj>
              </mc:Choice>
              <mc:Fallback>
                <p:oleObj name="文档" r:id="rId7" imgW="9312833" imgH="1419120" progId="Word.Document.12">
                  <p:embed/>
                  <p:pic>
                    <p:nvPicPr>
                      <p:cNvPr id="0" name=""/>
                      <p:cNvPicPr/>
                      <p:nvPr/>
                    </p:nvPicPr>
                    <p:blipFill>
                      <a:blip r:embed="rId8"/>
                      <a:stretch>
                        <a:fillRect/>
                      </a:stretch>
                    </p:blipFill>
                    <p:spPr>
                      <a:xfrm>
                        <a:off x="455339" y="5971009"/>
                        <a:ext cx="9312275" cy="1419225"/>
                      </a:xfrm>
                      <a:prstGeom prst="rect">
                        <a:avLst/>
                      </a:prstGeom>
                    </p:spPr>
                  </p:pic>
                </p:oleObj>
              </mc:Fallback>
            </mc:AlternateContent>
          </a:graphicData>
        </a:graphic>
      </p:graphicFrame>
    </p:spTree>
    <p:extLst>
      <p:ext uri="{BB962C8B-B14F-4D97-AF65-F5344CB8AC3E}">
        <p14:creationId xmlns:p14="http://schemas.microsoft.com/office/powerpoint/2010/main" val="2743378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blinds(horizontal)">
                                      <p:cBhvr>
                                        <p:cTn id="19" dur="750"/>
                                        <p:tgtEl>
                                          <p:spTgt spid="20">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animEffect transition="in" filter="blinds(horizontal)">
                                      <p:cBhvr>
                                        <p:cTn id="23" dur="750"/>
                                        <p:tgtEl>
                                          <p:spTgt spid="20">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750"/>
                                        <p:tgtEl>
                                          <p:spTgt spid="2"/>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6534" y="189434"/>
            <a:ext cx="10941320" cy="45655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甲、乙、丙</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个盒中分别装有大小相等、形状相同的卡片若干张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甲盒中装有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张卡片，分别写有字母</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；乙盒中装有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张卡片，分别写有字母</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；丙盒中装有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张卡片，分别写有字母</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I</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现要从</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个盒中各随机取出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张卡片，求：</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取出的</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张卡片中恰好有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张、</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张、</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张写有元音字母的概率各是多少？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取出的</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张卡片上全是辅音字母的概率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57860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406574" y="261442"/>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根据题意画出如图所示的树状图</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由树状图可以得到，所有可能出现的基本事件有</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个，它们出现的可能性相等</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13314" name="Picture 2" descr="RA2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2275" y="2115338"/>
            <a:ext cx="7321323" cy="243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4614402"/>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只有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个元音字母的结果有</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9386042"/>
              </p:ext>
            </p:extLst>
          </p:nvPr>
        </p:nvGraphicFramePr>
        <p:xfrm>
          <a:off x="550590" y="5447903"/>
          <a:ext cx="9493250" cy="1438275"/>
        </p:xfrm>
        <a:graphic>
          <a:graphicData uri="http://schemas.openxmlformats.org/presentationml/2006/ole">
            <mc:AlternateContent xmlns:mc="http://schemas.openxmlformats.org/markup-compatibility/2006">
              <mc:Choice xmlns:v="urn:schemas-microsoft-com:vml" Requires="v">
                <p:oleObj spid="_x0000_s13321" name="文档" r:id="rId5" imgW="9493822" imgH="1438290" progId="Word.Document.12">
                  <p:embed/>
                </p:oleObj>
              </mc:Choice>
              <mc:Fallback>
                <p:oleObj name="文档" r:id="rId5" imgW="9493822" imgH="1438290" progId="Word.Document.12">
                  <p:embed/>
                  <p:pic>
                    <p:nvPicPr>
                      <p:cNvPr id="0" name=""/>
                      <p:cNvPicPr/>
                      <p:nvPr/>
                    </p:nvPicPr>
                    <p:blipFill>
                      <a:blip r:embed="rId6"/>
                      <a:stretch>
                        <a:fillRect/>
                      </a:stretch>
                    </p:blipFill>
                    <p:spPr>
                      <a:xfrm>
                        <a:off x="550590" y="5447903"/>
                        <a:ext cx="9493250" cy="1438275"/>
                      </a:xfrm>
                      <a:prstGeom prst="rect">
                        <a:avLst/>
                      </a:prstGeom>
                    </p:spPr>
                  </p:pic>
                </p:oleObj>
              </mc:Fallback>
            </mc:AlternateContent>
          </a:graphicData>
        </a:graphic>
      </p:graphicFrame>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60013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3314"/>
                                        </p:tgtEl>
                                        <p:attrNameLst>
                                          <p:attrName>style.visibility</p:attrName>
                                        </p:attrNameLst>
                                      </p:cBhvr>
                                      <p:to>
                                        <p:strVal val="visible"/>
                                      </p:to>
                                    </p:set>
                                    <p:animEffect transition="in" filter="blinds(horizontal)">
                                      <p:cBhvr>
                                        <p:cTn id="14" dur="750"/>
                                        <p:tgtEl>
                                          <p:spTgt spid="13314"/>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750"/>
                                        <p:tgtEl>
                                          <p:spTgt spid="4"/>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261442"/>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个元音字母的结果有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966963782"/>
              </p:ext>
            </p:extLst>
          </p:nvPr>
        </p:nvGraphicFramePr>
        <p:xfrm>
          <a:off x="550590" y="1108373"/>
          <a:ext cx="9493250" cy="1438275"/>
        </p:xfrm>
        <a:graphic>
          <a:graphicData uri="http://schemas.openxmlformats.org/presentationml/2006/ole">
            <mc:AlternateContent xmlns:mc="http://schemas.openxmlformats.org/markup-compatibility/2006">
              <mc:Choice xmlns:v="urn:schemas-microsoft-com:vml" Requires="v">
                <p:oleObj spid="_x0000_s18452" name="文档" r:id="rId4" imgW="9493822" imgH="1438290" progId="Word.Document.12">
                  <p:embed/>
                </p:oleObj>
              </mc:Choice>
              <mc:Fallback>
                <p:oleObj name="文档" r:id="rId4" imgW="9493822" imgH="1438290" progId="Word.Document.12">
                  <p:embed/>
                  <p:pic>
                    <p:nvPicPr>
                      <p:cNvPr id="0" name=""/>
                      <p:cNvPicPr/>
                      <p:nvPr/>
                    </p:nvPicPr>
                    <p:blipFill>
                      <a:blip r:embed="rId5"/>
                      <a:stretch>
                        <a:fillRect/>
                      </a:stretch>
                    </p:blipFill>
                    <p:spPr>
                      <a:xfrm>
                        <a:off x="550590" y="1108373"/>
                        <a:ext cx="9493250" cy="1438275"/>
                      </a:xfrm>
                      <a:prstGeom prst="rect">
                        <a:avLst/>
                      </a:prstGeom>
                    </p:spPr>
                  </p:pic>
                </p:oleObj>
              </mc:Fallback>
            </mc:AlternateContent>
          </a:graphicData>
        </a:graphic>
      </p:graphicFrame>
      <p:sp>
        <p:nvSpPr>
          <p:cNvPr id="5" name="矩形 4"/>
          <p:cNvSpPr/>
          <p:nvPr/>
        </p:nvSpPr>
        <p:spPr>
          <a:xfrm>
            <a:off x="406574" y="2022114"/>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个元音字母的结果有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76492073"/>
              </p:ext>
            </p:extLst>
          </p:nvPr>
        </p:nvGraphicFramePr>
        <p:xfrm>
          <a:off x="550590" y="2855615"/>
          <a:ext cx="9493250" cy="1438275"/>
        </p:xfrm>
        <a:graphic>
          <a:graphicData uri="http://schemas.openxmlformats.org/presentationml/2006/ole">
            <mc:AlternateContent xmlns:mc="http://schemas.openxmlformats.org/markup-compatibility/2006">
              <mc:Choice xmlns:v="urn:schemas-microsoft-com:vml" Requires="v">
                <p:oleObj spid="_x0000_s18453" name="文档" r:id="rId7" imgW="9493822" imgH="1438290" progId="Word.Document.12">
                  <p:embed/>
                </p:oleObj>
              </mc:Choice>
              <mc:Fallback>
                <p:oleObj name="文档" r:id="rId7" imgW="9493822" imgH="1438290" progId="Word.Document.12">
                  <p:embed/>
                  <p:pic>
                    <p:nvPicPr>
                      <p:cNvPr id="0" name=""/>
                      <p:cNvPicPr/>
                      <p:nvPr/>
                    </p:nvPicPr>
                    <p:blipFill>
                      <a:blip r:embed="rId8"/>
                      <a:stretch>
                        <a:fillRect/>
                      </a:stretch>
                    </p:blipFill>
                    <p:spPr>
                      <a:xfrm>
                        <a:off x="550590" y="2855615"/>
                        <a:ext cx="9493250" cy="1438275"/>
                      </a:xfrm>
                      <a:prstGeom prst="rect">
                        <a:avLst/>
                      </a:prstGeom>
                    </p:spPr>
                  </p:pic>
                </p:oleObj>
              </mc:Fallback>
            </mc:AlternateContent>
          </a:graphicData>
        </a:graphic>
      </p:graphicFrame>
      <p:sp>
        <p:nvSpPr>
          <p:cNvPr id="7" name="矩形 6"/>
          <p:cNvSpPr/>
          <p:nvPr/>
        </p:nvSpPr>
        <p:spPr>
          <a:xfrm>
            <a:off x="406574" y="378983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全是辅音字母的结果有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836874960"/>
              </p:ext>
            </p:extLst>
          </p:nvPr>
        </p:nvGraphicFramePr>
        <p:xfrm>
          <a:off x="550590" y="4737348"/>
          <a:ext cx="9486900" cy="1428750"/>
        </p:xfrm>
        <a:graphic>
          <a:graphicData uri="http://schemas.openxmlformats.org/presentationml/2006/ole">
            <mc:AlternateContent xmlns:mc="http://schemas.openxmlformats.org/markup-compatibility/2006">
              <mc:Choice xmlns:v="urn:schemas-microsoft-com:vml" Requires="v">
                <p:oleObj spid="_x0000_s18454" name="文档" r:id="rId10" imgW="9493822" imgH="1438290" progId="Word.Document.12">
                  <p:embed/>
                </p:oleObj>
              </mc:Choice>
              <mc:Fallback>
                <p:oleObj name="文档" r:id="rId10" imgW="9493822" imgH="1438290" progId="Word.Document.12">
                  <p:embed/>
                  <p:pic>
                    <p:nvPicPr>
                      <p:cNvPr id="0" name=""/>
                      <p:cNvPicPr/>
                      <p:nvPr/>
                    </p:nvPicPr>
                    <p:blipFill>
                      <a:blip r:embed="rId11"/>
                      <a:stretch>
                        <a:fillRect/>
                      </a:stretch>
                    </p:blipFill>
                    <p:spPr>
                      <a:xfrm>
                        <a:off x="550590" y="4737348"/>
                        <a:ext cx="9486900" cy="1428750"/>
                      </a:xfrm>
                      <a:prstGeom prst="rect">
                        <a:avLst/>
                      </a:prstGeom>
                    </p:spPr>
                  </p:pic>
                </p:oleObj>
              </mc:Fallback>
            </mc:AlternateContent>
          </a:graphicData>
        </a:graphic>
      </p:graphicFrame>
    </p:spTree>
    <p:extLst>
      <p:ext uri="{BB962C8B-B14F-4D97-AF65-F5344CB8AC3E}">
        <p14:creationId xmlns:p14="http://schemas.microsoft.com/office/powerpoint/2010/main" val="2226576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750"/>
                                        <p:tgtEl>
                                          <p:spTgt spid="5"/>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750"/>
                                        <p:tgtEl>
                                          <p:spTgt spid="6"/>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750"/>
                                        <p:tgtEl>
                                          <p:spTgt spid="7"/>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知识网络                                                                                                       </a:t>
            </a:r>
            <a:r>
              <a:rPr lang="zh-CN" altLang="en-US" kern="0" dirty="0" smtClean="0">
                <a:solidFill>
                  <a:schemeClr val="bg1"/>
                </a:solidFill>
                <a:latin typeface="华文新魏" pitchFamily="2" charset="-122"/>
                <a:ea typeface="华文新魏" pitchFamily="2" charset="-122"/>
              </a:rPr>
              <a:t>系统盘点</a:t>
            </a:r>
            <a:endParaRPr lang="zh-CN" altLang="en-US" kern="0" dirty="0">
              <a:solidFill>
                <a:schemeClr val="bg1"/>
              </a:solidFill>
              <a:latin typeface="华文新魏" pitchFamily="2" charset="-122"/>
              <a:ea typeface="华文新魏" pitchFamily="2"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pic>
        <p:nvPicPr>
          <p:cNvPr id="1026" name="Picture 2" descr="RA25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9839" y="579914"/>
            <a:ext cx="5389217" cy="607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58092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题型四　几何概型及其应用</a:t>
            </a:r>
          </a:p>
        </p:txBody>
      </p:sp>
      <p:sp>
        <p:nvSpPr>
          <p:cNvPr id="3" name="矩形 2"/>
          <p:cNvSpPr/>
          <p:nvPr/>
        </p:nvSpPr>
        <p:spPr>
          <a:xfrm>
            <a:off x="406574" y="1164983"/>
            <a:ext cx="11161240" cy="3682266"/>
          </a:xfrm>
          <a:prstGeom prst="rect">
            <a:avLst/>
          </a:prstGeom>
        </p:spPr>
        <p:txBody>
          <a:bodyPr wrap="square" lIns="121898" tIns="60948" rIns="121898" bIns="60948">
            <a:spAutoFit/>
          </a:bodyPr>
          <a:lstStyle/>
          <a:p>
            <a:pPr algn="just">
              <a:lnSpc>
                <a:spcPct val="170000"/>
              </a:lnSpc>
              <a:spcAft>
                <a:spcPts val="0"/>
              </a:spcAft>
            </a:pPr>
            <a:r>
              <a:rPr lang="zh-CN" altLang="zh-CN" sz="2800" kern="100" dirty="0">
                <a:latin typeface="Times New Roman"/>
                <a:ea typeface="华文细黑"/>
                <a:cs typeface="Times New Roman"/>
              </a:rPr>
              <a:t>若试验同时具有基本事件的无限性和每个事件发生的等可能性两个特点，则此试验为几何概型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由于其结果的无限性，概率就不能应用</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求解</a:t>
            </a:r>
            <a:r>
              <a:rPr lang="zh-CN" altLang="zh-CN" sz="2800" kern="100" dirty="0">
                <a:latin typeface="Times New Roman"/>
                <a:ea typeface="华文细黑"/>
                <a:cs typeface="Times New Roman"/>
              </a:rPr>
              <a:t>，故需转化为几何度量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如长度、面积、体积等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的比值求解</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70000"/>
              </a:lnSpc>
              <a:spcAft>
                <a:spcPts val="0"/>
              </a:spcAft>
            </a:pPr>
            <a:r>
              <a:rPr lang="zh-CN" altLang="zh-CN" sz="2800" kern="100" dirty="0">
                <a:latin typeface="Times New Roman"/>
                <a:ea typeface="华文细黑"/>
                <a:cs typeface="Times New Roman"/>
              </a:rPr>
              <a:t>几何概型同古典概型一样，是概率中最具代表性的试验概型之一，在高考命题中占有非常重要的位置</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31916689"/>
              </p:ext>
            </p:extLst>
          </p:nvPr>
        </p:nvGraphicFramePr>
        <p:xfrm>
          <a:off x="890935" y="2647231"/>
          <a:ext cx="730250" cy="1323975"/>
        </p:xfrm>
        <a:graphic>
          <a:graphicData uri="http://schemas.openxmlformats.org/presentationml/2006/ole">
            <mc:AlternateContent xmlns:mc="http://schemas.openxmlformats.org/markup-compatibility/2006">
              <mc:Choice xmlns:v="urn:schemas-microsoft-com:vml" Requires="v">
                <p:oleObj spid="_x0000_s19464" name="文档" r:id="rId4" imgW="730710" imgH="1323810" progId="Word.Document.12">
                  <p:embed/>
                </p:oleObj>
              </mc:Choice>
              <mc:Fallback>
                <p:oleObj name="文档" r:id="rId4" imgW="730710" imgH="1323810" progId="Word.Document.12">
                  <p:embed/>
                  <p:pic>
                    <p:nvPicPr>
                      <p:cNvPr id="0" name=""/>
                      <p:cNvPicPr/>
                      <p:nvPr/>
                    </p:nvPicPr>
                    <p:blipFill>
                      <a:blip r:embed="rId5"/>
                      <a:stretch>
                        <a:fillRect/>
                      </a:stretch>
                    </p:blipFill>
                    <p:spPr>
                      <a:xfrm>
                        <a:off x="890935" y="2647231"/>
                        <a:ext cx="730250" cy="1323975"/>
                      </a:xfrm>
                      <a:prstGeom prst="rect">
                        <a:avLst/>
                      </a:prstGeom>
                    </p:spPr>
                  </p:pic>
                </p:oleObj>
              </mc:Fallback>
            </mc:AlternateContent>
          </a:graphicData>
        </a:graphic>
      </p:graphicFrame>
    </p:spTree>
    <p:extLst>
      <p:ext uri="{BB962C8B-B14F-4D97-AF65-F5344CB8AC3E}">
        <p14:creationId xmlns:p14="http://schemas.microsoft.com/office/powerpoint/2010/main" val="1266150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261442"/>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节日前夕，小李在家门前的树上挂了两串彩灯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这两串彩灯的第一次闪亮相互独立，且都在通电后的</a:t>
            </a:r>
            <a:r>
              <a:rPr lang="en-US" altLang="zh-CN" sz="2800" kern="100" dirty="0">
                <a:latin typeface="Times New Roman"/>
                <a:ea typeface="华文细黑"/>
                <a:cs typeface="Courier New"/>
              </a:rPr>
              <a:t>4 s</a:t>
            </a:r>
            <a:r>
              <a:rPr lang="zh-CN" altLang="zh-CN" sz="2800" kern="100" dirty="0">
                <a:latin typeface="Times New Roman"/>
                <a:ea typeface="华文细黑"/>
                <a:cs typeface="Times New Roman"/>
              </a:rPr>
              <a:t>内任一时刻等可能发生，然后每串彩灯以</a:t>
            </a:r>
            <a:r>
              <a:rPr lang="en-US" altLang="zh-CN" sz="2800" kern="100" dirty="0">
                <a:latin typeface="Times New Roman"/>
                <a:ea typeface="华文细黑"/>
                <a:cs typeface="Courier New"/>
              </a:rPr>
              <a:t>4 s</a:t>
            </a:r>
            <a:r>
              <a:rPr lang="zh-CN" altLang="zh-CN" sz="2800" kern="100" dirty="0">
                <a:latin typeface="Times New Roman"/>
                <a:ea typeface="华文细黑"/>
                <a:cs typeface="Times New Roman"/>
              </a:rPr>
              <a:t>为间隔闪亮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那么这两串彩灯同时通电后，它们第一次闪亮的时刻相差不超过</a:t>
            </a:r>
            <a:r>
              <a:rPr lang="en-US" altLang="zh-CN" sz="2800" kern="100" dirty="0">
                <a:latin typeface="Times New Roman"/>
                <a:ea typeface="华文细黑"/>
                <a:cs typeface="Courier New"/>
              </a:rPr>
              <a:t>2 s</a:t>
            </a:r>
            <a:r>
              <a:rPr lang="zh-CN" altLang="zh-CN" sz="2800" kern="100" dirty="0">
                <a:latin typeface="Times New Roman"/>
                <a:ea typeface="华文细黑"/>
                <a:cs typeface="Times New Roman"/>
              </a:rPr>
              <a:t>的概率是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8004839"/>
              </p:ext>
            </p:extLst>
          </p:nvPr>
        </p:nvGraphicFramePr>
        <p:xfrm>
          <a:off x="550590" y="2997746"/>
          <a:ext cx="10179050" cy="1981200"/>
        </p:xfrm>
        <a:graphic>
          <a:graphicData uri="http://schemas.openxmlformats.org/presentationml/2006/ole">
            <mc:AlternateContent xmlns:mc="http://schemas.openxmlformats.org/markup-compatibility/2006">
              <mc:Choice xmlns:v="urn:schemas-microsoft-com:vml" Requires="v">
                <p:oleObj spid="_x0000_s20488" name="文档" r:id="rId4" imgW="10179690" imgH="1980990" progId="Word.Document.12">
                  <p:embed/>
                </p:oleObj>
              </mc:Choice>
              <mc:Fallback>
                <p:oleObj name="文档" r:id="rId4" imgW="10179690" imgH="1980990" progId="Word.Document.12">
                  <p:embed/>
                  <p:pic>
                    <p:nvPicPr>
                      <p:cNvPr id="0" name=""/>
                      <p:cNvPicPr/>
                      <p:nvPr/>
                    </p:nvPicPr>
                    <p:blipFill>
                      <a:blip r:embed="rId5"/>
                      <a:stretch>
                        <a:fillRect/>
                      </a:stretch>
                    </p:blipFill>
                    <p:spPr>
                      <a:xfrm>
                        <a:off x="550590" y="2997746"/>
                        <a:ext cx="10179050" cy="1981200"/>
                      </a:xfrm>
                      <a:prstGeom prst="rect">
                        <a:avLst/>
                      </a:prstGeom>
                    </p:spPr>
                  </p:pic>
                </p:oleObj>
              </mc:Fallback>
            </mc:AlternateContent>
          </a:graphicData>
        </a:graphic>
      </p:graphicFrame>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75061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406574" y="621482"/>
            <a:ext cx="1116124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设两串彩灯同时通电后，第一次闪亮的时刻分别为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4,0</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，而事件</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它们第一次闪亮的时刻相差不超过</a:t>
            </a:r>
            <a:r>
              <a:rPr lang="en-US" altLang="zh-CN" sz="2800" kern="100" dirty="0">
                <a:latin typeface="Times New Roman"/>
                <a:ea typeface="华文细黑"/>
                <a:cs typeface="Courier New"/>
              </a:rPr>
              <a:t>2 s</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其表示的区域为如图所示的阴影部分</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kern="100" dirty="0">
                <a:latin typeface="Times New Roman"/>
                <a:ea typeface="华文细黑"/>
                <a:cs typeface="Times New Roman"/>
              </a:rPr>
              <a:t>由几何概型概率公式</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pic>
        <p:nvPicPr>
          <p:cNvPr id="14338" name="Picture 2" descr="RA2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71470" y="2059531"/>
            <a:ext cx="2938660" cy="2759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757931756"/>
              </p:ext>
            </p:extLst>
          </p:nvPr>
        </p:nvGraphicFramePr>
        <p:xfrm>
          <a:off x="550590" y="4043164"/>
          <a:ext cx="9788525" cy="2266950"/>
        </p:xfrm>
        <a:graphic>
          <a:graphicData uri="http://schemas.openxmlformats.org/presentationml/2006/ole">
            <mc:AlternateContent xmlns:mc="http://schemas.openxmlformats.org/markup-compatibility/2006">
              <mc:Choice xmlns:v="urn:schemas-microsoft-com:vml" Requires="v">
                <p:oleObj spid="_x0000_s14345" name="文档" r:id="rId5" imgW="9789077" imgH="2266920" progId="Word.Document.12">
                  <p:embed/>
                </p:oleObj>
              </mc:Choice>
              <mc:Fallback>
                <p:oleObj name="文档" r:id="rId5" imgW="9789077" imgH="2266920" progId="Word.Document.12">
                  <p:embed/>
                  <p:pic>
                    <p:nvPicPr>
                      <p:cNvPr id="0" name=""/>
                      <p:cNvPicPr/>
                      <p:nvPr/>
                    </p:nvPicPr>
                    <p:blipFill>
                      <a:blip r:embed="rId6"/>
                      <a:stretch>
                        <a:fillRect/>
                      </a:stretch>
                    </p:blipFill>
                    <p:spPr>
                      <a:xfrm>
                        <a:off x="550590" y="4043164"/>
                        <a:ext cx="9788525" cy="2266950"/>
                      </a:xfrm>
                      <a:prstGeom prst="rect">
                        <a:avLst/>
                      </a:prstGeom>
                    </p:spPr>
                  </p:pic>
                </p:oleObj>
              </mc:Fallback>
            </mc:AlternateContent>
          </a:graphicData>
        </a:graphic>
      </p:graphicFrame>
      <p:sp>
        <p:nvSpPr>
          <p:cNvPr id="5" name="矩形 4"/>
          <p:cNvSpPr/>
          <p:nvPr/>
        </p:nvSpPr>
        <p:spPr>
          <a:xfrm>
            <a:off x="406574" y="533345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C</a:t>
            </a:r>
            <a:endParaRPr lang="zh-CN" altLang="zh-CN" sz="1050" b="1" kern="100" dirty="0">
              <a:solidFill>
                <a:srgbClr val="C00000"/>
              </a:solidFill>
              <a:effectLst/>
              <a:latin typeface="宋体"/>
              <a:cs typeface="Courier New"/>
            </a:endParaRPr>
          </a:p>
        </p:txBody>
      </p:sp>
    </p:spTree>
    <p:extLst>
      <p:ext uri="{BB962C8B-B14F-4D97-AF65-F5344CB8AC3E}">
        <p14:creationId xmlns:p14="http://schemas.microsoft.com/office/powerpoint/2010/main" val="937391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4338"/>
                                        </p:tgtEl>
                                        <p:attrNameLst>
                                          <p:attrName>style.visibility</p:attrName>
                                        </p:attrNameLst>
                                      </p:cBhvr>
                                      <p:to>
                                        <p:strVal val="visible"/>
                                      </p:to>
                                    </p:set>
                                    <p:animEffect transition="in" filter="blinds(horizontal)">
                                      <p:cBhvr>
                                        <p:cTn id="18" dur="750"/>
                                        <p:tgtEl>
                                          <p:spTgt spid="14338"/>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blinds(horizontal)">
                                      <p:cBhvr>
                                        <p:cTn id="22" dur="750"/>
                                        <p:tgtEl>
                                          <p:spTgt spid="20">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horizontal)">
                                      <p:cBhvr>
                                        <p:cTn id="26" dur="750"/>
                                        <p:tgtEl>
                                          <p:spTgt spid="2"/>
                                        </p:tgtEl>
                                      </p:cBhvr>
                                    </p:animEffect>
                                  </p:childTnLst>
                                </p:cTn>
                              </p:par>
                            </p:childTnLst>
                          </p:cTn>
                        </p:par>
                        <p:par>
                          <p:cTn id="27" fill="hold">
                            <p:stCondLst>
                              <p:cond delay="3750"/>
                            </p:stCondLst>
                            <p:childTnLst>
                              <p:par>
                                <p:cTn id="28" presetID="3" presetClass="entr" presetSubtype="1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333450"/>
            <a:ext cx="936104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4</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如图所示的大正方形面积为</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，四个全等的直角三角形围成一个阴影小正方形，较短的直角边长为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，向大正方形内投掷飞镖，则飞镖落在阴影部分的概率为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15362" name="Picture 2" descr="RA25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11630" y="549474"/>
            <a:ext cx="1838162" cy="18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097994723"/>
              </p:ext>
            </p:extLst>
          </p:nvPr>
        </p:nvGraphicFramePr>
        <p:xfrm>
          <a:off x="506635" y="2453283"/>
          <a:ext cx="10144125" cy="1552575"/>
        </p:xfrm>
        <a:graphic>
          <a:graphicData uri="http://schemas.openxmlformats.org/presentationml/2006/ole">
            <mc:AlternateContent xmlns:mc="http://schemas.openxmlformats.org/markup-compatibility/2006">
              <mc:Choice xmlns:v="urn:schemas-microsoft-com:vml" Requires="v">
                <p:oleObj spid="_x0000_s15381" name="文档" r:id="rId5" imgW="10151326" imgH="1561950" progId="Word.Document.12">
                  <p:embed/>
                </p:oleObj>
              </mc:Choice>
              <mc:Fallback>
                <p:oleObj name="文档" r:id="rId5" imgW="10151326" imgH="1561950" progId="Word.Document.12">
                  <p:embed/>
                  <p:pic>
                    <p:nvPicPr>
                      <p:cNvPr id="0" name=""/>
                      <p:cNvPicPr/>
                      <p:nvPr/>
                    </p:nvPicPr>
                    <p:blipFill>
                      <a:blip r:embed="rId6"/>
                      <a:stretch>
                        <a:fillRect/>
                      </a:stretch>
                    </p:blipFill>
                    <p:spPr>
                      <a:xfrm>
                        <a:off x="506635" y="2453283"/>
                        <a:ext cx="10144125" cy="1552575"/>
                      </a:xfrm>
                      <a:prstGeom prst="rect">
                        <a:avLst/>
                      </a:prstGeom>
                    </p:spPr>
                  </p:pic>
                </p:oleObj>
              </mc:Fallback>
            </mc:AlternateContent>
          </a:graphicData>
        </a:graphic>
      </p:graphicFrame>
      <p:sp>
        <p:nvSpPr>
          <p:cNvPr id="5" name="矩形 4"/>
          <p:cNvSpPr/>
          <p:nvPr/>
        </p:nvSpPr>
        <p:spPr>
          <a:xfrm>
            <a:off x="406574" y="3317232"/>
            <a:ext cx="93610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设阴影小正方形边长为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211080141"/>
              </p:ext>
            </p:extLst>
          </p:nvPr>
        </p:nvGraphicFramePr>
        <p:xfrm>
          <a:off x="540543" y="4253483"/>
          <a:ext cx="10144125" cy="1552575"/>
        </p:xfrm>
        <a:graphic>
          <a:graphicData uri="http://schemas.openxmlformats.org/presentationml/2006/ole">
            <mc:AlternateContent xmlns:mc="http://schemas.openxmlformats.org/markup-compatibility/2006">
              <mc:Choice xmlns:v="urn:schemas-microsoft-com:vml" Requires="v">
                <p:oleObj spid="_x0000_s15382" name="文档" r:id="rId8" imgW="10151326" imgH="1561950" progId="Word.Document.12">
                  <p:embed/>
                </p:oleObj>
              </mc:Choice>
              <mc:Fallback>
                <p:oleObj name="文档" r:id="rId8" imgW="10151326" imgH="1561950" progId="Word.Document.12">
                  <p:embed/>
                  <p:pic>
                    <p:nvPicPr>
                      <p:cNvPr id="0" name=""/>
                      <p:cNvPicPr/>
                      <p:nvPr/>
                    </p:nvPicPr>
                    <p:blipFill>
                      <a:blip r:embed="rId9"/>
                      <a:stretch>
                        <a:fillRect/>
                      </a:stretch>
                    </p:blipFill>
                    <p:spPr>
                      <a:xfrm>
                        <a:off x="540543" y="4253483"/>
                        <a:ext cx="10144125" cy="1552575"/>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182167145"/>
              </p:ext>
            </p:extLst>
          </p:nvPr>
        </p:nvGraphicFramePr>
        <p:xfrm>
          <a:off x="497632" y="4973563"/>
          <a:ext cx="10144125" cy="1552575"/>
        </p:xfrm>
        <a:graphic>
          <a:graphicData uri="http://schemas.openxmlformats.org/presentationml/2006/ole">
            <mc:AlternateContent xmlns:mc="http://schemas.openxmlformats.org/markup-compatibility/2006">
              <mc:Choice xmlns:v="urn:schemas-microsoft-com:vml" Requires="v">
                <p:oleObj spid="_x0000_s15383" name="文档" r:id="rId11" imgW="10151326" imgH="1561950" progId="Word.Document.12">
                  <p:embed/>
                </p:oleObj>
              </mc:Choice>
              <mc:Fallback>
                <p:oleObj name="文档" r:id="rId11" imgW="10151326" imgH="1561950" progId="Word.Document.12">
                  <p:embed/>
                  <p:pic>
                    <p:nvPicPr>
                      <p:cNvPr id="0" name=""/>
                      <p:cNvPicPr/>
                      <p:nvPr/>
                    </p:nvPicPr>
                    <p:blipFill>
                      <a:blip r:embed="rId12"/>
                      <a:stretch>
                        <a:fillRect/>
                      </a:stretch>
                    </p:blipFill>
                    <p:spPr>
                      <a:xfrm>
                        <a:off x="497632" y="4973563"/>
                        <a:ext cx="10144125" cy="1552575"/>
                      </a:xfrm>
                      <a:prstGeom prst="rect">
                        <a:avLst/>
                      </a:prstGeom>
                    </p:spPr>
                  </p:pic>
                </p:oleObj>
              </mc:Fallback>
            </mc:AlternateContent>
          </a:graphicData>
        </a:graphic>
      </p:graphicFrame>
      <p:sp>
        <p:nvSpPr>
          <p:cNvPr id="4" name="矩形 3"/>
          <p:cNvSpPr/>
          <p:nvPr/>
        </p:nvSpPr>
        <p:spPr>
          <a:xfrm>
            <a:off x="9047534" y="1802185"/>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dirty="0">
              <a:solidFill>
                <a:srgbClr val="C00000"/>
              </a:solidFill>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374173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p:bldP spid="5" grpId="1"/>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109" y="117426"/>
            <a:ext cx="886838" cy="714378"/>
            <a:chOff x="3758308" y="2656863"/>
            <a:chExt cx="886838" cy="714378"/>
          </a:xfrm>
        </p:grpSpPr>
        <p:sp>
          <p:nvSpPr>
            <p:cNvPr id="4" name="等腰三角形 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5" name="等腰三角形 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8" name="矩形 7"/>
          <p:cNvSpPr/>
          <p:nvPr/>
        </p:nvSpPr>
        <p:spPr>
          <a:xfrm>
            <a:off x="406574" y="1026191"/>
            <a:ext cx="11161240"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两个事件互斥，它们未必对立；反之，两个事件对立，它们一定互斥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若事件</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彼此互斥，则</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关于古典概型，必须要解决好下面三个方面的问题：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试验结果是否有限且是等可能的？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试验的基本事件有多少个？</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是什么，它包含多少个基本事件？</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只有回答好了这三方面的问题，解题才不会出错</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1180514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584333"/>
            <a:ext cx="11161240" cy="5293733"/>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几何概型的试验中，事件</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的概率</a:t>
            </a:r>
            <a:r>
              <a:rPr lang="en-US" altLang="zh-CN" sz="2800" i="1" kern="100" dirty="0">
                <a:solidFill>
                  <a:prstClr val="black"/>
                </a:solidFill>
                <a:latin typeface="Times New Roman"/>
                <a:ea typeface="华文细黑"/>
                <a:cs typeface="Courier New"/>
              </a:rPr>
              <a:t>P</a:t>
            </a:r>
            <a:r>
              <a:rPr lang="en-US" altLang="zh-CN" sz="2800" kern="100" dirty="0">
                <a:solidFill>
                  <a:prstClr val="black"/>
                </a:solidFill>
                <a:latin typeface="Times New Roman"/>
                <a:ea typeface="华文细黑"/>
                <a:cs typeface="Courier New"/>
              </a:rPr>
              <a:t>(</a:t>
            </a:r>
            <a:r>
              <a:rPr lang="en-US" altLang="zh-CN" sz="2800" i="1" kern="100" dirty="0">
                <a:solidFill>
                  <a:prstClr val="black"/>
                </a:solidFill>
                <a:latin typeface="Times New Roman"/>
                <a:ea typeface="华文细黑"/>
                <a:cs typeface="Courier New"/>
              </a:rPr>
              <a:t>A</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只与子区域</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的几何度量</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长度、面积或体积</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成正比，而与</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的位置和形状无关</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求试验为几何概型的概率，关键是求得事件所占区域和整个区域</a:t>
            </a:r>
            <a:r>
              <a:rPr lang="en-US" altLang="zh-CN" sz="2800" i="1" kern="100" dirty="0">
                <a:solidFill>
                  <a:prstClr val="black"/>
                </a:solidFill>
                <a:latin typeface="Times New Roman"/>
                <a:ea typeface="华文细黑"/>
                <a:cs typeface="Courier New"/>
              </a:rPr>
              <a:t>Ω</a:t>
            </a:r>
            <a:r>
              <a:rPr lang="zh-CN" altLang="zh-CN" sz="2800" kern="100" dirty="0">
                <a:solidFill>
                  <a:prstClr val="black"/>
                </a:solidFill>
                <a:latin typeface="Times New Roman"/>
                <a:ea typeface="华文细黑"/>
                <a:cs typeface="Times New Roman"/>
              </a:rPr>
              <a:t>的几何度量，然后代入公式即可求解</a:t>
            </a:r>
            <a:r>
              <a:rPr lang="en-US" altLang="zh-CN" sz="2800" kern="100" dirty="0" smtClean="0">
                <a:solidFill>
                  <a:prstClr val="black"/>
                </a:solidFill>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关于随机数与随机模拟试验问题</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随机模拟试验是研究随机事件概率的重要方法，用计算器或计算机模拟试验，首先要把实际问题转化为可以用随机数来模拟试验结果的量，可以从以下两方面考虑</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2259106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78582" y="1091234"/>
            <a:ext cx="11050733" cy="2626592"/>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确定产生随机数组数，如长度型、角度型</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一维</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一组，面积型</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二维</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二组</a:t>
            </a:r>
            <a:r>
              <a:rPr lang="en-US" altLang="zh-CN" sz="2800" kern="100" dirty="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由所有基本事件总体对应区域确定产生随机数的范围，由事件</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发生的条件确定随机数应满足的关系式</a:t>
            </a:r>
            <a:r>
              <a:rPr lang="en-US" altLang="zh-CN" sz="2800" kern="100" dirty="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19561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b="4189"/>
          <a:stretch/>
        </p:blipFill>
        <p:spPr>
          <a:xfrm>
            <a:off x="9793014" y="3345086"/>
            <a:ext cx="2401453" cy="3511296"/>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知识梳理                                                                                                       </a:t>
            </a:r>
            <a:r>
              <a:rPr lang="zh-CN" altLang="en-US" kern="0" dirty="0" smtClean="0">
                <a:solidFill>
                  <a:schemeClr val="bg1"/>
                </a:solidFill>
                <a:latin typeface="华文新魏" pitchFamily="2" charset="-122"/>
                <a:ea typeface="华文新魏" pitchFamily="2" charset="-122"/>
              </a:rPr>
              <a:t>自主学习</a:t>
            </a:r>
            <a:endParaRPr lang="zh-CN" altLang="en-US" kern="0" dirty="0">
              <a:solidFill>
                <a:schemeClr val="bg1"/>
              </a:solidFill>
              <a:latin typeface="华文新魏" pitchFamily="2" charset="-122"/>
              <a:ea typeface="华文新魏" pitchFamily="2" charset="-122"/>
            </a:endParaRPr>
          </a:p>
        </p:txBody>
      </p:sp>
      <p:sp>
        <p:nvSpPr>
          <p:cNvPr id="7" name="矩形 6"/>
          <p:cNvSpPr/>
          <p:nvPr/>
        </p:nvSpPr>
        <p:spPr>
          <a:xfrm>
            <a:off x="406574" y="837506"/>
            <a:ext cx="11161240"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本章涉及的概念比较多，要真正理解它们的实质，搞清它们的区别与联系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了解随机事件发生的不确定性和频率的稳定性，要进一步了解概率的意义以及频率与概率的区别</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应用互斥事件的概率加法公式，一定要注意首先确定事件彼此是否互斥，然后分别求出各事件发生的概率，再求和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求较复杂的概率通常有两种方法：一是将所求事件转化为彼此互斥的事件的和；二是先求其对立事件的概率，然后再应用公式</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与</a:t>
            </a:r>
            <a:r>
              <a:rPr lang="zh-CN" altLang="zh-CN" sz="2800" kern="100" dirty="0" smtClean="0">
                <a:latin typeface="Times New Roman"/>
                <a:ea typeface="华文细黑"/>
                <a:cs typeface="Times New Roman"/>
              </a:rPr>
              <a:t>事件</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互</a:t>
            </a:r>
            <a:r>
              <a:rPr lang="zh-CN" altLang="zh-CN" sz="2800" kern="100" dirty="0">
                <a:latin typeface="Times New Roman"/>
                <a:ea typeface="华文细黑"/>
                <a:cs typeface="Times New Roman"/>
              </a:rPr>
              <a:t>为对立事件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06317264"/>
              </p:ext>
            </p:extLst>
          </p:nvPr>
        </p:nvGraphicFramePr>
        <p:xfrm>
          <a:off x="8101905" y="4816996"/>
          <a:ext cx="958850" cy="809625"/>
        </p:xfrm>
        <a:graphic>
          <a:graphicData uri="http://schemas.openxmlformats.org/presentationml/2006/ole">
            <mc:AlternateContent xmlns:mc="http://schemas.openxmlformats.org/markup-compatibility/2006">
              <mc:Choice xmlns:v="urn:schemas-microsoft-com:vml" Requires="v">
                <p:oleObj spid="_x0000_s3090" name="文档" r:id="rId4" imgW="959512" imgH="809190" progId="Word.Document.12">
                  <p:embed/>
                </p:oleObj>
              </mc:Choice>
              <mc:Fallback>
                <p:oleObj name="文档" r:id="rId4" imgW="959512" imgH="809190" progId="Word.Document.12">
                  <p:embed/>
                  <p:pic>
                    <p:nvPicPr>
                      <p:cNvPr id="0" name=""/>
                      <p:cNvPicPr/>
                      <p:nvPr/>
                    </p:nvPicPr>
                    <p:blipFill>
                      <a:blip r:embed="rId5"/>
                      <a:stretch>
                        <a:fillRect/>
                      </a:stretch>
                    </p:blipFill>
                    <p:spPr>
                      <a:xfrm>
                        <a:off x="8101905" y="4816996"/>
                        <a:ext cx="958850" cy="80962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913935784"/>
              </p:ext>
            </p:extLst>
          </p:nvPr>
        </p:nvGraphicFramePr>
        <p:xfrm>
          <a:off x="10703718" y="4836046"/>
          <a:ext cx="958850" cy="809625"/>
        </p:xfrm>
        <a:graphic>
          <a:graphicData uri="http://schemas.openxmlformats.org/presentationml/2006/ole">
            <mc:AlternateContent xmlns:mc="http://schemas.openxmlformats.org/markup-compatibility/2006">
              <mc:Choice xmlns:v="urn:schemas-microsoft-com:vml" Requires="v">
                <p:oleObj spid="_x0000_s3091" name="文档" r:id="rId7" imgW="959512" imgH="809190" progId="Word.Document.12">
                  <p:embed/>
                </p:oleObj>
              </mc:Choice>
              <mc:Fallback>
                <p:oleObj name="文档" r:id="rId7" imgW="959512" imgH="809190" progId="Word.Document.12">
                  <p:embed/>
                  <p:pic>
                    <p:nvPicPr>
                      <p:cNvPr id="0" name=""/>
                      <p:cNvPicPr/>
                      <p:nvPr/>
                    </p:nvPicPr>
                    <p:blipFill>
                      <a:blip r:embed="rId8"/>
                      <a:stretch>
                        <a:fillRect/>
                      </a:stretch>
                    </p:blipFill>
                    <p:spPr>
                      <a:xfrm>
                        <a:off x="10703718" y="4836046"/>
                        <a:ext cx="958850" cy="809625"/>
                      </a:xfrm>
                      <a:prstGeom prst="rect">
                        <a:avLst/>
                      </a:prstGeom>
                    </p:spPr>
                  </p:pic>
                </p:oleObj>
              </mc:Fallback>
            </mc:AlternateContent>
          </a:graphicData>
        </a:graphic>
      </p:graphicFrame>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053530"/>
            <a:ext cx="11305256" cy="3785627"/>
          </a:xfrm>
          <a:prstGeom prst="rect">
            <a:avLst/>
          </a:prstGeom>
        </p:spPr>
        <p:txBody>
          <a:bodyPr wrap="square" lIns="121898" tIns="60948" rIns="121898" bIns="60948">
            <a:spAutoFit/>
          </a:bodyPr>
          <a:lstStyle/>
          <a:p>
            <a:pPr algn="just">
              <a:lnSpc>
                <a:spcPct val="17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对于古典概型概率的计算，关键要分清基本事件的总数</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与事件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包含的基本事件的个数</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，再利用公式</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求</a:t>
            </a:r>
            <a:r>
              <a:rPr lang="zh-CN" altLang="zh-CN" sz="2800" kern="100" dirty="0">
                <a:latin typeface="Times New Roman"/>
                <a:ea typeface="华文细黑"/>
                <a:cs typeface="Times New Roman"/>
              </a:rPr>
              <a:t>出概率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有时需要用列举法把基本事件一一列举出来，在列举时必须按某一顺序，做到不重不漏</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对于几何概型事件概率的计算，关键是求得事件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所占区域和整个区域的几何度量，然后代入公式求解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65725541"/>
              </p:ext>
            </p:extLst>
          </p:nvPr>
        </p:nvGraphicFramePr>
        <p:xfrm>
          <a:off x="6853386" y="1792660"/>
          <a:ext cx="730250" cy="1162050"/>
        </p:xfrm>
        <a:graphic>
          <a:graphicData uri="http://schemas.openxmlformats.org/presentationml/2006/ole">
            <mc:AlternateContent xmlns:mc="http://schemas.openxmlformats.org/markup-compatibility/2006">
              <mc:Choice xmlns:v="urn:schemas-microsoft-com:vml" Requires="v">
                <p:oleObj spid="_x0000_s4106" name="文档" r:id="rId4" imgW="730710" imgH="1161810" progId="Word.Document.12">
                  <p:embed/>
                </p:oleObj>
              </mc:Choice>
              <mc:Fallback>
                <p:oleObj name="文档" r:id="rId4" imgW="730710" imgH="1161810" progId="Word.Document.12">
                  <p:embed/>
                  <p:pic>
                    <p:nvPicPr>
                      <p:cNvPr id="0" name=""/>
                      <p:cNvPicPr/>
                      <p:nvPr/>
                    </p:nvPicPr>
                    <p:blipFill>
                      <a:blip r:embed="rId5"/>
                      <a:stretch>
                        <a:fillRect/>
                      </a:stretch>
                    </p:blipFill>
                    <p:spPr>
                      <a:xfrm>
                        <a:off x="6853386" y="1792660"/>
                        <a:ext cx="730250" cy="1162050"/>
                      </a:xfrm>
                      <a:prstGeom prst="rect">
                        <a:avLst/>
                      </a:prstGeom>
                    </p:spPr>
                  </p:pic>
                </p:oleObj>
              </mc:Fallback>
            </mc:AlternateContent>
          </a:graphicData>
        </a:graphic>
      </p:graphicFrame>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6"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664205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题型探究</a:t>
            </a:r>
            <a:r>
              <a:rPr lang="zh-CN" altLang="en-US" kern="0" dirty="0" smtClean="0">
                <a:solidFill>
                  <a:prstClr val="white"/>
                </a:solidFill>
                <a:latin typeface="华文新魏" pitchFamily="2" charset="-122"/>
                <a:ea typeface="华文新魏" pitchFamily="2" charset="-122"/>
              </a:rPr>
              <a:t>                                                                                                                             重点突破</a:t>
            </a:r>
            <a:endParaRPr lang="zh-CN" altLang="en-US" sz="4400" dirty="0">
              <a:latin typeface="微软雅黑" panose="020B0503020204020204" pitchFamily="34" charset="-122"/>
              <a:ea typeface="微软雅黑" panose="020B0503020204020204" pitchFamily="34" charset="-122"/>
            </a:endParaRPr>
          </a:p>
        </p:txBody>
      </p:sp>
      <p:sp>
        <p:nvSpPr>
          <p:cNvPr id="15" name="矩形 14"/>
          <p:cNvSpPr/>
          <p:nvPr/>
        </p:nvSpPr>
        <p:spPr>
          <a:xfrm>
            <a:off x="406574" y="62148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题型一　随机事件的概率</a:t>
            </a:r>
          </a:p>
        </p:txBody>
      </p:sp>
      <p:sp>
        <p:nvSpPr>
          <p:cNvPr id="4" name="矩形 3"/>
          <p:cNvSpPr/>
          <p:nvPr/>
        </p:nvSpPr>
        <p:spPr>
          <a:xfrm>
            <a:off x="406574" y="1341562"/>
            <a:ext cx="11161240"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有关事件的概念</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必然事件：在条件</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下，一定会发生的事件，叫做相对于条件</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的必然事件，简称必然事件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不可能事件：在条件</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下，一定不会发生的事件，叫做相对于条件</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的不可能事件，简称不可能事件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确定事件：必然事件与不可能事件统称为相对于条件</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的确定事件，简称确定事件</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93569"/>
            <a:ext cx="11161240" cy="6504577"/>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(4)</a:t>
            </a:r>
            <a:r>
              <a:rPr lang="zh-CN" altLang="zh-CN" sz="2800" kern="100" dirty="0">
                <a:solidFill>
                  <a:prstClr val="black"/>
                </a:solidFill>
                <a:latin typeface="Times New Roman"/>
                <a:ea typeface="华文细黑"/>
                <a:cs typeface="Times New Roman"/>
              </a:rPr>
              <a:t>随机事件：在条件</a:t>
            </a:r>
            <a:r>
              <a:rPr lang="en-US" altLang="zh-CN" sz="2800" i="1" kern="100" dirty="0">
                <a:solidFill>
                  <a:prstClr val="black"/>
                </a:solidFill>
                <a:latin typeface="Times New Roman"/>
                <a:ea typeface="华文细黑"/>
                <a:cs typeface="Courier New"/>
              </a:rPr>
              <a:t>S</a:t>
            </a:r>
            <a:r>
              <a:rPr lang="zh-CN" altLang="zh-CN" sz="2800" kern="100" dirty="0">
                <a:solidFill>
                  <a:prstClr val="black"/>
                </a:solidFill>
                <a:latin typeface="Times New Roman"/>
                <a:ea typeface="华文细黑"/>
                <a:cs typeface="Times New Roman"/>
              </a:rPr>
              <a:t>下可能发生也可能不发生的事件，叫做相对于条件</a:t>
            </a:r>
            <a:r>
              <a:rPr lang="en-US" altLang="zh-CN" sz="2800" i="1" kern="100" dirty="0">
                <a:solidFill>
                  <a:prstClr val="black"/>
                </a:solidFill>
                <a:latin typeface="Times New Roman"/>
                <a:ea typeface="华文细黑"/>
                <a:cs typeface="Courier New"/>
              </a:rPr>
              <a:t>S</a:t>
            </a:r>
            <a:r>
              <a:rPr lang="zh-CN" altLang="zh-CN" sz="2800" kern="100" dirty="0">
                <a:solidFill>
                  <a:prstClr val="black"/>
                </a:solidFill>
                <a:latin typeface="Times New Roman"/>
                <a:ea typeface="华文细黑"/>
                <a:cs typeface="Times New Roman"/>
              </a:rPr>
              <a:t>的随机事件，简称随机事件</a:t>
            </a:r>
            <a:r>
              <a:rPr lang="en-US" altLang="zh-CN" sz="2800" kern="100" dirty="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Times New Roman"/>
                <a:ea typeface="华文细黑"/>
                <a:cs typeface="Courier New"/>
              </a:rPr>
              <a:t>(5)</a:t>
            </a:r>
            <a:r>
              <a:rPr lang="zh-CN" altLang="zh-CN" sz="2800" kern="100" dirty="0">
                <a:solidFill>
                  <a:prstClr val="black"/>
                </a:solidFill>
                <a:latin typeface="Times New Roman"/>
                <a:ea typeface="华文细黑"/>
                <a:cs typeface="Times New Roman"/>
              </a:rPr>
              <a:t>事件的表示方法：确定事件和随机事件统称为事件，一般用大写字母</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C</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表示</a:t>
            </a:r>
            <a:r>
              <a:rPr lang="en-US" altLang="zh-CN" sz="2800" kern="100" dirty="0" smtClean="0">
                <a:solidFill>
                  <a:prstClr val="black"/>
                </a:solidFill>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对于概率的定义应注意以下几点</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求一个事件的概率的基本方法是通过大量的重复试验</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只有当频率在某个常数附近摆动时，这个常数才叫做事件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的概率</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概率是频率的稳定值，而频率是概率的近似值</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概率反映了随机事件发生的可能性的大小</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必然事件的概率为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，不可能事件的概率为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en-US" altLang="zh-CN" sz="2800" kern="100" dirty="0" smtClean="0">
                <a:latin typeface="Times New Roman"/>
                <a:ea typeface="华文细黑"/>
                <a:cs typeface="Courier New"/>
              </a:rPr>
              <a:t>.</a:t>
            </a:r>
            <a:endParaRPr lang="zh-CN" altLang="zh-CN" sz="2800" kern="100" dirty="0">
              <a:solidFill>
                <a:prstClr val="black"/>
              </a:solidFill>
              <a:latin typeface="宋体"/>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对一批</a:t>
            </a:r>
            <a:r>
              <a:rPr lang="en-US" altLang="zh-CN" sz="2800" kern="100" dirty="0">
                <a:latin typeface="Times New Roman"/>
                <a:ea typeface="华文细黑"/>
                <a:cs typeface="Courier New"/>
              </a:rPr>
              <a:t>U</a:t>
            </a:r>
            <a:r>
              <a:rPr lang="zh-CN" altLang="zh-CN" sz="2800" kern="100" dirty="0">
                <a:latin typeface="Times New Roman"/>
                <a:ea typeface="华文细黑"/>
                <a:cs typeface="Times New Roman"/>
              </a:rPr>
              <a:t>盘进行抽检，结果如下表：</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70168338"/>
              </p:ext>
            </p:extLst>
          </p:nvPr>
        </p:nvGraphicFramePr>
        <p:xfrm>
          <a:off x="910630" y="1053530"/>
          <a:ext cx="10009111" cy="2808311"/>
        </p:xfrm>
        <a:graphic>
          <a:graphicData uri="http://schemas.openxmlformats.org/drawingml/2006/table">
            <a:tbl>
              <a:tblPr/>
              <a:tblGrid>
                <a:gridCol w="2581269"/>
                <a:gridCol w="1081777"/>
                <a:gridCol w="1269213"/>
                <a:gridCol w="1269213"/>
                <a:gridCol w="1269213"/>
                <a:gridCol w="1269213"/>
                <a:gridCol w="1269213"/>
              </a:tblGrid>
              <a:tr h="936103">
                <a:tc>
                  <a:txBody>
                    <a:bodyPr/>
                    <a:lstStyle/>
                    <a:p>
                      <a:pPr algn="ctr">
                        <a:lnSpc>
                          <a:spcPct val="150000"/>
                        </a:lnSpc>
                        <a:spcAft>
                          <a:spcPts val="0"/>
                        </a:spcAft>
                      </a:pPr>
                      <a:r>
                        <a:rPr lang="zh-CN" sz="2800" kern="100" baseline="0" dirty="0">
                          <a:effectLst/>
                          <a:latin typeface="Times New Roman"/>
                          <a:ea typeface="华文细黑"/>
                          <a:cs typeface="Times New Roman"/>
                        </a:rPr>
                        <a:t>抽出件数</a:t>
                      </a:r>
                      <a:r>
                        <a:rPr lang="en-US" sz="2800" i="1" kern="100" baseline="0" dirty="0">
                          <a:effectLst/>
                          <a:latin typeface="Times New Roman"/>
                          <a:ea typeface="华文细黑"/>
                          <a:cs typeface="Courier New"/>
                        </a:rPr>
                        <a:t>a</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50</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200</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500</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6">
                <a:tc>
                  <a:txBody>
                    <a:bodyPr/>
                    <a:lstStyle/>
                    <a:p>
                      <a:pPr algn="ctr">
                        <a:lnSpc>
                          <a:spcPct val="150000"/>
                        </a:lnSpc>
                        <a:spcAft>
                          <a:spcPts val="0"/>
                        </a:spcAft>
                      </a:pPr>
                      <a:r>
                        <a:rPr lang="zh-CN" sz="2800" kern="100" baseline="0">
                          <a:effectLst/>
                          <a:latin typeface="Times New Roman"/>
                          <a:ea typeface="华文细黑"/>
                          <a:cs typeface="Times New Roman"/>
                        </a:rPr>
                        <a:t>次品件数</a:t>
                      </a:r>
                      <a:r>
                        <a:rPr lang="en-US" sz="2800" i="1" kern="100" baseline="0">
                          <a:effectLst/>
                          <a:latin typeface="Times New Roman"/>
                          <a:ea typeface="华文细黑"/>
                          <a:cs typeface="Courier New"/>
                        </a:rPr>
                        <a:t>b</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8</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9</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8112">
                <a:tc>
                  <a:txBody>
                    <a:bodyPr/>
                    <a:lstStyle/>
                    <a:p>
                      <a:pPr algn="l">
                        <a:lnSpc>
                          <a:spcPct val="150000"/>
                        </a:lnSpc>
                        <a:spcAft>
                          <a:spcPts val="0"/>
                        </a:spcAft>
                      </a:pPr>
                      <a:r>
                        <a:rPr lang="en-US" altLang="zh-CN" sz="2800"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次品</a:t>
                      </a:r>
                      <a:r>
                        <a:rPr lang="zh-CN" sz="2800" kern="100" baseline="0" dirty="0">
                          <a:effectLst/>
                          <a:latin typeface="Times New Roman"/>
                          <a:ea typeface="华文细黑"/>
                          <a:cs typeface="Times New Roman"/>
                        </a:rPr>
                        <a:t>频率</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 </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386027945"/>
              </p:ext>
            </p:extLst>
          </p:nvPr>
        </p:nvGraphicFramePr>
        <p:xfrm>
          <a:off x="2819152" y="2945531"/>
          <a:ext cx="511175" cy="1276350"/>
        </p:xfrm>
        <a:graphic>
          <a:graphicData uri="http://schemas.openxmlformats.org/presentationml/2006/ole">
            <mc:AlternateContent xmlns:mc="http://schemas.openxmlformats.org/markup-compatibility/2006">
              <mc:Choice xmlns:v="urn:schemas-microsoft-com:vml" Requires="v">
                <p:oleObj spid="_x0000_s2056" name="文档" r:id="rId4" imgW="511902" imgH="1276290" progId="Word.Document.12">
                  <p:embed/>
                </p:oleObj>
              </mc:Choice>
              <mc:Fallback>
                <p:oleObj name="文档" r:id="rId4" imgW="511902" imgH="1276290" progId="Word.Document.12">
                  <p:embed/>
                  <p:pic>
                    <p:nvPicPr>
                      <p:cNvPr id="0" name=""/>
                      <p:cNvPicPr/>
                      <p:nvPr/>
                    </p:nvPicPr>
                    <p:blipFill>
                      <a:blip r:embed="rId5"/>
                      <a:stretch>
                        <a:fillRect/>
                      </a:stretch>
                    </p:blipFill>
                    <p:spPr>
                      <a:xfrm>
                        <a:off x="2819152" y="2945531"/>
                        <a:ext cx="511175" cy="1276350"/>
                      </a:xfrm>
                      <a:prstGeom prst="rect">
                        <a:avLst/>
                      </a:prstGeom>
                    </p:spPr>
                  </p:pic>
                </p:oleObj>
              </mc:Fallback>
            </mc:AlternateContent>
          </a:graphicData>
        </a:graphic>
      </p:graphicFrame>
      <p:sp>
        <p:nvSpPr>
          <p:cNvPr id="6" name="矩形 5"/>
          <p:cNvSpPr/>
          <p:nvPr/>
        </p:nvSpPr>
        <p:spPr>
          <a:xfrm>
            <a:off x="406574" y="400585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计算表中次品的频率；</a:t>
            </a:r>
            <a:endParaRPr lang="zh-CN" altLang="zh-CN" sz="1050" kern="100" dirty="0">
              <a:effectLst/>
              <a:latin typeface="宋体"/>
              <a:cs typeface="Courier New"/>
            </a:endParaRPr>
          </a:p>
        </p:txBody>
      </p:sp>
      <p:sp>
        <p:nvSpPr>
          <p:cNvPr id="7" name="矩形 6"/>
          <p:cNvSpPr/>
          <p:nvPr/>
        </p:nvSpPr>
        <p:spPr>
          <a:xfrm>
            <a:off x="406574" y="475739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表中次品频率从左到右依次为</a:t>
            </a:r>
            <a:r>
              <a:rPr lang="en-US" altLang="zh-CN" sz="2800" kern="100" dirty="0">
                <a:latin typeface="Times New Roman"/>
                <a:ea typeface="华文细黑"/>
                <a:cs typeface="Courier New"/>
              </a:rPr>
              <a:t>0.06,0.04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0.025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0.017,0.02,0.018.</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80703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62148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从这批</a:t>
            </a:r>
            <a:r>
              <a:rPr lang="en-US" altLang="zh-CN" sz="2800" kern="100" dirty="0">
                <a:latin typeface="Times New Roman"/>
                <a:ea typeface="华文细黑"/>
                <a:cs typeface="Courier New"/>
              </a:rPr>
              <a:t>U</a:t>
            </a:r>
            <a:r>
              <a:rPr lang="zh-CN" altLang="zh-CN" sz="2800" kern="100" dirty="0">
                <a:latin typeface="Times New Roman"/>
                <a:ea typeface="华文细黑"/>
                <a:cs typeface="Times New Roman"/>
              </a:rPr>
              <a:t>盘中任抽一个是次品的概率约是多少？</a:t>
            </a:r>
            <a:endParaRPr lang="zh-CN" altLang="zh-CN" sz="1050" kern="100" dirty="0">
              <a:effectLst/>
              <a:latin typeface="宋体"/>
              <a:cs typeface="Courier New"/>
            </a:endParaRPr>
          </a:p>
        </p:txBody>
      </p:sp>
      <p:sp>
        <p:nvSpPr>
          <p:cNvPr id="5" name="矩形 4"/>
          <p:cNvSpPr/>
          <p:nvPr/>
        </p:nvSpPr>
        <p:spPr>
          <a:xfrm>
            <a:off x="406574" y="1341562"/>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当抽取件数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越来越大时，出现次品的频率在</a:t>
            </a:r>
            <a:r>
              <a:rPr lang="en-US" altLang="zh-CN" sz="2800" kern="100" dirty="0">
                <a:latin typeface="Times New Roman"/>
                <a:ea typeface="华文细黑"/>
                <a:cs typeface="Courier New"/>
              </a:rPr>
              <a:t>0.02</a:t>
            </a:r>
            <a:r>
              <a:rPr lang="zh-CN" altLang="zh-CN" sz="2800" kern="100" dirty="0">
                <a:latin typeface="Times New Roman"/>
                <a:ea typeface="华文细黑"/>
                <a:cs typeface="Times New Roman"/>
              </a:rPr>
              <a:t>附近摆动，</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所以从这批</a:t>
            </a:r>
            <a:r>
              <a:rPr lang="en-US" altLang="zh-CN" sz="2800" kern="100" dirty="0">
                <a:latin typeface="Times New Roman"/>
                <a:ea typeface="华文细黑"/>
                <a:cs typeface="Courier New"/>
              </a:rPr>
              <a:t>U</a:t>
            </a:r>
            <a:r>
              <a:rPr lang="zh-CN" altLang="zh-CN" sz="2800" kern="100" dirty="0">
                <a:latin typeface="Times New Roman"/>
                <a:ea typeface="华文细黑"/>
                <a:cs typeface="Times New Roman"/>
              </a:rPr>
              <a:t>盘中任抽一个是次品的概率约是</a:t>
            </a:r>
            <a:r>
              <a:rPr lang="en-US" altLang="zh-CN" sz="2800" kern="100" dirty="0">
                <a:latin typeface="Times New Roman"/>
                <a:ea typeface="华文细黑"/>
                <a:cs typeface="Courier New"/>
              </a:rPr>
              <a:t>0.02.</a:t>
            </a:r>
            <a:endParaRPr lang="zh-CN" altLang="zh-CN" sz="1050" kern="100" dirty="0">
              <a:effectLst/>
              <a:latin typeface="宋体"/>
              <a:cs typeface="Courier New"/>
            </a:endParaRPr>
          </a:p>
        </p:txBody>
      </p:sp>
      <p:sp>
        <p:nvSpPr>
          <p:cNvPr id="6" name="矩形 5"/>
          <p:cNvSpPr/>
          <p:nvPr/>
        </p:nvSpPr>
        <p:spPr>
          <a:xfrm>
            <a:off x="406574" y="2671927"/>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为保证买到次品的顾客能够及时更换，要销售</a:t>
            </a:r>
            <a:r>
              <a:rPr lang="en-US" altLang="zh-CN" sz="2800" kern="100" dirty="0">
                <a:latin typeface="Times New Roman"/>
                <a:ea typeface="华文细黑"/>
                <a:cs typeface="Courier New"/>
              </a:rPr>
              <a:t>2 000</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U</a:t>
            </a:r>
            <a:r>
              <a:rPr lang="zh-CN" altLang="zh-CN" sz="2800" kern="100" dirty="0">
                <a:latin typeface="Times New Roman"/>
                <a:ea typeface="华文细黑"/>
                <a:cs typeface="Times New Roman"/>
              </a:rPr>
              <a:t>盘，至少需进货多少个</a:t>
            </a:r>
            <a:r>
              <a:rPr lang="en-US" altLang="zh-CN" sz="2800" kern="100" dirty="0">
                <a:latin typeface="Times New Roman"/>
                <a:ea typeface="华文细黑"/>
                <a:cs typeface="Courier New"/>
              </a:rPr>
              <a:t>U</a:t>
            </a:r>
            <a:r>
              <a:rPr lang="zh-CN" altLang="zh-CN" sz="2800" kern="100" dirty="0">
                <a:latin typeface="Times New Roman"/>
                <a:ea typeface="华文细黑"/>
                <a:cs typeface="Times New Roman"/>
              </a:rPr>
              <a:t>盘？</a:t>
            </a:r>
            <a:endParaRPr lang="zh-CN" altLang="zh-CN" sz="1050" kern="100" dirty="0">
              <a:effectLst/>
              <a:latin typeface="宋体"/>
              <a:cs typeface="Courier New"/>
            </a:endParaRPr>
          </a:p>
        </p:txBody>
      </p:sp>
      <p:sp>
        <p:nvSpPr>
          <p:cNvPr id="7" name="矩形 6"/>
          <p:cNvSpPr/>
          <p:nvPr/>
        </p:nvSpPr>
        <p:spPr>
          <a:xfrm>
            <a:off x="406574" y="4005858"/>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设需要进货</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U</a:t>
            </a:r>
            <a:r>
              <a:rPr lang="zh-CN" altLang="zh-CN" sz="2800" kern="100" dirty="0">
                <a:latin typeface="Times New Roman"/>
                <a:ea typeface="华文细黑"/>
                <a:cs typeface="Times New Roman"/>
              </a:rPr>
              <a:t>盘，为保证其中有</a:t>
            </a:r>
            <a:r>
              <a:rPr lang="en-US" altLang="zh-CN" sz="2800" kern="100" dirty="0">
                <a:latin typeface="Times New Roman"/>
                <a:ea typeface="华文细黑"/>
                <a:cs typeface="Courier New"/>
              </a:rPr>
              <a:t>2 000</a:t>
            </a:r>
            <a:r>
              <a:rPr lang="zh-CN" altLang="zh-CN" sz="2800" kern="100" dirty="0">
                <a:latin typeface="Times New Roman"/>
                <a:ea typeface="华文细黑"/>
                <a:cs typeface="Times New Roman"/>
              </a:rPr>
              <a:t>个正品</a:t>
            </a:r>
            <a:r>
              <a:rPr lang="en-US" altLang="zh-CN" sz="2800" kern="100" dirty="0">
                <a:latin typeface="Times New Roman"/>
                <a:ea typeface="华文细黑"/>
                <a:cs typeface="Courier New"/>
              </a:rPr>
              <a:t>U</a:t>
            </a:r>
            <a:r>
              <a:rPr lang="zh-CN" altLang="zh-CN" sz="2800" kern="100" dirty="0">
                <a:latin typeface="Times New Roman"/>
                <a:ea typeface="华文细黑"/>
                <a:cs typeface="Times New Roman"/>
              </a:rPr>
              <a:t>盘</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则</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2 000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是正整数，所以</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2 041</a:t>
            </a:r>
            <a:r>
              <a:rPr lang="zh-CN" altLang="zh-CN" sz="2800" kern="100" dirty="0">
                <a:latin typeface="Times New Roman"/>
                <a:ea typeface="华文细黑"/>
                <a:cs typeface="Times New Roman"/>
              </a:rPr>
              <a:t>，即至少需进货</a:t>
            </a:r>
            <a:r>
              <a:rPr lang="en-US" altLang="zh-CN" sz="2800" kern="100" dirty="0">
                <a:latin typeface="Times New Roman"/>
                <a:ea typeface="华文细黑"/>
                <a:cs typeface="Courier New"/>
              </a:rPr>
              <a:t>2 041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U</a:t>
            </a:r>
            <a:r>
              <a:rPr lang="zh-CN" altLang="zh-CN" sz="2800" kern="100" dirty="0">
                <a:latin typeface="Times New Roman"/>
                <a:ea typeface="华文细黑"/>
                <a:cs typeface="Times New Roman"/>
              </a:rPr>
              <a:t>盘</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15541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blinds(horizontal)">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blinds(horizontal)">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5">
                                            <p:txEl>
                                              <p:pRg st="0" end="0"/>
                                            </p:txEl>
                                          </p:spTgt>
                                        </p:tgtEl>
                                      </p:cBhvr>
                                    </p:animEffect>
                                    <p:set>
                                      <p:cBhvr>
                                        <p:cTn id="32" dur="1" fill="hold">
                                          <p:stCondLst>
                                            <p:cond delay="499"/>
                                          </p:stCondLst>
                                        </p:cTn>
                                        <p:tgtEl>
                                          <p:spTgt spid="5">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5">
                                            <p:txEl>
                                              <p:pRg st="1" end="1"/>
                                            </p:txEl>
                                          </p:spTgt>
                                        </p:tgtEl>
                                      </p:cBhvr>
                                    </p:animEffect>
                                    <p:set>
                                      <p:cBhvr>
                                        <p:cTn id="35" dur="1" fill="hold">
                                          <p:stCondLst>
                                            <p:cond delay="499"/>
                                          </p:stCondLst>
                                        </p:cTn>
                                        <p:tgtEl>
                                          <p:spTgt spid="5">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7">
                                            <p:txEl>
                                              <p:pRg st="0" end="0"/>
                                            </p:txEl>
                                          </p:spTgt>
                                        </p:tgtEl>
                                      </p:cBhvr>
                                    </p:animEffect>
                                    <p:set>
                                      <p:cBhvr>
                                        <p:cTn id="38" dur="1" fill="hold">
                                          <p:stCondLst>
                                            <p:cond delay="499"/>
                                          </p:stCondLst>
                                        </p:cTn>
                                        <p:tgtEl>
                                          <p:spTgt spid="7">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7">
                                            <p:txEl>
                                              <p:pRg st="1" end="1"/>
                                            </p:txEl>
                                          </p:spTgt>
                                        </p:tgtEl>
                                      </p:cBhvr>
                                    </p:animEffect>
                                    <p:set>
                                      <p:cBhvr>
                                        <p:cTn id="41" dur="1" fill="hold">
                                          <p:stCondLst>
                                            <p:cond delay="499"/>
                                          </p:stCondLst>
                                        </p:cTn>
                                        <p:tgtEl>
                                          <p:spTgt spid="7">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7">
                                            <p:txEl>
                                              <p:pRg st="2" end="2"/>
                                            </p:txEl>
                                          </p:spTgt>
                                        </p:tgtEl>
                                      </p:cBhvr>
                                    </p:animEffect>
                                    <p:set>
                                      <p:cBhvr>
                                        <p:cTn id="44"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5" grpId="0" build="allAtOnce"/>
      <p:bldP spid="7" grpId="0"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1767</TotalTime>
  <Words>2003</Words>
  <Application>Microsoft Office PowerPoint</Application>
  <PresentationFormat>自定义</PresentationFormat>
  <Paragraphs>229</Paragraphs>
  <Slides>37</Slides>
  <Notes>0</Notes>
  <HiddenSlides>5</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798</cp:revision>
  <dcterms:created xsi:type="dcterms:W3CDTF">2014-10-15T07:25:01Z</dcterms:created>
  <dcterms:modified xsi:type="dcterms:W3CDTF">2016-04-24T03:10:19Z</dcterms:modified>
</cp:coreProperties>
</file>