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425" r:id="rId6"/>
    <p:sldId id="481" r:id="rId7"/>
    <p:sldId id="482" r:id="rId8"/>
    <p:sldId id="278" r:id="rId9"/>
    <p:sldId id="309" r:id="rId10"/>
    <p:sldId id="457" r:id="rId11"/>
    <p:sldId id="459" r:id="rId12"/>
    <p:sldId id="483" r:id="rId13"/>
    <p:sldId id="461" r:id="rId14"/>
    <p:sldId id="462" r:id="rId15"/>
    <p:sldId id="463" r:id="rId16"/>
    <p:sldId id="465" r:id="rId17"/>
    <p:sldId id="466" r:id="rId18"/>
    <p:sldId id="468" r:id="rId19"/>
    <p:sldId id="469" r:id="rId20"/>
    <p:sldId id="484" r:id="rId21"/>
    <p:sldId id="485" r:id="rId22"/>
    <p:sldId id="361" r:id="rId23"/>
    <p:sldId id="486" r:id="rId24"/>
    <p:sldId id="424" r:id="rId25"/>
    <p:sldId id="447" r:id="rId26"/>
    <p:sldId id="448" r:id="rId27"/>
    <p:sldId id="423" r:id="rId28"/>
    <p:sldId id="475" r:id="rId29"/>
    <p:sldId id="451" r:id="rId30"/>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972" autoAdjust="0"/>
    <p:restoredTop sz="94861" autoAdjust="0"/>
  </p:normalViewPr>
  <p:slideViewPr>
    <p:cSldViewPr>
      <p:cViewPr>
        <p:scale>
          <a:sx n="75" d="100"/>
          <a:sy n="75" d="100"/>
        </p:scale>
        <p:origin x="-2184" y="-936"/>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oleObject" Target="../embeddings/oleObject1.bin"/><Relationship Id="rId7" Type="http://schemas.openxmlformats.org/officeDocument/2006/relationships/package" Target="../embeddings/Microsoft_Word___2.docx"/><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emf"/><Relationship Id="rId4" Type="http://schemas.openxmlformats.org/officeDocument/2006/relationships/package" Target="../embeddings/Microsoft_Word___1.docx"/><Relationship Id="rId9" Type="http://schemas.openxmlformats.org/officeDocument/2006/relationships/slide" Target="slide13.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slide" Target="slide16.xml"/><Relationship Id="rId5" Type="http://schemas.openxmlformats.org/officeDocument/2006/relationships/image" Target="../media/image5.emf"/><Relationship Id="rId4" Type="http://schemas.openxmlformats.org/officeDocument/2006/relationships/package" Target="../embeddings/Microsoft_Word___3.docx"/></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6.emf"/><Relationship Id="rId4" Type="http://schemas.openxmlformats.org/officeDocument/2006/relationships/package" Target="../embeddings/Microsoft_Word___4.docx"/></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oleObject" Target="../embeddings/oleObject5.bin"/><Relationship Id="rId7" Type="http://schemas.openxmlformats.org/officeDocument/2006/relationships/package" Target="../embeddings/Microsoft_Word___6.docx"/><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oleObject" Target="../embeddings/oleObject6.bin"/><Relationship Id="rId5" Type="http://schemas.openxmlformats.org/officeDocument/2006/relationships/image" Target="../media/image7.emf"/><Relationship Id="rId4" Type="http://schemas.openxmlformats.org/officeDocument/2006/relationships/package" Target="../embeddings/Microsoft_Word___5.docx"/><Relationship Id="rId9" Type="http://schemas.openxmlformats.org/officeDocument/2006/relationships/slide" Target="slide21.xml"/></Relationships>
</file>

<file path=ppt/slides/_rels/slide2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7" Type="http://schemas.openxmlformats.org/officeDocument/2006/relationships/slide" Target="slide23.xml"/><Relationship Id="rId2" Type="http://schemas.openxmlformats.org/officeDocument/2006/relationships/slide" Target="slide22.xml"/><Relationship Id="rId1" Type="http://schemas.openxmlformats.org/officeDocument/2006/relationships/slideLayout" Target="../slideLayouts/slideLayout1.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5.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1.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5.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1.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1.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5.xml"/></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7.bin"/><Relationship Id="rId13" Type="http://schemas.openxmlformats.org/officeDocument/2006/relationships/image" Target="../media/image10.emf"/><Relationship Id="rId3" Type="http://schemas.openxmlformats.org/officeDocument/2006/relationships/slide" Target="slide22.xml"/><Relationship Id="rId7" Type="http://schemas.openxmlformats.org/officeDocument/2006/relationships/slide" Target="slide27.xml"/><Relationship Id="rId12" Type="http://schemas.openxmlformats.org/officeDocument/2006/relationships/package" Target="../embeddings/Microsoft_Word___8.docx"/><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slide" Target="slide26.xml"/><Relationship Id="rId11" Type="http://schemas.openxmlformats.org/officeDocument/2006/relationships/oleObject" Target="../embeddings/oleObject8.bin"/><Relationship Id="rId5" Type="http://schemas.openxmlformats.org/officeDocument/2006/relationships/slide" Target="slide25.xml"/><Relationship Id="rId10" Type="http://schemas.openxmlformats.org/officeDocument/2006/relationships/image" Target="../media/image9.emf"/><Relationship Id="rId4" Type="http://schemas.openxmlformats.org/officeDocument/2006/relationships/slide" Target="slide24.xml"/><Relationship Id="rId9" Type="http://schemas.openxmlformats.org/officeDocument/2006/relationships/package" Target="../embeddings/Microsoft_Word___7.docx"/></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1.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5.xml"/></Relationships>
</file>

<file path=ppt/slides/_rels/slide2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2332510" y="2277666"/>
            <a:ext cx="5382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i="1" dirty="0" smtClean="0">
                <a:solidFill>
                  <a:schemeClr val="accent6">
                    <a:lumMod val="75000"/>
                  </a:schemeClr>
                </a:solidFill>
                <a:latin typeface="微软雅黑" pitchFamily="34" charset="-122"/>
                <a:ea typeface="微软雅黑" pitchFamily="34" charset="-122"/>
              </a:rPr>
              <a:t>第三章　</a:t>
            </a:r>
            <a:r>
              <a:rPr lang="en-US" altLang="zh-CN" sz="1600" i="1" dirty="0" smtClean="0">
                <a:solidFill>
                  <a:schemeClr val="accent6">
                    <a:lumMod val="75000"/>
                  </a:schemeClr>
                </a:solidFill>
                <a:latin typeface="微软雅黑" pitchFamily="34" charset="-122"/>
                <a:ea typeface="微软雅黑" pitchFamily="34" charset="-122"/>
              </a:rPr>
              <a:t>3.1</a:t>
            </a:r>
            <a:r>
              <a:rPr lang="zh-CN" altLang="en-US" sz="1600" i="1" dirty="0" smtClean="0">
                <a:solidFill>
                  <a:schemeClr val="accent6">
                    <a:lumMod val="75000"/>
                  </a:schemeClr>
                </a:solidFill>
                <a:latin typeface="微软雅黑" pitchFamily="34" charset="-122"/>
                <a:ea typeface="微软雅黑" pitchFamily="34" charset="-122"/>
              </a:rPr>
              <a:t>  随机事件的概率</a:t>
            </a:r>
            <a:endParaRPr lang="zh-CN" altLang="en-US" sz="1600" i="1" dirty="0">
              <a:solidFill>
                <a:schemeClr val="accent6">
                  <a:lumMod val="75000"/>
                </a:schemeClr>
              </a:solidFill>
              <a:latin typeface="微软雅黑" pitchFamily="34" charset="-122"/>
              <a:ea typeface="微软雅黑" pitchFamily="34" charset="-122"/>
            </a:endParaRPr>
          </a:p>
        </p:txBody>
      </p:sp>
      <p:sp>
        <p:nvSpPr>
          <p:cNvPr id="5" name="TextBox 4"/>
          <p:cNvSpPr txBox="1"/>
          <p:nvPr/>
        </p:nvSpPr>
        <p:spPr>
          <a:xfrm>
            <a:off x="2279495" y="2701881"/>
            <a:ext cx="5543903" cy="1015663"/>
          </a:xfrm>
          <a:prstGeom prst="rect">
            <a:avLst/>
          </a:prstGeom>
          <a:noFill/>
        </p:spPr>
        <p:txBody>
          <a:bodyPr wrap="square" rtlCol="0">
            <a:spAutoFit/>
          </a:bodyPr>
          <a:lstStyle/>
          <a:p>
            <a:pPr>
              <a:lnSpc>
                <a:spcPct val="120000"/>
              </a:lnSpc>
            </a:pPr>
            <a:r>
              <a:rPr lang="en-US" altLang="zh-CN" sz="5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3.1.2</a:t>
            </a:r>
            <a:r>
              <a:rPr lang="zh-CN" altLang="zh-CN" sz="5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5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概率的意义</a:t>
            </a:r>
            <a:endParaRPr lang="zh-CN" altLang="zh-CN" sz="5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6" name="图片 5"/>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21265" t="12526" r="7604" b="6674"/>
          <a:stretch/>
        </p:blipFill>
        <p:spPr>
          <a:xfrm>
            <a:off x="8831510" y="4067643"/>
            <a:ext cx="3365069" cy="2784627"/>
          </a:xfrm>
          <a:prstGeom prst="rect">
            <a:avLst/>
          </a:prstGeom>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6574" y="549474"/>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某种疾病治愈的概率是</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，有</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个人来就诊，如果前</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个人没有治愈，那么后</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个人一定能治愈吗？如何理解治愈的概率是</a:t>
            </a:r>
            <a:r>
              <a:rPr lang="en-US" altLang="zh-CN" sz="2800" kern="100" dirty="0">
                <a:latin typeface="Times New Roman"/>
                <a:ea typeface="华文细黑"/>
                <a:cs typeface="Courier New"/>
              </a:rPr>
              <a:t>30%?</a:t>
            </a:r>
            <a:endParaRPr lang="zh-CN" altLang="zh-CN" sz="1050" kern="100" dirty="0">
              <a:effectLst/>
              <a:latin typeface="宋体"/>
              <a:cs typeface="Courier New"/>
            </a:endParaRPr>
          </a:p>
        </p:txBody>
      </p:sp>
      <p:sp>
        <p:nvSpPr>
          <p:cNvPr id="3" name="矩形 2"/>
          <p:cNvSpPr/>
          <p:nvPr/>
        </p:nvSpPr>
        <p:spPr>
          <a:xfrm>
            <a:off x="406574" y="2529735"/>
            <a:ext cx="11161240"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不一定</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如果把治疗一个病人当作一次试验，治愈的概率是</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，是指随着试验次数的增加，大约有</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的病人能治愈，对于一次试验来说，其结果是随机的</a:t>
            </a:r>
            <a:r>
              <a:rPr lang="en-US" altLang="zh-CN" sz="2800" kern="100" dirty="0" smtClean="0">
                <a:latin typeface="Times New Roman"/>
                <a:ea typeface="华文细黑"/>
                <a:cs typeface="Courier New"/>
              </a:rPr>
              <a:t>.</a:t>
            </a:r>
          </a:p>
          <a:p>
            <a:pPr algn="just">
              <a:lnSpc>
                <a:spcPct val="150000"/>
              </a:lnSpc>
              <a:spcAft>
                <a:spcPts val="0"/>
              </a:spcAft>
            </a:pPr>
            <a:r>
              <a:rPr lang="zh-CN" altLang="zh-CN" sz="2800" kern="100" dirty="0" smtClean="0">
                <a:latin typeface="Times New Roman"/>
                <a:ea typeface="华文细黑"/>
                <a:cs typeface="Times New Roman"/>
              </a:rPr>
              <a:t>因此</a:t>
            </a:r>
            <a:r>
              <a:rPr lang="zh-CN" altLang="zh-CN" sz="2800" kern="100" dirty="0">
                <a:latin typeface="Times New Roman"/>
                <a:ea typeface="华文细黑"/>
                <a:cs typeface="Times New Roman"/>
              </a:rPr>
              <a:t>，前</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个病人没有治愈是有可能的，而对后</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个病人而言，其结果仍是随机的，即有可能治愈，也有可能不能治愈</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3">
                                            <p:txEl>
                                              <p:pRg st="1" end="1"/>
                                            </p:txEl>
                                          </p:spTgt>
                                        </p:tgtEl>
                                      </p:cBhvr>
                                    </p:animEffect>
                                    <p:set>
                                      <p:cBhvr>
                                        <p:cTn id="20"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216463"/>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题型二　极大似然法的应用</a:t>
            </a:r>
          </a:p>
        </p:txBody>
      </p:sp>
      <p:sp>
        <p:nvSpPr>
          <p:cNvPr id="8" name="矩形 7"/>
          <p:cNvSpPr/>
          <p:nvPr/>
        </p:nvSpPr>
        <p:spPr>
          <a:xfrm>
            <a:off x="406574" y="945477"/>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设有外形完全相同的两个箱子，甲箱有</a:t>
            </a:r>
            <a:r>
              <a:rPr lang="en-US" altLang="zh-CN" sz="2800" kern="100" dirty="0">
                <a:latin typeface="Times New Roman"/>
                <a:ea typeface="华文细黑"/>
                <a:cs typeface="Courier New"/>
              </a:rPr>
              <a:t>99</a:t>
            </a:r>
            <a:r>
              <a:rPr lang="zh-CN" altLang="zh-CN" sz="2800" kern="100" dirty="0">
                <a:latin typeface="Times New Roman"/>
                <a:ea typeface="华文细黑"/>
                <a:cs typeface="Times New Roman"/>
              </a:rPr>
              <a:t>个白球和</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个黑球，乙箱有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个白球和</a:t>
            </a:r>
            <a:r>
              <a:rPr lang="en-US" altLang="zh-CN" sz="2800" kern="100" dirty="0">
                <a:latin typeface="Times New Roman"/>
                <a:ea typeface="华文细黑"/>
                <a:cs typeface="Courier New"/>
              </a:rPr>
              <a:t>99</a:t>
            </a:r>
            <a:r>
              <a:rPr lang="zh-CN" altLang="zh-CN" sz="2800" kern="100" dirty="0">
                <a:latin typeface="Times New Roman"/>
                <a:ea typeface="华文细黑"/>
                <a:cs typeface="Times New Roman"/>
              </a:rPr>
              <a:t>个黑球，今随机地抽取一箱，再从取出的一箱中抽取一球，结果取得白球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问这球是从哪一个箱子中取出的</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圆角矩形 6">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406574" y="18943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甲箱中有</a:t>
            </a:r>
            <a:r>
              <a:rPr lang="en-US" altLang="zh-CN" sz="2800" kern="100" dirty="0">
                <a:latin typeface="Times New Roman"/>
                <a:ea typeface="华文细黑"/>
                <a:cs typeface="Courier New"/>
              </a:rPr>
              <a:t>99</a:t>
            </a:r>
            <a:r>
              <a:rPr lang="zh-CN" altLang="zh-CN" sz="2800" kern="100" dirty="0">
                <a:latin typeface="Times New Roman"/>
                <a:ea typeface="华文细黑"/>
                <a:cs typeface="Times New Roman"/>
              </a:rPr>
              <a:t>个白球和</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个黑球，</a:t>
            </a:r>
            <a:endParaRPr lang="zh-CN" altLang="zh-CN" sz="1050" kern="100" dirty="0">
              <a:effectLst/>
              <a:latin typeface="宋体"/>
              <a:cs typeface="Courier New"/>
            </a:endParaRPr>
          </a:p>
        </p:txBody>
      </p:sp>
      <p:sp>
        <p:nvSpPr>
          <p:cNvPr id="6" name="矩形 5"/>
          <p:cNvSpPr/>
          <p:nvPr/>
        </p:nvSpPr>
        <p:spPr>
          <a:xfrm>
            <a:off x="406574" y="95006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从中任取一球，得到白球的可能性</a:t>
            </a: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233426136"/>
              </p:ext>
            </p:extLst>
          </p:nvPr>
        </p:nvGraphicFramePr>
        <p:xfrm>
          <a:off x="6289625" y="881930"/>
          <a:ext cx="1073150" cy="1266825"/>
        </p:xfrm>
        <a:graphic>
          <a:graphicData uri="http://schemas.openxmlformats.org/presentationml/2006/ole">
            <mc:AlternateContent xmlns:mc="http://schemas.openxmlformats.org/markup-compatibility/2006">
              <mc:Choice xmlns:v="urn:schemas-microsoft-com:vml" Requires="v">
                <p:oleObj spid="_x0000_s1044" name="文档" r:id="rId4" imgW="1073778" imgH="1266570" progId="Word.Document.12">
                  <p:embed/>
                </p:oleObj>
              </mc:Choice>
              <mc:Fallback>
                <p:oleObj name="文档" r:id="rId4" imgW="1073778" imgH="1266570" progId="Word.Document.12">
                  <p:embed/>
                  <p:pic>
                    <p:nvPicPr>
                      <p:cNvPr id="0" name=""/>
                      <p:cNvPicPr/>
                      <p:nvPr/>
                    </p:nvPicPr>
                    <p:blipFill>
                      <a:blip r:embed="rId5"/>
                      <a:stretch>
                        <a:fillRect/>
                      </a:stretch>
                    </p:blipFill>
                    <p:spPr>
                      <a:xfrm>
                        <a:off x="6289625" y="881930"/>
                        <a:ext cx="1073150" cy="1266825"/>
                      </a:xfrm>
                      <a:prstGeom prst="rect">
                        <a:avLst/>
                      </a:prstGeom>
                    </p:spPr>
                  </p:pic>
                </p:oleObj>
              </mc:Fallback>
            </mc:AlternateContent>
          </a:graphicData>
        </a:graphic>
      </p:graphicFrame>
      <p:sp>
        <p:nvSpPr>
          <p:cNvPr id="9" name="矩形 8"/>
          <p:cNvSpPr/>
          <p:nvPr/>
        </p:nvSpPr>
        <p:spPr>
          <a:xfrm>
            <a:off x="406574" y="1701602"/>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乙箱中有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个白球和</a:t>
            </a:r>
            <a:r>
              <a:rPr lang="en-US" altLang="zh-CN" sz="2800" kern="100" dirty="0">
                <a:latin typeface="Times New Roman"/>
                <a:ea typeface="华文细黑"/>
                <a:cs typeface="Courier New"/>
              </a:rPr>
              <a:t>99</a:t>
            </a:r>
            <a:r>
              <a:rPr lang="zh-CN" altLang="zh-CN" sz="2800" kern="100" dirty="0">
                <a:latin typeface="Times New Roman"/>
                <a:ea typeface="华文细黑"/>
                <a:cs typeface="Times New Roman"/>
              </a:rPr>
              <a:t>个黑球，</a:t>
            </a:r>
            <a:endParaRPr lang="zh-CN" altLang="zh-CN" sz="1050" kern="100" dirty="0">
              <a:effectLst/>
              <a:latin typeface="宋体"/>
              <a:cs typeface="Courier New"/>
            </a:endParaRPr>
          </a:p>
        </p:txBody>
      </p:sp>
      <p:sp>
        <p:nvSpPr>
          <p:cNvPr id="10" name="矩形 9"/>
          <p:cNvSpPr/>
          <p:nvPr/>
        </p:nvSpPr>
        <p:spPr>
          <a:xfrm>
            <a:off x="406574" y="239022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从中任取一球，得到白球的可能性</a:t>
            </a: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3878494880"/>
              </p:ext>
            </p:extLst>
          </p:nvPr>
        </p:nvGraphicFramePr>
        <p:xfrm>
          <a:off x="6301705" y="2328489"/>
          <a:ext cx="1073150" cy="1266825"/>
        </p:xfrm>
        <a:graphic>
          <a:graphicData uri="http://schemas.openxmlformats.org/presentationml/2006/ole">
            <mc:AlternateContent xmlns:mc="http://schemas.openxmlformats.org/markup-compatibility/2006">
              <mc:Choice xmlns:v="urn:schemas-microsoft-com:vml" Requires="v">
                <p:oleObj spid="_x0000_s1045" name="文档" r:id="rId7" imgW="1073778" imgH="1266840" progId="Word.Document.12">
                  <p:embed/>
                </p:oleObj>
              </mc:Choice>
              <mc:Fallback>
                <p:oleObj name="文档" r:id="rId7" imgW="1073778" imgH="1266840" progId="Word.Document.12">
                  <p:embed/>
                  <p:pic>
                    <p:nvPicPr>
                      <p:cNvPr id="0" name=""/>
                      <p:cNvPicPr/>
                      <p:nvPr/>
                    </p:nvPicPr>
                    <p:blipFill>
                      <a:blip r:embed="rId8"/>
                      <a:stretch>
                        <a:fillRect/>
                      </a:stretch>
                    </p:blipFill>
                    <p:spPr>
                      <a:xfrm>
                        <a:off x="6301705" y="2328489"/>
                        <a:ext cx="1073150" cy="1266825"/>
                      </a:xfrm>
                      <a:prstGeom prst="rect">
                        <a:avLst/>
                      </a:prstGeom>
                    </p:spPr>
                  </p:pic>
                </p:oleObj>
              </mc:Fallback>
            </mc:AlternateContent>
          </a:graphicData>
        </a:graphic>
      </p:graphicFrame>
      <p:sp>
        <p:nvSpPr>
          <p:cNvPr id="12" name="矩形 11"/>
          <p:cNvSpPr/>
          <p:nvPr/>
        </p:nvSpPr>
        <p:spPr>
          <a:xfrm>
            <a:off x="406574" y="3285778"/>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由此看到，这一白球从甲箱中抽出的概率比从乙箱中抽出的概率大得多</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由极大似然法知，既然在一次抽样中抽到白球，当然可以认为是由概率大的箱子中抽出的</a:t>
            </a:r>
            <a:r>
              <a:rPr lang="en-US" altLang="zh-CN" sz="2800" kern="100" dirty="0" smtClean="0">
                <a:latin typeface="Times New Roman"/>
                <a:ea typeface="华文细黑"/>
                <a:cs typeface="Courier New"/>
              </a:rPr>
              <a:t>.</a:t>
            </a:r>
          </a:p>
          <a:p>
            <a:pPr algn="just">
              <a:lnSpc>
                <a:spcPct val="150000"/>
              </a:lnSpc>
              <a:spcAft>
                <a:spcPts val="0"/>
              </a:spcAft>
            </a:pPr>
            <a:r>
              <a:rPr lang="zh-CN" altLang="zh-CN" sz="2800" kern="100" dirty="0" smtClean="0">
                <a:latin typeface="Times New Roman"/>
                <a:ea typeface="华文细黑"/>
                <a:cs typeface="Times New Roman"/>
              </a:rPr>
              <a:t>所以</a:t>
            </a:r>
            <a:r>
              <a:rPr lang="zh-CN" altLang="zh-CN" sz="2800" kern="100" dirty="0">
                <a:latin typeface="Times New Roman"/>
                <a:ea typeface="华文细黑"/>
                <a:cs typeface="Times New Roman"/>
              </a:rPr>
              <a:t>我们作出统计推断该白球是从甲箱中抽出的</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3" name="矩形 1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a:hlinkClick r:id="rId9" action="ppaction://hlinksldjump"/>
          </p:cNvPr>
          <p:cNvSpPr/>
          <p:nvPr/>
        </p:nvSpPr>
        <p:spPr>
          <a:xfrm>
            <a:off x="1106375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0613172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750"/>
                                        <p:tgtEl>
                                          <p:spTgt spid="5"/>
                                        </p:tgtEl>
                                      </p:cBhvr>
                                    </p:animEffect>
                                  </p:childTnLst>
                                </p:cTn>
                              </p:par>
                            </p:childTnLst>
                          </p:cTn>
                        </p:par>
                        <p:par>
                          <p:cTn id="8" fill="hold">
                            <p:stCondLst>
                              <p:cond delay="75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750"/>
                                        <p:tgtEl>
                                          <p:spTgt spid="6"/>
                                        </p:tgtEl>
                                      </p:cBhvr>
                                    </p:animEffect>
                                  </p:childTnLst>
                                </p:cTn>
                              </p:par>
                              <p:par>
                                <p:cTn id="12" presetID="3" presetClass="entr" presetSubtype="1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linds(horizontal)">
                                      <p:cBhvr>
                                        <p:cTn id="14" dur="750"/>
                                        <p:tgtEl>
                                          <p:spTgt spid="7"/>
                                        </p:tgtEl>
                                      </p:cBhvr>
                                    </p:animEffect>
                                  </p:childTnLst>
                                </p:cTn>
                              </p:par>
                            </p:childTnLst>
                          </p:cTn>
                        </p:par>
                        <p:par>
                          <p:cTn id="15" fill="hold">
                            <p:stCondLst>
                              <p:cond delay="1500"/>
                            </p:stCondLst>
                            <p:childTnLst>
                              <p:par>
                                <p:cTn id="16" presetID="3" presetClass="entr" presetSubtype="1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750"/>
                                        <p:tgtEl>
                                          <p:spTgt spid="9"/>
                                        </p:tgtEl>
                                      </p:cBhvr>
                                    </p:animEffect>
                                  </p:childTnLst>
                                </p:cTn>
                              </p:par>
                            </p:childTnLst>
                          </p:cTn>
                        </p:par>
                        <p:par>
                          <p:cTn id="19" fill="hold">
                            <p:stCondLst>
                              <p:cond delay="2250"/>
                            </p:stCondLst>
                            <p:childTnLst>
                              <p:par>
                                <p:cTn id="20" presetID="3" presetClass="entr" presetSubtype="1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750"/>
                                        <p:tgtEl>
                                          <p:spTgt spid="10"/>
                                        </p:tgtEl>
                                      </p:cBhvr>
                                    </p:animEffect>
                                  </p:childTnLst>
                                </p:cTn>
                              </p:par>
                              <p:par>
                                <p:cTn id="23" presetID="3" presetClass="entr" presetSubtype="1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750"/>
                                        <p:tgtEl>
                                          <p:spTgt spid="11"/>
                                        </p:tgtEl>
                                      </p:cBhvr>
                                    </p:animEffect>
                                  </p:childTnLst>
                                </p:cTn>
                              </p:par>
                            </p:childTnLst>
                          </p:cTn>
                        </p:par>
                        <p:par>
                          <p:cTn id="26" fill="hold">
                            <p:stCondLst>
                              <p:cond delay="3000"/>
                            </p:stCondLst>
                            <p:childTnLst>
                              <p:par>
                                <p:cTn id="27" presetID="3" presetClass="entr" presetSubtype="10" fill="hold" nodeType="afterEffect">
                                  <p:stCondLst>
                                    <p:cond delay="0"/>
                                  </p:stCondLst>
                                  <p:childTnLst>
                                    <p:set>
                                      <p:cBhvr>
                                        <p:cTn id="28" dur="1" fill="hold">
                                          <p:stCondLst>
                                            <p:cond delay="0"/>
                                          </p:stCondLst>
                                        </p:cTn>
                                        <p:tgtEl>
                                          <p:spTgt spid="12">
                                            <p:txEl>
                                              <p:pRg st="0" end="0"/>
                                            </p:txEl>
                                          </p:spTgt>
                                        </p:tgtEl>
                                        <p:attrNameLst>
                                          <p:attrName>style.visibility</p:attrName>
                                        </p:attrNameLst>
                                      </p:cBhvr>
                                      <p:to>
                                        <p:strVal val="visible"/>
                                      </p:to>
                                    </p:set>
                                    <p:animEffect transition="in" filter="blinds(horizontal)">
                                      <p:cBhvr>
                                        <p:cTn id="29" dur="750"/>
                                        <p:tgtEl>
                                          <p:spTgt spid="12">
                                            <p:txEl>
                                              <p:pRg st="0" end="0"/>
                                            </p:txEl>
                                          </p:spTgt>
                                        </p:tgtEl>
                                      </p:cBhvr>
                                    </p:animEffect>
                                  </p:childTnLst>
                                </p:cTn>
                              </p:par>
                            </p:childTnLst>
                          </p:cTn>
                        </p:par>
                        <p:par>
                          <p:cTn id="30" fill="hold">
                            <p:stCondLst>
                              <p:cond delay="3750"/>
                            </p:stCondLst>
                            <p:childTnLst>
                              <p:par>
                                <p:cTn id="31" presetID="3" presetClass="entr" presetSubtype="10" fill="hold" nodeType="afterEffect">
                                  <p:stCondLst>
                                    <p:cond delay="0"/>
                                  </p:stCondLst>
                                  <p:childTnLst>
                                    <p:set>
                                      <p:cBhvr>
                                        <p:cTn id="32" dur="1" fill="hold">
                                          <p:stCondLst>
                                            <p:cond delay="0"/>
                                          </p:stCondLst>
                                        </p:cTn>
                                        <p:tgtEl>
                                          <p:spTgt spid="12">
                                            <p:txEl>
                                              <p:pRg st="1" end="1"/>
                                            </p:txEl>
                                          </p:spTgt>
                                        </p:tgtEl>
                                        <p:attrNameLst>
                                          <p:attrName>style.visibility</p:attrName>
                                        </p:attrNameLst>
                                      </p:cBhvr>
                                      <p:to>
                                        <p:strVal val="visible"/>
                                      </p:to>
                                    </p:set>
                                    <p:animEffect transition="in" filter="blinds(horizontal)">
                                      <p:cBhvr>
                                        <p:cTn id="33" dur="75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701602"/>
            <a:ext cx="12190413" cy="2304256"/>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406574" y="1809573"/>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统计中极大似然法思想的概率解释：在一次试验中概率大的事件比概率小的事件出现的可能性更大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在解决有关实际问题时，要善于灵活地运用极大似然法这一统计思想来进行科学决策</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223655"/>
            <a:ext cx="11161240" cy="3919254"/>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同时向上抛</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个铜板，结果落地时</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个铜板朝上的面都相同，你认为这</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个铜板更可能是下面哪种情况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这</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个铜板两面是相同的</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这</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个铜板两面是不相同的</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这</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个铜板中有</a:t>
            </a:r>
            <a:r>
              <a:rPr lang="en-US" altLang="zh-CN" sz="2800" kern="100" dirty="0">
                <a:latin typeface="Times New Roman"/>
                <a:ea typeface="华文细黑"/>
                <a:cs typeface="Courier New"/>
              </a:rPr>
              <a:t>50</a:t>
            </a:r>
            <a:r>
              <a:rPr lang="zh-CN" altLang="zh-CN" sz="2800" kern="100" dirty="0">
                <a:latin typeface="Times New Roman"/>
                <a:ea typeface="华文细黑"/>
                <a:cs typeface="Times New Roman"/>
              </a:rPr>
              <a:t>个两面是相同的，另外</a:t>
            </a:r>
            <a:r>
              <a:rPr lang="en-US" altLang="zh-CN" sz="2800" kern="100" dirty="0">
                <a:latin typeface="Times New Roman"/>
                <a:ea typeface="华文细黑"/>
                <a:cs typeface="Courier New"/>
              </a:rPr>
              <a:t>50</a:t>
            </a:r>
            <a:r>
              <a:rPr lang="zh-CN" altLang="zh-CN" sz="2800" kern="100" dirty="0">
                <a:latin typeface="Times New Roman"/>
                <a:ea typeface="华文细黑"/>
                <a:cs typeface="Times New Roman"/>
              </a:rPr>
              <a:t>个两面是不相同的</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这</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个铜板中有</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个两面是相同的，另外</a:t>
            </a:r>
            <a:r>
              <a:rPr lang="en-US" altLang="zh-CN" sz="2800" kern="100" dirty="0">
                <a:latin typeface="Times New Roman"/>
                <a:ea typeface="华文细黑"/>
                <a:cs typeface="Courier New"/>
              </a:rPr>
              <a:t>80</a:t>
            </a:r>
            <a:r>
              <a:rPr lang="zh-CN" altLang="zh-CN" sz="2800" kern="100" dirty="0">
                <a:latin typeface="Times New Roman"/>
                <a:ea typeface="华文细黑"/>
                <a:cs typeface="Times New Roman"/>
              </a:rPr>
              <a:t>个两面是不相同的</a:t>
            </a:r>
            <a:endParaRPr lang="zh-CN" altLang="zh-CN" sz="1050" kern="100" dirty="0">
              <a:effectLst/>
              <a:latin typeface="宋体"/>
              <a:cs typeface="Courier New"/>
            </a:endParaRPr>
          </a:p>
        </p:txBody>
      </p:sp>
      <p:sp>
        <p:nvSpPr>
          <p:cNvPr id="3" name="矩形 2"/>
          <p:cNvSpPr/>
          <p:nvPr/>
        </p:nvSpPr>
        <p:spPr>
          <a:xfrm>
            <a:off x="406574" y="4112087"/>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落地时</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个铜板朝上的面都相同</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根据</a:t>
            </a:r>
            <a:r>
              <a:rPr lang="zh-CN" altLang="zh-CN" sz="2800" kern="100" dirty="0">
                <a:latin typeface="Times New Roman"/>
                <a:ea typeface="华文细黑"/>
                <a:cs typeface="Times New Roman"/>
              </a:rPr>
              <a:t>极大似然法可知，这</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个铜板两面是相同的可能性较大</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4" name="矩形 3"/>
          <p:cNvSpPr/>
          <p:nvPr/>
        </p:nvSpPr>
        <p:spPr>
          <a:xfrm>
            <a:off x="8418512" y="1034366"/>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rPr>
              <a:t>A</a:t>
            </a:r>
            <a:endParaRPr lang="zh-CN" altLang="en-US" sz="2800" b="1" dirty="0">
              <a:solidFill>
                <a:srgbClr val="C00000"/>
              </a:solidFill>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
                                            <p:txEl>
                                              <p:pRg st="0" end="0"/>
                                            </p:txEl>
                                          </p:spTgt>
                                        </p:tgtEl>
                                      </p:cBhvr>
                                    </p:animEffect>
                                    <p:set>
                                      <p:cBhvr>
                                        <p:cTn id="22" dur="1" fill="hold">
                                          <p:stCondLst>
                                            <p:cond delay="499"/>
                                          </p:stCondLst>
                                        </p:cTn>
                                        <p:tgtEl>
                                          <p:spTgt spid="3">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3">
                                            <p:txEl>
                                              <p:pRg st="1" end="1"/>
                                            </p:txEl>
                                          </p:spTgt>
                                        </p:tgtEl>
                                      </p:cBhvr>
                                    </p:animEffect>
                                    <p:set>
                                      <p:cBhvr>
                                        <p:cTn id="25" dur="1" fill="hold">
                                          <p:stCondLst>
                                            <p:cond delay="499"/>
                                          </p:stCondLst>
                                        </p:cTn>
                                        <p:tgtEl>
                                          <p:spTgt spid="3">
                                            <p:txEl>
                                              <p:pRg st="1" end="1"/>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3" grpId="0" build="allAtOnce"/>
      <p:bldP spid="4" grpId="0"/>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5360" y="117426"/>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题型三　概率的应用</a:t>
            </a:r>
          </a:p>
        </p:txBody>
      </p:sp>
      <p:sp>
        <p:nvSpPr>
          <p:cNvPr id="7" name="矩形 6"/>
          <p:cNvSpPr/>
          <p:nvPr/>
        </p:nvSpPr>
        <p:spPr>
          <a:xfrm>
            <a:off x="335360" y="837506"/>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山东某家具厂为游泳比赛场馆生产观众座椅，质检人员对该厂所生产的</a:t>
            </a:r>
            <a:r>
              <a:rPr lang="en-US" altLang="zh-CN" sz="2800" kern="100" dirty="0">
                <a:latin typeface="Times New Roman"/>
                <a:ea typeface="华文细黑"/>
                <a:cs typeface="Courier New"/>
              </a:rPr>
              <a:t>2 500</a:t>
            </a:r>
            <a:r>
              <a:rPr lang="zh-CN" altLang="zh-CN" sz="2800" kern="100" dirty="0">
                <a:latin typeface="Times New Roman"/>
                <a:ea typeface="华文细黑"/>
                <a:cs typeface="Times New Roman"/>
              </a:rPr>
              <a:t>套座椅进行抽检，共抽检了</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套，发现有</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套次品，估计该厂所生产的</a:t>
            </a:r>
            <a:r>
              <a:rPr lang="en-US" altLang="zh-CN" sz="2800" kern="100" dirty="0">
                <a:latin typeface="Times New Roman"/>
                <a:ea typeface="华文细黑"/>
                <a:cs typeface="Courier New"/>
              </a:rPr>
              <a:t>2 500</a:t>
            </a:r>
            <a:r>
              <a:rPr lang="zh-CN" altLang="zh-CN" sz="2800" kern="100" dirty="0">
                <a:latin typeface="Times New Roman"/>
                <a:ea typeface="华文细黑"/>
                <a:cs typeface="Times New Roman"/>
              </a:rPr>
              <a:t>套座椅中大约有多少套次品？</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339637282"/>
              </p:ext>
            </p:extLst>
          </p:nvPr>
        </p:nvGraphicFramePr>
        <p:xfrm>
          <a:off x="476250" y="2913906"/>
          <a:ext cx="11153775" cy="1524000"/>
        </p:xfrm>
        <a:graphic>
          <a:graphicData uri="http://schemas.openxmlformats.org/presentationml/2006/ole">
            <mc:AlternateContent xmlns:mc="http://schemas.openxmlformats.org/markup-compatibility/2006">
              <mc:Choice xmlns:v="urn:schemas-microsoft-com:vml" Requires="v">
                <p:oleObj spid="_x0000_s3082" name="文档" r:id="rId4" imgW="11155553" imgH="1526065" progId="Word.Document.12">
                  <p:embed/>
                </p:oleObj>
              </mc:Choice>
              <mc:Fallback>
                <p:oleObj name="文档" r:id="rId4" imgW="11155553" imgH="1526065" progId="Word.Document.12">
                  <p:embed/>
                  <p:pic>
                    <p:nvPicPr>
                      <p:cNvPr id="0" name=""/>
                      <p:cNvPicPr/>
                      <p:nvPr/>
                    </p:nvPicPr>
                    <p:blipFill>
                      <a:blip r:embed="rId5"/>
                      <a:stretch>
                        <a:fillRect/>
                      </a:stretch>
                    </p:blipFill>
                    <p:spPr>
                      <a:xfrm>
                        <a:off x="476250" y="2913906"/>
                        <a:ext cx="11153775" cy="1524000"/>
                      </a:xfrm>
                      <a:prstGeom prst="rect">
                        <a:avLst/>
                      </a:prstGeom>
                    </p:spPr>
                  </p:pic>
                </p:oleObj>
              </mc:Fallback>
            </mc:AlternateContent>
          </a:graphicData>
        </a:graphic>
      </p:graphicFrame>
      <p:sp>
        <p:nvSpPr>
          <p:cNvPr id="5" name="矩形 4"/>
          <p:cNvSpPr/>
          <p:nvPr/>
        </p:nvSpPr>
        <p:spPr>
          <a:xfrm>
            <a:off x="335360" y="3789834"/>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所以该厂所生产的</a:t>
            </a:r>
            <a:r>
              <a:rPr lang="en-US" altLang="zh-CN" sz="2800" kern="100" dirty="0">
                <a:latin typeface="Times New Roman"/>
                <a:ea typeface="华文细黑"/>
                <a:cs typeface="Courier New"/>
              </a:rPr>
              <a:t>2 500</a:t>
            </a:r>
            <a:r>
              <a:rPr lang="zh-CN" altLang="zh-CN" sz="2800" kern="100" dirty="0">
                <a:latin typeface="Times New Roman"/>
                <a:ea typeface="华文细黑"/>
                <a:cs typeface="Times New Roman"/>
              </a:rPr>
              <a:t>套座椅中大约有</a:t>
            </a:r>
            <a:r>
              <a:rPr lang="en-US" altLang="zh-CN" sz="2800" kern="100" dirty="0">
                <a:latin typeface="Times New Roman"/>
                <a:ea typeface="华文细黑"/>
                <a:cs typeface="Courier New"/>
              </a:rPr>
              <a:t>125</a:t>
            </a:r>
            <a:r>
              <a:rPr lang="zh-CN" altLang="zh-CN" sz="2800" kern="100" dirty="0">
                <a:latin typeface="Times New Roman"/>
                <a:ea typeface="华文细黑"/>
                <a:cs typeface="Times New Roman"/>
              </a:rPr>
              <a:t>套次品</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圆角矩形 8">
            <a:hlinkClick r:id="rId6"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705684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5" grpId="0"/>
      <p:bldP spid="5" grpId="1"/>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557586"/>
            <a:ext cx="12190413" cy="3562996"/>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406574" y="1669039"/>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由于概率反映了随机事件发生的可能性的大小，概率是频率的近似值与稳定值，所以可以用样本出现的频率近似地估计总体中该结果出现的概率</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实际生活与生产中常常用随机事件发生的概率来估计某个生物种群中个别生物种类的数量、某批次的产品中不合格产品的数量等</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156871"/>
            <a:ext cx="11161240"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某中学为了了解初中部学生的某项行为规范的养成情况，在校门口按系统抽样的方法：每</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分钟随机抽取一名学生，登记佩带胸卡的学生的名字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结果，</a:t>
            </a:r>
            <a:r>
              <a:rPr lang="en-US" altLang="zh-CN" sz="2800" kern="100" dirty="0">
                <a:latin typeface="Times New Roman"/>
                <a:ea typeface="华文细黑"/>
                <a:cs typeface="Courier New"/>
              </a:rPr>
              <a:t>150</a:t>
            </a:r>
            <a:r>
              <a:rPr lang="zh-CN" altLang="zh-CN" sz="2800" kern="100" dirty="0">
                <a:latin typeface="Times New Roman"/>
                <a:ea typeface="华文细黑"/>
                <a:cs typeface="Times New Roman"/>
              </a:rPr>
              <a:t>名学生中有</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名佩带胸卡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第二次检查，调查了初中部的所有学生，有</a:t>
            </a:r>
            <a:r>
              <a:rPr lang="en-US" altLang="zh-CN" sz="2800" kern="100" dirty="0">
                <a:latin typeface="Times New Roman"/>
                <a:ea typeface="华文细黑"/>
                <a:cs typeface="Courier New"/>
              </a:rPr>
              <a:t>500</a:t>
            </a:r>
            <a:r>
              <a:rPr lang="zh-CN" altLang="zh-CN" sz="2800" kern="100" dirty="0">
                <a:latin typeface="Times New Roman"/>
                <a:ea typeface="华文细黑"/>
                <a:cs typeface="Times New Roman"/>
              </a:rPr>
              <a:t>名学生佩带胸卡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据此估计该中学初中部共有多少名学生</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406574" y="3389240"/>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设初中部有</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名学生，</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593369004"/>
              </p:ext>
            </p:extLst>
          </p:nvPr>
        </p:nvGraphicFramePr>
        <p:xfrm>
          <a:off x="504998" y="4284365"/>
          <a:ext cx="9099550" cy="1860550"/>
        </p:xfrm>
        <a:graphic>
          <a:graphicData uri="http://schemas.openxmlformats.org/presentationml/2006/ole">
            <mc:AlternateContent xmlns:mc="http://schemas.openxmlformats.org/markup-compatibility/2006">
              <mc:Choice xmlns:v="urn:schemas-microsoft-com:vml" Requires="v">
                <p:oleObj spid="_x0000_s4106" name="文档" r:id="rId4" imgW="9099106" imgH="1859903" progId="Word.Document.12">
                  <p:embed/>
                </p:oleObj>
              </mc:Choice>
              <mc:Fallback>
                <p:oleObj name="文档" r:id="rId4" imgW="9099106" imgH="1859903" progId="Word.Document.12">
                  <p:embed/>
                  <p:pic>
                    <p:nvPicPr>
                      <p:cNvPr id="0" name=""/>
                      <p:cNvPicPr/>
                      <p:nvPr/>
                    </p:nvPicPr>
                    <p:blipFill>
                      <a:blip r:embed="rId5"/>
                      <a:stretch>
                        <a:fillRect/>
                      </a:stretch>
                    </p:blipFill>
                    <p:spPr>
                      <a:xfrm>
                        <a:off x="504998" y="4284365"/>
                        <a:ext cx="9099550" cy="1860550"/>
                      </a:xfrm>
                      <a:prstGeom prst="rect">
                        <a:avLst/>
                      </a:prstGeom>
                    </p:spPr>
                  </p:pic>
                </p:oleObj>
              </mc:Fallback>
            </mc:AlternateContent>
          </a:graphicData>
        </a:graphic>
      </p:graphicFrame>
      <p:sp>
        <p:nvSpPr>
          <p:cNvPr id="5" name="矩形 4"/>
          <p:cNvSpPr/>
          <p:nvPr/>
        </p:nvSpPr>
        <p:spPr>
          <a:xfrm>
            <a:off x="406574" y="5261448"/>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该中学初中部共有学生大约</a:t>
            </a:r>
            <a:r>
              <a:rPr lang="en-US" altLang="zh-CN" sz="2800" kern="100" dirty="0">
                <a:latin typeface="Times New Roman"/>
                <a:ea typeface="华文细黑"/>
                <a:cs typeface="Courier New"/>
              </a:rPr>
              <a:t>1 250</a:t>
            </a:r>
            <a:r>
              <a:rPr lang="zh-CN" altLang="zh-CN" sz="2800" kern="100" dirty="0">
                <a:latin typeface="Times New Roman"/>
                <a:ea typeface="华文细黑"/>
                <a:cs typeface="Times New Roman"/>
              </a:rPr>
              <a:t>名</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3"/>
                                        </p:tgtEl>
                                      </p:cBhvr>
                                    </p:animEffect>
                                    <p:set>
                                      <p:cBhvr>
                                        <p:cTn id="22" dur="1" fill="hold">
                                          <p:stCondLst>
                                            <p:cond delay="499"/>
                                          </p:stCondLst>
                                        </p:cTn>
                                        <p:tgtEl>
                                          <p:spTgt spid="3"/>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2"/>
                                        </p:tgtEl>
                                      </p:cBhvr>
                                    </p:animEffect>
                                    <p:set>
                                      <p:cBhvr>
                                        <p:cTn id="25" dur="1" fill="hold">
                                          <p:stCondLst>
                                            <p:cond delay="499"/>
                                          </p:stCondLst>
                                        </p:cTn>
                                        <p:tgtEl>
                                          <p:spTgt spid="2"/>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p:bldP spid="3" grpId="1"/>
      <p:bldP spid="5" grpId="0"/>
      <p:bldP spid="5"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415487"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78582" y="157160"/>
            <a:ext cx="11161240" cy="693051"/>
          </a:xfrm>
          <a:prstGeom prst="rect">
            <a:avLst/>
          </a:prstGeom>
        </p:spPr>
        <p:txBody>
          <a:bodyPr wrap="square" lIns="121898" tIns="60948" rIns="121898" bIns="60948">
            <a:spAutoFit/>
          </a:bodyPr>
          <a:lstStyle/>
          <a:p>
            <a:pPr>
              <a:lnSpc>
                <a:spcPct val="150000"/>
              </a:lnSpc>
              <a:spcAft>
                <a:spcPts val="0"/>
              </a:spcAft>
            </a:pPr>
            <a:r>
              <a:rPr lang="zh-CN" altLang="en-US" sz="2800" kern="100" dirty="0" smtClean="0">
                <a:latin typeface="Times New Roman"/>
                <a:ea typeface="华文细黑"/>
                <a:cs typeface="Times New Roman"/>
              </a:rPr>
              <a:t>            </a:t>
            </a:r>
            <a:r>
              <a:rPr lang="zh-CN" altLang="zh-CN" sz="2800" b="1" kern="100" dirty="0" smtClean="0">
                <a:solidFill>
                  <a:srgbClr val="0000FF"/>
                </a:solidFill>
                <a:latin typeface="微软雅黑" pitchFamily="34" charset="-122"/>
                <a:ea typeface="微软雅黑" pitchFamily="34" charset="-122"/>
                <a:cs typeface="Times New Roman"/>
              </a:rPr>
              <a:t>游戏</a:t>
            </a:r>
            <a:r>
              <a:rPr lang="zh-CN" altLang="zh-CN" sz="2800" b="1" kern="100" dirty="0">
                <a:solidFill>
                  <a:srgbClr val="0000FF"/>
                </a:solidFill>
                <a:latin typeface="微软雅黑" pitchFamily="34" charset="-122"/>
                <a:ea typeface="微软雅黑" pitchFamily="34" charset="-122"/>
                <a:cs typeface="Times New Roman"/>
              </a:rPr>
              <a:t>公平性的判断</a:t>
            </a:r>
          </a:p>
        </p:txBody>
      </p:sp>
      <p:sp>
        <p:nvSpPr>
          <p:cNvPr id="3" name="矩形 2"/>
          <p:cNvSpPr/>
          <p:nvPr/>
        </p:nvSpPr>
        <p:spPr>
          <a:xfrm>
            <a:off x="118542" y="261442"/>
            <a:ext cx="1296144" cy="590931"/>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易错点</a:t>
            </a:r>
            <a:endParaRPr lang="zh-CN" altLang="en-US" sz="2400" dirty="0">
              <a:solidFill>
                <a:schemeClr val="accent6">
                  <a:lumMod val="75000"/>
                </a:schemeClr>
              </a:solidFill>
              <a:latin typeface="微软雅黑" pitchFamily="34" charset="-122"/>
              <a:ea typeface="微软雅黑" pitchFamily="34" charset="-122"/>
            </a:endParaRPr>
          </a:p>
        </p:txBody>
      </p:sp>
      <p:sp>
        <p:nvSpPr>
          <p:cNvPr id="10" name="矩形 9"/>
          <p:cNvSpPr/>
          <p:nvPr/>
        </p:nvSpPr>
        <p:spPr>
          <a:xfrm>
            <a:off x="118542" y="796952"/>
            <a:ext cx="11499437"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4</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下面有三种游戏规则：袋子中分别装有大小相同的球，从袋中取球</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graphicFrame>
        <p:nvGraphicFramePr>
          <p:cNvPr id="6" name="表格 5"/>
          <p:cNvGraphicFramePr>
            <a:graphicFrameLocks noGrp="1"/>
          </p:cNvGraphicFramePr>
          <p:nvPr>
            <p:extLst>
              <p:ext uri="{D42A27DB-BD31-4B8C-83A1-F6EECF244321}">
                <p14:modId xmlns:p14="http://schemas.microsoft.com/office/powerpoint/2010/main" val="144373059"/>
              </p:ext>
            </p:extLst>
          </p:nvPr>
        </p:nvGraphicFramePr>
        <p:xfrm>
          <a:off x="550590" y="1544055"/>
          <a:ext cx="10945216" cy="4982083"/>
        </p:xfrm>
        <a:graphic>
          <a:graphicData uri="http://schemas.openxmlformats.org/drawingml/2006/table">
            <a:tbl>
              <a:tblPr/>
              <a:tblGrid>
                <a:gridCol w="3456384"/>
                <a:gridCol w="3888432"/>
                <a:gridCol w="3600400"/>
              </a:tblGrid>
              <a:tr h="554542">
                <a:tc>
                  <a:txBody>
                    <a:bodyPr/>
                    <a:lstStyle/>
                    <a:p>
                      <a:pPr algn="ctr">
                        <a:lnSpc>
                          <a:spcPct val="150000"/>
                        </a:lnSpc>
                        <a:spcAft>
                          <a:spcPts val="0"/>
                        </a:spcAft>
                      </a:pPr>
                      <a:r>
                        <a:rPr lang="zh-CN" sz="2800" kern="100" baseline="0" dirty="0">
                          <a:effectLst/>
                          <a:latin typeface="Times New Roman"/>
                          <a:ea typeface="华文细黑"/>
                          <a:cs typeface="Times New Roman"/>
                        </a:rPr>
                        <a:t>游戏</a:t>
                      </a:r>
                      <a:r>
                        <a:rPr lang="en-US" sz="2800" kern="100" baseline="0" dirty="0">
                          <a:effectLst/>
                          <a:latin typeface="Times New Roman"/>
                          <a:ea typeface="华文细黑"/>
                          <a:cs typeface="Courier New"/>
                        </a:rPr>
                        <a:t>1</a:t>
                      </a:r>
                      <a:endParaRPr lang="zh-CN" sz="2800" kern="100" baseline="0" dirty="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游戏</a:t>
                      </a:r>
                      <a:r>
                        <a:rPr lang="en-US" sz="2800" kern="100" baseline="0">
                          <a:effectLst/>
                          <a:latin typeface="Times New Roman"/>
                          <a:ea typeface="华文细黑"/>
                          <a:cs typeface="Courier New"/>
                        </a:rPr>
                        <a:t>2</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游戏</a:t>
                      </a:r>
                      <a:r>
                        <a:rPr lang="en-US" sz="2800" kern="100" baseline="0">
                          <a:effectLst/>
                          <a:latin typeface="Times New Roman"/>
                          <a:ea typeface="华文细黑"/>
                          <a:cs typeface="Courier New"/>
                        </a:rPr>
                        <a:t>3</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02001">
                <a:tc>
                  <a:txBody>
                    <a:bodyPr/>
                    <a:lstStyle/>
                    <a:p>
                      <a:pPr algn="ctr">
                        <a:lnSpc>
                          <a:spcPct val="150000"/>
                        </a:lnSpc>
                        <a:spcAft>
                          <a:spcPts val="0"/>
                        </a:spcAft>
                      </a:pPr>
                      <a:r>
                        <a:rPr lang="en-US" sz="2800" kern="100" baseline="0" dirty="0">
                          <a:effectLst/>
                          <a:latin typeface="Times New Roman"/>
                          <a:ea typeface="华文细黑"/>
                          <a:cs typeface="Courier New"/>
                        </a:rPr>
                        <a:t>3</a:t>
                      </a:r>
                      <a:r>
                        <a:rPr lang="zh-CN" sz="2800" kern="100" baseline="0" dirty="0">
                          <a:effectLst/>
                          <a:latin typeface="Times New Roman"/>
                          <a:ea typeface="华文细黑"/>
                          <a:cs typeface="Times New Roman"/>
                        </a:rPr>
                        <a:t>个黑球和</a:t>
                      </a:r>
                      <a:r>
                        <a:rPr lang="en-US" sz="2800" kern="100" baseline="0" dirty="0">
                          <a:effectLst/>
                          <a:latin typeface="Times New Roman"/>
                          <a:ea typeface="华文细黑"/>
                          <a:cs typeface="Courier New"/>
                        </a:rPr>
                        <a:t>1</a:t>
                      </a:r>
                      <a:r>
                        <a:rPr lang="zh-CN" sz="2800" kern="100" baseline="0" dirty="0">
                          <a:effectLst/>
                          <a:latin typeface="Times New Roman"/>
                          <a:ea typeface="华文细黑"/>
                          <a:cs typeface="Times New Roman"/>
                        </a:rPr>
                        <a:t>个白球</a:t>
                      </a:r>
                      <a:endParaRPr lang="zh-CN" sz="2800" kern="100" baseline="0" dirty="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1</a:t>
                      </a:r>
                      <a:r>
                        <a:rPr lang="zh-CN" sz="2800" kern="100" baseline="0" dirty="0">
                          <a:effectLst/>
                          <a:latin typeface="Times New Roman"/>
                          <a:ea typeface="华文细黑"/>
                          <a:cs typeface="Times New Roman"/>
                        </a:rPr>
                        <a:t>个黑球和</a:t>
                      </a:r>
                      <a:r>
                        <a:rPr lang="en-US" sz="2800" kern="100" baseline="0" dirty="0">
                          <a:effectLst/>
                          <a:latin typeface="Times New Roman"/>
                          <a:ea typeface="华文细黑"/>
                          <a:cs typeface="Courier New"/>
                        </a:rPr>
                        <a:t>1</a:t>
                      </a:r>
                      <a:r>
                        <a:rPr lang="zh-CN" sz="2800" kern="100" baseline="0" dirty="0">
                          <a:effectLst/>
                          <a:latin typeface="Times New Roman"/>
                          <a:ea typeface="华文细黑"/>
                          <a:cs typeface="Times New Roman"/>
                        </a:rPr>
                        <a:t>个白球</a:t>
                      </a:r>
                      <a:endParaRPr lang="zh-CN" sz="2800" kern="100" baseline="0" dirty="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a:t>
                      </a:r>
                      <a:r>
                        <a:rPr lang="zh-CN" sz="2800" kern="100" baseline="0">
                          <a:effectLst/>
                          <a:latin typeface="Times New Roman"/>
                          <a:ea typeface="华文细黑"/>
                          <a:cs typeface="Times New Roman"/>
                        </a:rPr>
                        <a:t>个黑球和</a:t>
                      </a:r>
                      <a:r>
                        <a:rPr lang="en-US" sz="2800" kern="100" baseline="0">
                          <a:effectLst/>
                          <a:latin typeface="Times New Roman"/>
                          <a:ea typeface="华文细黑"/>
                          <a:cs typeface="Courier New"/>
                        </a:rPr>
                        <a:t>2</a:t>
                      </a:r>
                      <a:r>
                        <a:rPr lang="zh-CN" sz="2800" kern="100" baseline="0">
                          <a:effectLst/>
                          <a:latin typeface="Times New Roman"/>
                          <a:ea typeface="华文细黑"/>
                          <a:cs typeface="Times New Roman"/>
                        </a:rPr>
                        <a:t>个白球</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8000">
                <a:tc>
                  <a:txBody>
                    <a:bodyPr/>
                    <a:lstStyle/>
                    <a:p>
                      <a:pPr algn="ctr">
                        <a:lnSpc>
                          <a:spcPct val="150000"/>
                        </a:lnSpc>
                        <a:spcAft>
                          <a:spcPts val="0"/>
                        </a:spcAft>
                      </a:pPr>
                      <a:r>
                        <a:rPr lang="zh-CN" sz="2800" kern="100" baseline="0">
                          <a:effectLst/>
                          <a:latin typeface="Times New Roman"/>
                          <a:ea typeface="华文细黑"/>
                          <a:cs typeface="Times New Roman"/>
                        </a:rPr>
                        <a:t>取</a:t>
                      </a:r>
                      <a:r>
                        <a:rPr lang="en-US" sz="2800" kern="100" baseline="0">
                          <a:effectLst/>
                          <a:latin typeface="Times New Roman"/>
                          <a:ea typeface="华文细黑"/>
                          <a:cs typeface="Courier New"/>
                        </a:rPr>
                        <a:t>1</a:t>
                      </a:r>
                      <a:r>
                        <a:rPr lang="zh-CN" sz="2800" kern="100" baseline="0">
                          <a:effectLst/>
                          <a:latin typeface="Times New Roman"/>
                          <a:ea typeface="华文细黑"/>
                          <a:cs typeface="Times New Roman"/>
                        </a:rPr>
                        <a:t>个球，再取</a:t>
                      </a:r>
                      <a:r>
                        <a:rPr lang="en-US" sz="2800" kern="100" baseline="0">
                          <a:effectLst/>
                          <a:latin typeface="Times New Roman"/>
                          <a:ea typeface="华文细黑"/>
                          <a:cs typeface="Courier New"/>
                        </a:rPr>
                        <a:t>1</a:t>
                      </a:r>
                      <a:r>
                        <a:rPr lang="zh-CN" sz="2800" kern="100" baseline="0">
                          <a:effectLst/>
                          <a:latin typeface="Times New Roman"/>
                          <a:ea typeface="华文细黑"/>
                          <a:cs typeface="Times New Roman"/>
                        </a:rPr>
                        <a:t>个球</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dirty="0">
                          <a:effectLst/>
                          <a:latin typeface="Times New Roman"/>
                          <a:ea typeface="华文细黑"/>
                          <a:cs typeface="Times New Roman"/>
                        </a:rPr>
                        <a:t>取</a:t>
                      </a:r>
                      <a:r>
                        <a:rPr lang="en-US" sz="2800" kern="100" baseline="0" dirty="0">
                          <a:effectLst/>
                          <a:latin typeface="Times New Roman"/>
                          <a:ea typeface="华文细黑"/>
                          <a:cs typeface="Courier New"/>
                        </a:rPr>
                        <a:t>1</a:t>
                      </a:r>
                      <a:r>
                        <a:rPr lang="zh-CN" sz="2800" kern="100" baseline="0" dirty="0">
                          <a:effectLst/>
                          <a:latin typeface="Times New Roman"/>
                          <a:ea typeface="华文细黑"/>
                          <a:cs typeface="Times New Roman"/>
                        </a:rPr>
                        <a:t>个球</a:t>
                      </a:r>
                      <a:endParaRPr lang="zh-CN" sz="2800" kern="100" baseline="0" dirty="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取</a:t>
                      </a:r>
                      <a:r>
                        <a:rPr lang="en-US" sz="2800" kern="100" baseline="0">
                          <a:effectLst/>
                          <a:latin typeface="Times New Roman"/>
                          <a:ea typeface="华文细黑"/>
                          <a:cs typeface="Courier New"/>
                        </a:rPr>
                        <a:t>1</a:t>
                      </a:r>
                      <a:r>
                        <a:rPr lang="zh-CN" sz="2800" kern="100" baseline="0">
                          <a:effectLst/>
                          <a:latin typeface="Times New Roman"/>
                          <a:ea typeface="华文细黑"/>
                          <a:cs typeface="Times New Roman"/>
                        </a:rPr>
                        <a:t>个球，再取</a:t>
                      </a:r>
                      <a:r>
                        <a:rPr lang="en-US" sz="2800" kern="100" baseline="0">
                          <a:effectLst/>
                          <a:latin typeface="Times New Roman"/>
                          <a:ea typeface="华文细黑"/>
                          <a:cs typeface="Courier New"/>
                        </a:rPr>
                        <a:t>1</a:t>
                      </a:r>
                      <a:r>
                        <a:rPr lang="zh-CN" sz="2800" kern="100" baseline="0">
                          <a:effectLst/>
                          <a:latin typeface="Times New Roman"/>
                          <a:ea typeface="华文细黑"/>
                          <a:cs typeface="Times New Roman"/>
                        </a:rPr>
                        <a:t>个球</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36001">
                <a:tc>
                  <a:txBody>
                    <a:bodyPr/>
                    <a:lstStyle/>
                    <a:p>
                      <a:pPr algn="l">
                        <a:lnSpc>
                          <a:spcPct val="150000"/>
                        </a:lnSpc>
                        <a:spcAft>
                          <a:spcPts val="0"/>
                        </a:spcAft>
                      </a:pPr>
                      <a:r>
                        <a:rPr lang="zh-CN" sz="2800" kern="100" baseline="0" dirty="0">
                          <a:effectLst/>
                          <a:latin typeface="Times New Roman"/>
                          <a:ea typeface="华文细黑"/>
                          <a:cs typeface="Times New Roman"/>
                        </a:rPr>
                        <a:t>取出的两个球同色</a:t>
                      </a:r>
                      <a:r>
                        <a:rPr lang="en-US" sz="2800" kern="100" baseline="0" dirty="0">
                          <a:effectLst/>
                          <a:latin typeface="宋体"/>
                          <a:ea typeface="华文细黑"/>
                          <a:cs typeface="Times New Roman"/>
                        </a:rPr>
                        <a:t>→</a:t>
                      </a:r>
                      <a:r>
                        <a:rPr lang="zh-CN" sz="2800" kern="100" baseline="0" dirty="0">
                          <a:effectLst/>
                          <a:latin typeface="Times New Roman"/>
                          <a:ea typeface="华文细黑"/>
                          <a:cs typeface="Times New Roman"/>
                        </a:rPr>
                        <a:t>甲胜</a:t>
                      </a:r>
                      <a:endParaRPr lang="zh-CN" sz="2800" kern="100" baseline="0" dirty="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dirty="0">
                          <a:effectLst/>
                          <a:latin typeface="Times New Roman"/>
                          <a:ea typeface="华文细黑"/>
                          <a:cs typeface="Times New Roman"/>
                        </a:rPr>
                        <a:t>取出的球是黑球</a:t>
                      </a:r>
                      <a:r>
                        <a:rPr lang="en-US" sz="2800" kern="100" baseline="0" dirty="0">
                          <a:effectLst/>
                          <a:latin typeface="宋体"/>
                          <a:ea typeface="华文细黑"/>
                          <a:cs typeface="Times New Roman"/>
                        </a:rPr>
                        <a:t>→</a:t>
                      </a:r>
                      <a:r>
                        <a:rPr lang="zh-CN" sz="2800" kern="100" baseline="0" dirty="0">
                          <a:effectLst/>
                          <a:latin typeface="Times New Roman"/>
                          <a:ea typeface="华文细黑"/>
                          <a:cs typeface="Times New Roman"/>
                        </a:rPr>
                        <a:t>甲胜</a:t>
                      </a:r>
                      <a:endParaRPr lang="zh-CN" sz="2800" kern="100" baseline="0" dirty="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baseline="0" dirty="0">
                          <a:effectLst/>
                          <a:latin typeface="Times New Roman"/>
                          <a:ea typeface="华文细黑"/>
                          <a:cs typeface="Times New Roman"/>
                        </a:rPr>
                        <a:t>取出的两个球同色</a:t>
                      </a:r>
                      <a:r>
                        <a:rPr lang="en-US" sz="2800" kern="100" baseline="0" dirty="0">
                          <a:effectLst/>
                          <a:latin typeface="宋体"/>
                          <a:ea typeface="华文细黑"/>
                          <a:cs typeface="Times New Roman"/>
                        </a:rPr>
                        <a:t>→</a:t>
                      </a:r>
                      <a:r>
                        <a:rPr lang="zh-CN" sz="2800" kern="100" baseline="0" dirty="0">
                          <a:effectLst/>
                          <a:latin typeface="Times New Roman"/>
                          <a:ea typeface="华文细黑"/>
                          <a:cs typeface="Times New Roman"/>
                        </a:rPr>
                        <a:t>甲胜</a:t>
                      </a:r>
                      <a:endParaRPr lang="zh-CN" sz="2800" kern="100" baseline="0" dirty="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36001">
                <a:tc>
                  <a:txBody>
                    <a:bodyPr/>
                    <a:lstStyle/>
                    <a:p>
                      <a:pPr algn="l">
                        <a:lnSpc>
                          <a:spcPct val="150000"/>
                        </a:lnSpc>
                        <a:spcAft>
                          <a:spcPts val="0"/>
                        </a:spcAft>
                      </a:pPr>
                      <a:r>
                        <a:rPr lang="zh-CN" sz="2800" kern="100" baseline="0" dirty="0">
                          <a:effectLst/>
                          <a:latin typeface="Times New Roman"/>
                          <a:ea typeface="华文细黑"/>
                          <a:cs typeface="Times New Roman"/>
                        </a:rPr>
                        <a:t>取出的两个球不同色</a:t>
                      </a:r>
                      <a:r>
                        <a:rPr lang="en-US" sz="2800" kern="100" baseline="0" dirty="0">
                          <a:effectLst/>
                          <a:latin typeface="宋体"/>
                          <a:ea typeface="华文细黑"/>
                          <a:cs typeface="Times New Roman"/>
                        </a:rPr>
                        <a:t>→</a:t>
                      </a:r>
                      <a:r>
                        <a:rPr lang="zh-CN" sz="2800" kern="100" baseline="0" dirty="0">
                          <a:effectLst/>
                          <a:latin typeface="Times New Roman"/>
                          <a:ea typeface="华文细黑"/>
                          <a:cs typeface="Times New Roman"/>
                        </a:rPr>
                        <a:t>乙胜</a:t>
                      </a:r>
                      <a:endParaRPr lang="zh-CN" sz="2800" kern="100" baseline="0" dirty="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取出的球是白球</a:t>
                      </a:r>
                      <a:r>
                        <a:rPr lang="en-US" sz="2800" kern="100" baseline="0">
                          <a:effectLst/>
                          <a:latin typeface="宋体"/>
                          <a:ea typeface="华文细黑"/>
                          <a:cs typeface="Times New Roman"/>
                        </a:rPr>
                        <a:t>→</a:t>
                      </a:r>
                      <a:r>
                        <a:rPr lang="zh-CN" sz="2800" kern="100" baseline="0">
                          <a:effectLst/>
                          <a:latin typeface="Times New Roman"/>
                          <a:ea typeface="华文细黑"/>
                          <a:cs typeface="Times New Roman"/>
                        </a:rPr>
                        <a:t>乙胜</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baseline="0" dirty="0">
                          <a:effectLst/>
                          <a:latin typeface="Times New Roman"/>
                          <a:ea typeface="华文细黑"/>
                          <a:cs typeface="Times New Roman"/>
                        </a:rPr>
                        <a:t>取出的两个球不同色</a:t>
                      </a:r>
                      <a:r>
                        <a:rPr lang="en-US" sz="2800" kern="100" baseline="0" dirty="0">
                          <a:effectLst/>
                          <a:latin typeface="宋体"/>
                          <a:ea typeface="华文细黑"/>
                          <a:cs typeface="Times New Roman"/>
                        </a:rPr>
                        <a:t>→</a:t>
                      </a:r>
                      <a:r>
                        <a:rPr lang="zh-CN" sz="2800" kern="100" baseline="0" dirty="0">
                          <a:effectLst/>
                          <a:latin typeface="Times New Roman"/>
                          <a:ea typeface="华文细黑"/>
                          <a:cs typeface="Times New Roman"/>
                        </a:rPr>
                        <a:t>乙胜</a:t>
                      </a:r>
                      <a:endParaRPr lang="zh-CN" sz="2800" kern="100" baseline="0" dirty="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431611"/>
            <a:ext cx="11161240" cy="2062079"/>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问其中不公平的游戏是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游戏</a:t>
            </a:r>
            <a:r>
              <a:rPr lang="en-US" altLang="zh-CN" sz="2800" kern="100" dirty="0" smtClean="0">
                <a:latin typeface="Times New Roman"/>
                <a:ea typeface="华文细黑"/>
                <a:cs typeface="Courier New"/>
              </a:rPr>
              <a:t>1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游戏</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和游戏</a:t>
            </a:r>
            <a:r>
              <a:rPr lang="en-US" altLang="zh-CN" sz="2800" kern="100" dirty="0">
                <a:latin typeface="Times New Roman"/>
                <a:ea typeface="华文细黑"/>
                <a:cs typeface="Courier New"/>
              </a:rPr>
              <a:t>3</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游戏</a:t>
            </a:r>
            <a:r>
              <a:rPr lang="en-US" altLang="zh-CN" sz="2800" kern="100" dirty="0" smtClean="0">
                <a:latin typeface="Times New Roman"/>
                <a:ea typeface="华文细黑"/>
                <a:cs typeface="Courier New"/>
              </a:rPr>
              <a:t>2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游戏</a:t>
            </a:r>
            <a:r>
              <a:rPr lang="en-US" altLang="zh-CN" sz="2800" kern="100" dirty="0">
                <a:latin typeface="Times New Roman"/>
                <a:ea typeface="华文细黑"/>
                <a:cs typeface="Courier New"/>
              </a:rPr>
              <a:t>3</a:t>
            </a:r>
            <a:endParaRPr lang="zh-CN" altLang="zh-CN" sz="105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0052544"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圆角矩形 6">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243881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985152" y="1485578"/>
            <a:ext cx="10004085"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通过实例，进一步理解概率的意义</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会用概率的意义解释生活中的实例</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了解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极大似然法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和遗传机理中的统计规律．</a:t>
            </a:r>
            <a:endParaRPr lang="zh-CN" altLang="zh-CN" sz="1050" kern="100" dirty="0">
              <a:effectLst/>
              <a:latin typeface="宋体"/>
              <a:cs typeface="Courier New"/>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406574" y="451495"/>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错解　</a:t>
            </a:r>
            <a:r>
              <a:rPr lang="zh-CN" altLang="zh-CN" sz="2800" kern="100" dirty="0">
                <a:latin typeface="Times New Roman"/>
                <a:ea typeface="华文细黑"/>
                <a:cs typeface="Times New Roman"/>
              </a:rPr>
              <a:t>游戏</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中取</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个球的所有可能情况有：</a:t>
            </a:r>
            <a:endParaRPr lang="zh-CN" altLang="zh-CN" sz="1050" kern="100" dirty="0">
              <a:effectLst/>
              <a:latin typeface="宋体"/>
              <a:cs typeface="Courier New"/>
            </a:endParaRPr>
          </a:p>
        </p:txBody>
      </p:sp>
      <p:sp>
        <p:nvSpPr>
          <p:cNvPr id="5" name="矩形 4"/>
          <p:cNvSpPr/>
          <p:nvPr/>
        </p:nvSpPr>
        <p:spPr>
          <a:xfrm>
            <a:off x="406574" y="1171575"/>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黑</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，黑</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黑</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，黑</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黑</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，白</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黑</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，白</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黑</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，白</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，所以甲胜的概率</a:t>
            </a:r>
            <a:r>
              <a:rPr lang="zh-CN" altLang="zh-CN" sz="2800" kern="100" dirty="0" smtClean="0">
                <a:latin typeface="Times New Roman"/>
                <a:ea typeface="华文细黑"/>
                <a:cs typeface="Times New Roman"/>
              </a:rPr>
              <a:t>为</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所以游戏</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是不公平的</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51295489"/>
              </p:ext>
            </p:extLst>
          </p:nvPr>
        </p:nvGraphicFramePr>
        <p:xfrm>
          <a:off x="2350790" y="1796098"/>
          <a:ext cx="615950" cy="1238250"/>
        </p:xfrm>
        <a:graphic>
          <a:graphicData uri="http://schemas.openxmlformats.org/presentationml/2006/ole">
            <mc:AlternateContent xmlns:mc="http://schemas.openxmlformats.org/markup-compatibility/2006">
              <mc:Choice xmlns:v="urn:schemas-microsoft-com:vml" Requires="v">
                <p:oleObj spid="_x0000_s5138" name="文档" r:id="rId4" imgW="616726" imgH="1238084" progId="Word.Document.12">
                  <p:embed/>
                </p:oleObj>
              </mc:Choice>
              <mc:Fallback>
                <p:oleObj name="文档" r:id="rId4" imgW="616726" imgH="1238084" progId="Word.Document.12">
                  <p:embed/>
                  <p:pic>
                    <p:nvPicPr>
                      <p:cNvPr id="0" name=""/>
                      <p:cNvPicPr/>
                      <p:nvPr/>
                    </p:nvPicPr>
                    <p:blipFill>
                      <a:blip r:embed="rId5"/>
                      <a:stretch>
                        <a:fillRect/>
                      </a:stretch>
                    </p:blipFill>
                    <p:spPr>
                      <a:xfrm>
                        <a:off x="2350790" y="1796098"/>
                        <a:ext cx="615950" cy="1238250"/>
                      </a:xfrm>
                      <a:prstGeom prst="rect">
                        <a:avLst/>
                      </a:prstGeom>
                    </p:spPr>
                  </p:pic>
                </p:oleObj>
              </mc:Fallback>
            </mc:AlternateContent>
          </a:graphicData>
        </a:graphic>
      </p:graphicFrame>
      <p:sp>
        <p:nvSpPr>
          <p:cNvPr id="7" name="矩形 6"/>
          <p:cNvSpPr/>
          <p:nvPr/>
        </p:nvSpPr>
        <p:spPr>
          <a:xfrm>
            <a:off x="406574" y="2755751"/>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游戏</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中，显然甲胜的可能性是</a:t>
            </a:r>
            <a:r>
              <a:rPr lang="en-US" altLang="zh-CN" sz="2800" kern="100" dirty="0">
                <a:latin typeface="Times New Roman"/>
                <a:ea typeface="华文细黑"/>
                <a:cs typeface="Courier New"/>
              </a:rPr>
              <a:t>0.5</a:t>
            </a:r>
            <a:r>
              <a:rPr lang="zh-CN" altLang="zh-CN" sz="2800" kern="100" dirty="0">
                <a:latin typeface="Times New Roman"/>
                <a:ea typeface="华文细黑"/>
                <a:cs typeface="Times New Roman"/>
              </a:rPr>
              <a:t>，游戏是公平的</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8" name="矩形 7"/>
          <p:cNvSpPr/>
          <p:nvPr/>
        </p:nvSpPr>
        <p:spPr>
          <a:xfrm>
            <a:off x="406574" y="3547839"/>
            <a:ext cx="11272852" cy="133393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游戏</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中取</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个球的所有可能情况有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黑</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，黑</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黑</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，白</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黑</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，白</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黑</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，白</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黑</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，白</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白</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，白</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12" name="矩形 11"/>
          <p:cNvSpPr/>
          <p:nvPr/>
        </p:nvSpPr>
        <p:spPr>
          <a:xfrm>
            <a:off x="406574" y="4987999"/>
            <a:ext cx="11272852"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所以甲胜的可能性</a:t>
            </a:r>
            <a:r>
              <a:rPr lang="zh-CN" altLang="zh-CN" sz="2800" kern="100" dirty="0" smtClean="0">
                <a:latin typeface="Times New Roman"/>
                <a:ea typeface="华文细黑"/>
                <a:cs typeface="Times New Roman"/>
              </a:rPr>
              <a:t>为</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所以游戏</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是不公平的</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2345291295"/>
              </p:ext>
            </p:extLst>
          </p:nvPr>
        </p:nvGraphicFramePr>
        <p:xfrm>
          <a:off x="3737992" y="4927848"/>
          <a:ext cx="615950" cy="1238250"/>
        </p:xfrm>
        <a:graphic>
          <a:graphicData uri="http://schemas.openxmlformats.org/presentationml/2006/ole">
            <mc:AlternateContent xmlns:mc="http://schemas.openxmlformats.org/markup-compatibility/2006">
              <mc:Choice xmlns:v="urn:schemas-microsoft-com:vml" Requires="v">
                <p:oleObj spid="_x0000_s5139" name="文档" r:id="rId7" imgW="616726" imgH="1238444" progId="Word.Document.12">
                  <p:embed/>
                </p:oleObj>
              </mc:Choice>
              <mc:Fallback>
                <p:oleObj name="文档" r:id="rId7" imgW="616726" imgH="1238444" progId="Word.Document.12">
                  <p:embed/>
                  <p:pic>
                    <p:nvPicPr>
                      <p:cNvPr id="0" name=""/>
                      <p:cNvPicPr/>
                      <p:nvPr/>
                    </p:nvPicPr>
                    <p:blipFill>
                      <a:blip r:embed="rId8"/>
                      <a:stretch>
                        <a:fillRect/>
                      </a:stretch>
                    </p:blipFill>
                    <p:spPr>
                      <a:xfrm>
                        <a:off x="3737992" y="4927848"/>
                        <a:ext cx="615950" cy="1238250"/>
                      </a:xfrm>
                      <a:prstGeom prst="rect">
                        <a:avLst/>
                      </a:prstGeom>
                    </p:spPr>
                  </p:pic>
                </p:oleObj>
              </mc:Fallback>
            </mc:AlternateContent>
          </a:graphicData>
        </a:graphic>
      </p:graphicFrame>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a:hlinkClick r:id="rId9"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5868271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750"/>
                                        <p:tgtEl>
                                          <p:spTgt spid="11"/>
                                        </p:tgtEl>
                                      </p:cBhvr>
                                    </p:animEffect>
                                  </p:childTnLst>
                                </p:cTn>
                              </p:par>
                            </p:childTnLst>
                          </p:cTn>
                        </p:par>
                        <p:par>
                          <p:cTn id="8" fill="hold">
                            <p:stCondLst>
                              <p:cond delay="750"/>
                            </p:stCondLst>
                            <p:childTnLst>
                              <p:par>
                                <p:cTn id="9" presetID="3"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750"/>
                                        <p:tgtEl>
                                          <p:spTgt spid="5"/>
                                        </p:tgtEl>
                                      </p:cBhvr>
                                    </p:animEffect>
                                  </p:childTnLst>
                                </p:cTn>
                              </p:par>
                              <p:par>
                                <p:cTn id="12" presetID="3" presetClass="entr" presetSubtype="1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750"/>
                                        <p:tgtEl>
                                          <p:spTgt spid="2"/>
                                        </p:tgtEl>
                                      </p:cBhvr>
                                    </p:animEffect>
                                  </p:childTnLst>
                                </p:cTn>
                              </p:par>
                            </p:childTnLst>
                          </p:cTn>
                        </p:par>
                        <p:par>
                          <p:cTn id="15" fill="hold">
                            <p:stCondLst>
                              <p:cond delay="1500"/>
                            </p:stCondLst>
                            <p:childTnLst>
                              <p:par>
                                <p:cTn id="16" presetID="3" presetClass="entr" presetSubtype="1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750"/>
                                        <p:tgtEl>
                                          <p:spTgt spid="7"/>
                                        </p:tgtEl>
                                      </p:cBhvr>
                                    </p:animEffect>
                                  </p:childTnLst>
                                </p:cTn>
                              </p:par>
                            </p:childTnLst>
                          </p:cTn>
                        </p:par>
                        <p:par>
                          <p:cTn id="19" fill="hold">
                            <p:stCondLst>
                              <p:cond delay="2250"/>
                            </p:stCondLst>
                            <p:childTnLst>
                              <p:par>
                                <p:cTn id="20" presetID="3" presetClass="entr" presetSubtype="1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750"/>
                                        <p:tgtEl>
                                          <p:spTgt spid="8"/>
                                        </p:tgtEl>
                                      </p:cBhvr>
                                    </p:animEffect>
                                  </p:childTnLst>
                                </p:cTn>
                              </p:par>
                            </p:childTnLst>
                          </p:cTn>
                        </p:par>
                        <p:par>
                          <p:cTn id="23" fill="hold">
                            <p:stCondLst>
                              <p:cond delay="3000"/>
                            </p:stCondLst>
                            <p:childTnLst>
                              <p:par>
                                <p:cTn id="24" presetID="3" presetClass="entr" presetSubtype="1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750"/>
                                        <p:tgtEl>
                                          <p:spTgt spid="12"/>
                                        </p:tgtEl>
                                      </p:cBhvr>
                                    </p:animEffect>
                                  </p:childTnLst>
                                </p:cTn>
                              </p:par>
                              <p:par>
                                <p:cTn id="27" presetID="3" presetClass="entr" presetSubtype="1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linds(horizontal)">
                                      <p:cBhvr>
                                        <p:cTn id="29"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p:bldP spid="7" grpId="0"/>
      <p:bldP spid="8"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1" name="矩形 10"/>
          <p:cNvSpPr/>
          <p:nvPr/>
        </p:nvSpPr>
        <p:spPr>
          <a:xfrm>
            <a:off x="406574" y="909514"/>
            <a:ext cx="1116124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错解分析</a:t>
            </a:r>
            <a:r>
              <a:rPr lang="zh-CN" altLang="zh-CN" sz="2800" kern="100" dirty="0">
                <a:latin typeface="Times New Roman"/>
                <a:ea typeface="华文细黑"/>
                <a:cs typeface="Times New Roman"/>
              </a:rPr>
              <a:t>　分析解题过程，你知道错在哪里吗？</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错误的根本原因是对试验发生的所有可能情况列举不全，从而导致结果错误</a:t>
            </a:r>
            <a:r>
              <a:rPr lang="en-US" altLang="zh-CN" sz="2800" kern="100" dirty="0" smtClean="0">
                <a:latin typeface="Times New Roman"/>
                <a:ea typeface="华文细黑"/>
                <a:cs typeface="Courier New"/>
              </a:rPr>
              <a:t>.</a:t>
            </a:r>
          </a:p>
          <a:p>
            <a:pPr algn="just">
              <a:lnSpc>
                <a:spcPct val="150000"/>
              </a:lnSpc>
              <a:spcAft>
                <a:spcPts val="0"/>
              </a:spcAft>
            </a:pPr>
            <a:r>
              <a:rPr lang="zh-CN" altLang="zh-CN" sz="2800" b="1" kern="100" dirty="0">
                <a:solidFill>
                  <a:srgbClr val="E36C0A"/>
                </a:solidFill>
                <a:latin typeface="Times New Roman"/>
                <a:ea typeface="微软雅黑"/>
                <a:cs typeface="Times New Roman"/>
              </a:rPr>
              <a:t>正解</a:t>
            </a:r>
            <a:r>
              <a:rPr lang="zh-CN" altLang="zh-CN" sz="2800" b="1" kern="100" dirty="0">
                <a:solidFill>
                  <a:srgbClr val="0000FF"/>
                </a:solidFill>
                <a:latin typeface="Times New Roman"/>
                <a:ea typeface="微软雅黑"/>
                <a:cs typeface="Times New Roman"/>
              </a:rPr>
              <a:t>　</a:t>
            </a:r>
            <a:r>
              <a:rPr lang="en-US" altLang="zh-CN" sz="2800" b="1" kern="100" dirty="0" smtClean="0">
                <a:solidFill>
                  <a:srgbClr val="C00000"/>
                </a:solidFill>
                <a:latin typeface="Times New Roman"/>
                <a:ea typeface="华文细黑"/>
                <a:cs typeface="Courier New"/>
              </a:rPr>
              <a:t>D</a:t>
            </a:r>
            <a:endParaRPr lang="zh-CN" altLang="zh-CN" sz="2800" b="1" kern="100" dirty="0">
              <a:solidFill>
                <a:srgbClr val="C00000"/>
              </a:solidFill>
              <a:effectLst/>
              <a:latin typeface="宋体"/>
              <a:cs typeface="Courier New"/>
            </a:endParaRPr>
          </a:p>
        </p:txBody>
      </p:sp>
    </p:spTree>
    <p:extLst>
      <p:ext uri="{BB962C8B-B14F-4D97-AF65-F5344CB8AC3E}">
        <p14:creationId xmlns:p14="http://schemas.microsoft.com/office/powerpoint/2010/main" val="33710753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blinds(horizontal)">
                                      <p:cBhvr>
                                        <p:cTn id="11" dur="750"/>
                                        <p:tgtEl>
                                          <p:spTgt spid="11">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blinds(horizontal)">
                                      <p:cBhvr>
                                        <p:cTn id="15" dur="75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5" name="矩形 14"/>
          <p:cNvSpPr/>
          <p:nvPr/>
        </p:nvSpPr>
        <p:spPr>
          <a:xfrm>
            <a:off x="406574" y="621482"/>
            <a:ext cx="11161240" cy="39192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下列说法正确的是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某事件发生的概率为</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1.1</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不可能事件的概率为</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，必然事件的概率为</a:t>
            </a:r>
            <a:r>
              <a:rPr lang="en-US" altLang="zh-CN" sz="2800" kern="100" dirty="0">
                <a:latin typeface="Times New Roman"/>
                <a:ea typeface="华文细黑"/>
                <a:cs typeface="Courier New"/>
              </a:rPr>
              <a:t>1</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小概率事件就是不可能发生的事件，大概率事件就是必然要发生</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事件</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某事件发生的概率是随着试验次数的变化而变化的</a:t>
            </a:r>
            <a:endParaRPr lang="zh-CN" altLang="zh-CN" sz="1050" kern="100" dirty="0">
              <a:effectLst/>
              <a:latin typeface="宋体"/>
              <a:cs typeface="Courier New"/>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a:hlinkClick r:id="rId7"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5" name="矩形 14"/>
          <p:cNvSpPr/>
          <p:nvPr/>
        </p:nvSpPr>
        <p:spPr>
          <a:xfrm>
            <a:off x="478582" y="765498"/>
            <a:ext cx="11161240" cy="39192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事件发生的概率</a:t>
            </a:r>
            <a:r>
              <a:rPr lang="en-US" altLang="zh-CN" sz="2800" kern="100" dirty="0">
                <a:latin typeface="Times New Roman"/>
                <a:ea typeface="华文细黑"/>
                <a:cs typeface="Courier New"/>
              </a:rPr>
              <a:t>0</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错；</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小概率事件是指这个事件发生的可能性很小，几乎不发生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大概率事件发生的可能性较大，但并不是一定发生，</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错；</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某事件发生的概率为一个常数，不随试验的次数变化而变化，</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错；</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正确</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微软雅黑"/>
                <a:cs typeface="Times New Roman"/>
              </a:rPr>
              <a:t>答案　</a:t>
            </a:r>
            <a:r>
              <a:rPr lang="en-US" altLang="zh-CN" sz="2800" b="1" kern="100" dirty="0">
                <a:solidFill>
                  <a:srgbClr val="C00000"/>
                </a:solidFill>
                <a:latin typeface="Times New Roman"/>
                <a:ea typeface="华文细黑"/>
                <a:cs typeface="Courier New"/>
              </a:rPr>
              <a:t>B</a:t>
            </a:r>
            <a:endParaRPr lang="zh-CN" altLang="zh-CN" sz="1050" b="1" kern="100" dirty="0">
              <a:solidFill>
                <a:srgbClr val="C00000"/>
              </a:solidFill>
              <a:effectLst/>
              <a:latin typeface="宋体"/>
              <a:cs typeface="Courier New"/>
            </a:endParaRPr>
          </a:p>
        </p:txBody>
      </p:sp>
    </p:spTree>
    <p:extLst>
      <p:ext uri="{BB962C8B-B14F-4D97-AF65-F5344CB8AC3E}">
        <p14:creationId xmlns:p14="http://schemas.microsoft.com/office/powerpoint/2010/main" val="42032337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blinds(horizontal)">
                                      <p:cBhvr>
                                        <p:cTn id="15" dur="750"/>
                                        <p:tgtEl>
                                          <p:spTgt spid="15">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5">
                                            <p:txEl>
                                              <p:pRg st="3" end="3"/>
                                            </p:txEl>
                                          </p:spTgt>
                                        </p:tgtEl>
                                        <p:attrNameLst>
                                          <p:attrName>style.visibility</p:attrName>
                                        </p:attrNameLst>
                                      </p:cBhvr>
                                      <p:to>
                                        <p:strVal val="visible"/>
                                      </p:to>
                                    </p:set>
                                    <p:animEffect transition="in" filter="blinds(horizontal)">
                                      <p:cBhvr>
                                        <p:cTn id="19" dur="75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7" name="矩形 16"/>
          <p:cNvSpPr/>
          <p:nvPr/>
        </p:nvSpPr>
        <p:spPr>
          <a:xfrm>
            <a:off x="406574" y="693490"/>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设某厂产品的次品率为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，估算该厂</a:t>
            </a:r>
            <a:r>
              <a:rPr lang="en-US" altLang="zh-CN" sz="2800" kern="100" dirty="0">
                <a:latin typeface="Times New Roman"/>
                <a:ea typeface="华文细黑"/>
                <a:cs typeface="Courier New"/>
              </a:rPr>
              <a:t>8 000</a:t>
            </a:r>
            <a:r>
              <a:rPr lang="zh-CN" altLang="zh-CN" sz="2800" kern="100" dirty="0">
                <a:latin typeface="Times New Roman"/>
                <a:ea typeface="华文细黑"/>
                <a:cs typeface="Times New Roman"/>
              </a:rPr>
              <a:t>件产品中合格品的件数可能为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A.160  </a:t>
            </a:r>
            <a:r>
              <a:rPr lang="en-US" altLang="zh-CN" sz="2800" kern="100" dirty="0" smtClean="0">
                <a:latin typeface="Times New Roman"/>
                <a:ea typeface="华文细黑"/>
                <a:cs typeface="Courier New"/>
              </a:rPr>
              <a:t>		B.7 </a:t>
            </a:r>
            <a:r>
              <a:rPr lang="en-US" altLang="zh-CN" sz="2800" kern="100" dirty="0">
                <a:latin typeface="Times New Roman"/>
                <a:ea typeface="华文细黑"/>
                <a:cs typeface="Courier New"/>
              </a:rPr>
              <a:t>840  </a:t>
            </a:r>
            <a:r>
              <a:rPr lang="en-US" altLang="zh-CN" sz="2800" kern="100" dirty="0" smtClean="0">
                <a:latin typeface="Times New Roman"/>
                <a:ea typeface="华文细黑"/>
                <a:cs typeface="Courier New"/>
              </a:rPr>
              <a:t>	    C.7 </a:t>
            </a:r>
            <a:r>
              <a:rPr lang="en-US" altLang="zh-CN" sz="2800" kern="100" dirty="0">
                <a:latin typeface="Times New Roman"/>
                <a:ea typeface="华文细黑"/>
                <a:cs typeface="Courier New"/>
              </a:rPr>
              <a:t>998  </a:t>
            </a:r>
            <a:r>
              <a:rPr lang="en-US" altLang="zh-CN" sz="2800" kern="100" dirty="0" smtClean="0">
                <a:latin typeface="Times New Roman"/>
                <a:ea typeface="华文细黑"/>
                <a:cs typeface="Courier New"/>
              </a:rPr>
              <a:t>	     D.7 </a:t>
            </a:r>
            <a:r>
              <a:rPr lang="en-US" altLang="zh-CN" sz="2800" kern="100" dirty="0">
                <a:latin typeface="Times New Roman"/>
                <a:ea typeface="华文细黑"/>
                <a:cs typeface="Courier New"/>
              </a:rPr>
              <a:t>800</a:t>
            </a:r>
            <a:endParaRPr lang="zh-CN" altLang="zh-CN" sz="1050" kern="100" dirty="0">
              <a:effectLst/>
              <a:latin typeface="宋体"/>
              <a:cs typeface="Courier New"/>
            </a:endParaRPr>
          </a:p>
        </p:txBody>
      </p:sp>
      <p:sp>
        <p:nvSpPr>
          <p:cNvPr id="8" name="矩形 7"/>
          <p:cNvSpPr/>
          <p:nvPr/>
        </p:nvSpPr>
        <p:spPr>
          <a:xfrm>
            <a:off x="406574" y="2709714"/>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次品率为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，故次品约</a:t>
            </a:r>
            <a:r>
              <a:rPr lang="en-US" altLang="zh-CN" sz="2800" kern="100" dirty="0">
                <a:latin typeface="Times New Roman"/>
                <a:ea typeface="华文细黑"/>
                <a:cs typeface="Courier New"/>
              </a:rPr>
              <a:t>8 000</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160(</a:t>
            </a:r>
            <a:r>
              <a:rPr lang="zh-CN" altLang="zh-CN" sz="2800" kern="100" dirty="0">
                <a:latin typeface="Times New Roman"/>
                <a:ea typeface="华文细黑"/>
                <a:cs typeface="Times New Roman"/>
              </a:rPr>
              <a:t>件</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故</a:t>
            </a:r>
            <a:r>
              <a:rPr lang="zh-CN" altLang="zh-CN" sz="2800" kern="100" dirty="0">
                <a:latin typeface="Times New Roman"/>
                <a:ea typeface="华文细黑"/>
                <a:cs typeface="Times New Roman"/>
              </a:rPr>
              <a:t>合格品的件数可能为</a:t>
            </a:r>
            <a:r>
              <a:rPr lang="en-US" altLang="zh-CN" sz="2800" kern="100" dirty="0">
                <a:latin typeface="Times New Roman"/>
                <a:ea typeface="华文细黑"/>
                <a:cs typeface="Courier New"/>
              </a:rPr>
              <a:t>7 840.</a:t>
            </a:r>
            <a:endParaRPr lang="zh-CN" altLang="zh-CN" sz="1050" kern="100" dirty="0">
              <a:effectLst/>
              <a:latin typeface="宋体"/>
              <a:cs typeface="Courier New"/>
            </a:endParaRPr>
          </a:p>
        </p:txBody>
      </p:sp>
      <p:sp>
        <p:nvSpPr>
          <p:cNvPr id="2" name="矩形 1"/>
          <p:cNvSpPr/>
          <p:nvPr/>
        </p:nvSpPr>
        <p:spPr>
          <a:xfrm>
            <a:off x="1510086" y="1504628"/>
            <a:ext cx="423514"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B</a:t>
            </a:r>
            <a:endParaRPr lang="zh-CN" altLang="en-US" sz="2800" b="1" kern="100" dirty="0">
              <a:solidFill>
                <a:srgbClr val="C00000"/>
              </a:solidFill>
              <a:latin typeface="Times New Roman"/>
              <a:ea typeface="华文细黑"/>
              <a:cs typeface="Courier New"/>
            </a:endParaRPr>
          </a:p>
        </p:txBody>
      </p:sp>
      <p:sp>
        <p:nvSpPr>
          <p:cNvPr id="10" name="矩形 9"/>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8">
                                            <p:txEl>
                                              <p:pRg st="0" end="0"/>
                                            </p:txEl>
                                          </p:spTgt>
                                        </p:tgtEl>
                                      </p:cBhvr>
                                    </p:animEffect>
                                    <p:set>
                                      <p:cBhvr>
                                        <p:cTn id="22" dur="1" fill="hold">
                                          <p:stCondLst>
                                            <p:cond delay="499"/>
                                          </p:stCondLst>
                                        </p:cTn>
                                        <p:tgtEl>
                                          <p:spTgt spid="8">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8">
                                            <p:txEl>
                                              <p:pRg st="1" end="1"/>
                                            </p:txEl>
                                          </p:spTgt>
                                        </p:tgtEl>
                                      </p:cBhvr>
                                    </p:animEffect>
                                    <p:set>
                                      <p:cBhvr>
                                        <p:cTn id="25" dur="1" fill="hold">
                                          <p:stCondLst>
                                            <p:cond delay="499"/>
                                          </p:stCondLst>
                                        </p:cTn>
                                        <p:tgtEl>
                                          <p:spTgt spid="8">
                                            <p:txEl>
                                              <p:pRg st="1" end="1"/>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8" grpId="0" build="allAtOnce"/>
      <p:bldP spid="2" grpId="0"/>
      <p:bldP spid="2"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7" name="矩形 16"/>
          <p:cNvSpPr/>
          <p:nvPr/>
        </p:nvSpPr>
        <p:spPr>
          <a:xfrm>
            <a:off x="406574" y="549474"/>
            <a:ext cx="11161240" cy="39192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某地气象局预报说：明天本地降水的概率为</a:t>
            </a:r>
            <a:r>
              <a:rPr lang="en-US" altLang="zh-CN" sz="2800" kern="100" dirty="0">
                <a:latin typeface="Times New Roman"/>
                <a:ea typeface="华文细黑"/>
                <a:cs typeface="Courier New"/>
              </a:rPr>
              <a:t>80%</a:t>
            </a:r>
            <a:r>
              <a:rPr lang="zh-CN" altLang="zh-CN" sz="2800" kern="100" dirty="0">
                <a:latin typeface="Times New Roman"/>
                <a:ea typeface="华文细黑"/>
                <a:cs typeface="Times New Roman"/>
              </a:rPr>
              <a:t>，则下列解释正确的是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明天本地有</a:t>
            </a:r>
            <a:r>
              <a:rPr lang="en-US" altLang="zh-CN" sz="2800" kern="100" dirty="0">
                <a:latin typeface="Times New Roman"/>
                <a:ea typeface="华文细黑"/>
                <a:cs typeface="Courier New"/>
              </a:rPr>
              <a:t>80%</a:t>
            </a:r>
            <a:r>
              <a:rPr lang="zh-CN" altLang="zh-CN" sz="2800" kern="100" dirty="0">
                <a:latin typeface="Times New Roman"/>
                <a:ea typeface="华文细黑"/>
                <a:cs typeface="Times New Roman"/>
              </a:rPr>
              <a:t>的区域降水，</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的区域不降水</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明天本地有</a:t>
            </a:r>
            <a:r>
              <a:rPr lang="en-US" altLang="zh-CN" sz="2800" kern="100" dirty="0">
                <a:latin typeface="Times New Roman"/>
                <a:ea typeface="华文细黑"/>
                <a:cs typeface="Courier New"/>
              </a:rPr>
              <a:t>80%</a:t>
            </a:r>
            <a:r>
              <a:rPr lang="zh-CN" altLang="zh-CN" sz="2800" kern="100" dirty="0">
                <a:latin typeface="Times New Roman"/>
                <a:ea typeface="华文细黑"/>
                <a:cs typeface="Times New Roman"/>
              </a:rPr>
              <a:t>的时间降水，</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的时间不降水</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明天本地降水的可能性是</a:t>
            </a:r>
            <a:r>
              <a:rPr lang="en-US" altLang="zh-CN" sz="2800" kern="100" dirty="0">
                <a:latin typeface="Times New Roman"/>
                <a:ea typeface="华文细黑"/>
                <a:cs typeface="Courier New"/>
              </a:rPr>
              <a:t>80%</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以上说法均不正确</a:t>
            </a:r>
            <a:endParaRPr lang="zh-CN" altLang="zh-CN" sz="1050" kern="100" dirty="0">
              <a:effectLst/>
              <a:latin typeface="宋体"/>
              <a:cs typeface="Courier New"/>
            </a:endParaRPr>
          </a:p>
        </p:txBody>
      </p:sp>
      <p:sp>
        <p:nvSpPr>
          <p:cNvPr id="8" name="矩形 7"/>
          <p:cNvSpPr/>
          <p:nvPr/>
        </p:nvSpPr>
        <p:spPr>
          <a:xfrm>
            <a:off x="406574" y="4437906"/>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选项</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显然不正确，因为明天本地降水的概率为</a:t>
            </a:r>
            <a:r>
              <a:rPr lang="en-US" altLang="zh-CN" sz="2800" kern="100" dirty="0">
                <a:latin typeface="Times New Roman"/>
                <a:ea typeface="华文细黑"/>
                <a:cs typeface="Courier New"/>
              </a:rPr>
              <a:t>80%</a:t>
            </a:r>
            <a:r>
              <a:rPr lang="zh-CN" altLang="zh-CN" sz="2800" kern="100" dirty="0">
                <a:latin typeface="Times New Roman"/>
                <a:ea typeface="华文细黑"/>
                <a:cs typeface="Times New Roman"/>
              </a:rPr>
              <a:t>不是说有</a:t>
            </a:r>
            <a:r>
              <a:rPr lang="en-US" altLang="zh-CN" sz="2800" kern="100" dirty="0">
                <a:latin typeface="Times New Roman"/>
                <a:ea typeface="华文细黑"/>
                <a:cs typeface="Courier New"/>
              </a:rPr>
              <a:t>80%</a:t>
            </a:r>
            <a:r>
              <a:rPr lang="zh-CN" altLang="zh-CN" sz="2800" kern="100" dirty="0">
                <a:latin typeface="Times New Roman"/>
                <a:ea typeface="华文细黑"/>
                <a:cs typeface="Times New Roman"/>
              </a:rPr>
              <a:t>的区域降水，也不是说有</a:t>
            </a:r>
            <a:r>
              <a:rPr lang="en-US" altLang="zh-CN" sz="2800" kern="100" dirty="0">
                <a:latin typeface="Times New Roman"/>
                <a:ea typeface="华文细黑"/>
                <a:cs typeface="Courier New"/>
              </a:rPr>
              <a:t>80%</a:t>
            </a:r>
            <a:r>
              <a:rPr lang="zh-CN" altLang="zh-CN" sz="2800" kern="100" dirty="0">
                <a:latin typeface="Times New Roman"/>
                <a:ea typeface="华文细黑"/>
                <a:cs typeface="Times New Roman"/>
              </a:rPr>
              <a:t>的时间降水，而是指降水的可能性是</a:t>
            </a:r>
            <a:r>
              <a:rPr lang="en-US" altLang="zh-CN" sz="2800" kern="100" dirty="0">
                <a:latin typeface="Times New Roman"/>
                <a:ea typeface="华文细黑"/>
                <a:cs typeface="Courier New"/>
              </a:rPr>
              <a:t>80%.</a:t>
            </a:r>
            <a:r>
              <a:rPr lang="zh-CN" altLang="zh-CN" sz="2800" kern="100" dirty="0">
                <a:latin typeface="Times New Roman"/>
                <a:ea typeface="华文细黑"/>
                <a:cs typeface="Times New Roman"/>
              </a:rPr>
              <a:t>故选</a:t>
            </a:r>
            <a:r>
              <a:rPr lang="en-US" altLang="zh-CN" sz="2800" kern="100" dirty="0">
                <a:latin typeface="Times New Roman"/>
                <a:ea typeface="华文细黑"/>
                <a:cs typeface="Courier New"/>
              </a:rPr>
              <a:t>C.</a:t>
            </a:r>
            <a:endParaRPr lang="zh-CN" altLang="zh-CN" sz="1050" kern="100" dirty="0">
              <a:effectLst/>
              <a:latin typeface="宋体"/>
              <a:cs typeface="Courier New"/>
            </a:endParaRPr>
          </a:p>
        </p:txBody>
      </p:sp>
      <p:sp>
        <p:nvSpPr>
          <p:cNvPr id="2" name="矩形 1"/>
          <p:cNvSpPr/>
          <p:nvPr/>
        </p:nvSpPr>
        <p:spPr>
          <a:xfrm>
            <a:off x="1126654" y="1394520"/>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C</a:t>
            </a:r>
            <a:endParaRPr lang="zh-CN" altLang="en-US" sz="2800" b="1" kern="100" dirty="0">
              <a:solidFill>
                <a:srgbClr val="C00000"/>
              </a:solidFill>
              <a:latin typeface="Times New Roman"/>
              <a:ea typeface="华文细黑"/>
              <a:cs typeface="Courier New"/>
            </a:endParaRPr>
          </a:p>
        </p:txBody>
      </p:sp>
      <p:sp>
        <p:nvSpPr>
          <p:cNvPr id="10" name="矩形 9"/>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8" grpId="0"/>
      <p:bldP spid="8" grpId="1"/>
      <p:bldP spid="2" grpId="0"/>
      <p:bldP spid="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8"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9"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4" name="矩形 13"/>
          <p:cNvSpPr/>
          <p:nvPr/>
        </p:nvSpPr>
        <p:spPr>
          <a:xfrm>
            <a:off x="349806" y="405458"/>
            <a:ext cx="11466955"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给出下列四个命题：</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设有一批产品，其次品率为</a:t>
            </a:r>
            <a:r>
              <a:rPr lang="en-US" altLang="zh-CN" sz="2800" kern="100" dirty="0">
                <a:latin typeface="Times New Roman"/>
                <a:ea typeface="华文细黑"/>
                <a:cs typeface="Courier New"/>
              </a:rPr>
              <a:t>0.05</a:t>
            </a:r>
            <a:r>
              <a:rPr lang="zh-CN" altLang="zh-CN" sz="2800" kern="100" dirty="0">
                <a:latin typeface="Times New Roman"/>
                <a:ea typeface="华文细黑"/>
                <a:cs typeface="Times New Roman"/>
              </a:rPr>
              <a:t>，则从中任取</a:t>
            </a:r>
            <a:r>
              <a:rPr lang="en-US" altLang="zh-CN" sz="2800" kern="100" dirty="0">
                <a:latin typeface="Times New Roman"/>
                <a:ea typeface="华文细黑"/>
                <a:cs typeface="Courier New"/>
              </a:rPr>
              <a:t>200</a:t>
            </a:r>
            <a:r>
              <a:rPr lang="zh-CN" altLang="zh-CN" sz="2800" kern="100" dirty="0">
                <a:latin typeface="Times New Roman"/>
                <a:ea typeface="华文细黑"/>
                <a:cs typeface="Times New Roman"/>
              </a:rPr>
              <a:t>件，必有</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件是次品；</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做</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次抛硬币的试验，结果</a:t>
            </a:r>
            <a:r>
              <a:rPr lang="en-US" altLang="zh-CN" sz="2800" kern="100" dirty="0">
                <a:latin typeface="Times New Roman"/>
                <a:ea typeface="华文细黑"/>
                <a:cs typeface="Courier New"/>
              </a:rPr>
              <a:t>51</a:t>
            </a:r>
            <a:r>
              <a:rPr lang="zh-CN" altLang="zh-CN" sz="2800" kern="100" dirty="0">
                <a:latin typeface="Times New Roman"/>
                <a:ea typeface="华文细黑"/>
                <a:cs typeface="Times New Roman"/>
              </a:rPr>
              <a:t>次出现正面朝上，因此，出现正面朝上的概率</a:t>
            </a: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随机事件发生的频率就是这个随机事件发生的概率；</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抛掷骰子</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次，得点数是</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的结果有</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次，则出现</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点的频率</a:t>
            </a: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其中正确命题有</a:t>
            </a:r>
            <a:r>
              <a:rPr lang="en-US" altLang="zh-CN" sz="2800" kern="100" dirty="0" smtClean="0">
                <a:latin typeface="Times New Roman"/>
                <a:ea typeface="华文细黑"/>
                <a:cs typeface="Courier New"/>
              </a:rPr>
              <a:t>________.</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845045540"/>
              </p:ext>
            </p:extLst>
          </p:nvPr>
        </p:nvGraphicFramePr>
        <p:xfrm>
          <a:off x="1981225" y="2277666"/>
          <a:ext cx="939800" cy="1209675"/>
        </p:xfrm>
        <a:graphic>
          <a:graphicData uri="http://schemas.openxmlformats.org/presentationml/2006/ole">
            <mc:AlternateContent xmlns:mc="http://schemas.openxmlformats.org/markup-compatibility/2006">
              <mc:Choice xmlns:v="urn:schemas-microsoft-com:vml" Requires="v">
                <p:oleObj spid="_x0000_s6160" name="文档" r:id="rId9" imgW="940390" imgH="1209643" progId="Word.Document.12">
                  <p:embed/>
                </p:oleObj>
              </mc:Choice>
              <mc:Fallback>
                <p:oleObj name="文档" r:id="rId9" imgW="940390" imgH="1209643" progId="Word.Document.12">
                  <p:embed/>
                  <p:pic>
                    <p:nvPicPr>
                      <p:cNvPr id="0" name=""/>
                      <p:cNvPicPr/>
                      <p:nvPr/>
                    </p:nvPicPr>
                    <p:blipFill>
                      <a:blip r:embed="rId10"/>
                      <a:stretch>
                        <a:fillRect/>
                      </a:stretch>
                    </p:blipFill>
                    <p:spPr>
                      <a:xfrm>
                        <a:off x="1981225" y="2277666"/>
                        <a:ext cx="939800" cy="120967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177136112"/>
              </p:ext>
            </p:extLst>
          </p:nvPr>
        </p:nvGraphicFramePr>
        <p:xfrm>
          <a:off x="10650760" y="3545235"/>
          <a:ext cx="939800" cy="1209675"/>
        </p:xfrm>
        <a:graphic>
          <a:graphicData uri="http://schemas.openxmlformats.org/presentationml/2006/ole">
            <mc:AlternateContent xmlns:mc="http://schemas.openxmlformats.org/markup-compatibility/2006">
              <mc:Choice xmlns:v="urn:schemas-microsoft-com:vml" Requires="v">
                <p:oleObj spid="_x0000_s6161" name="文档" r:id="rId12" imgW="940390" imgH="1209643" progId="Word.Document.12">
                  <p:embed/>
                </p:oleObj>
              </mc:Choice>
              <mc:Fallback>
                <p:oleObj name="文档" r:id="rId12" imgW="940390" imgH="1209643" progId="Word.Document.12">
                  <p:embed/>
                  <p:pic>
                    <p:nvPicPr>
                      <p:cNvPr id="0" name=""/>
                      <p:cNvPicPr/>
                      <p:nvPr/>
                    </p:nvPicPr>
                    <p:blipFill>
                      <a:blip r:embed="rId13"/>
                      <a:stretch>
                        <a:fillRect/>
                      </a:stretch>
                    </p:blipFill>
                    <p:spPr>
                      <a:xfrm>
                        <a:off x="10650760" y="3545235"/>
                        <a:ext cx="939800" cy="1209675"/>
                      </a:xfrm>
                      <a:prstGeom prst="rect">
                        <a:avLst/>
                      </a:prstGeom>
                    </p:spPr>
                  </p:pic>
                </p:oleObj>
              </mc:Fallback>
            </mc:AlternateContent>
          </a:graphicData>
        </a:graphic>
      </p:graphicFrame>
      <p:sp>
        <p:nvSpPr>
          <p:cNvPr id="13" name="矩形 12"/>
          <p:cNvSpPr/>
          <p:nvPr/>
        </p:nvSpPr>
        <p:spPr>
          <a:xfrm>
            <a:off x="349806" y="4826521"/>
            <a:ext cx="11466955" cy="1861767"/>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微软雅黑"/>
                <a:cs typeface="Times New Roman"/>
              </a:rPr>
              <a:t>解析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错，次品率是大量产品的估计值，并不是针对</a:t>
            </a:r>
            <a:r>
              <a:rPr lang="en-US" altLang="zh-CN" sz="2800" kern="100" dirty="0">
                <a:latin typeface="Times New Roman"/>
                <a:ea typeface="华文细黑"/>
                <a:cs typeface="Courier New"/>
              </a:rPr>
              <a:t>200</a:t>
            </a:r>
            <a:r>
              <a:rPr lang="zh-CN" altLang="zh-CN" sz="2800" kern="100" dirty="0">
                <a:latin typeface="Times New Roman"/>
                <a:ea typeface="华文细黑"/>
                <a:cs typeface="Times New Roman"/>
              </a:rPr>
              <a:t>件产品来说的</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40000"/>
              </a:lnSpc>
              <a:spcAft>
                <a:spcPts val="0"/>
              </a:spcAft>
            </a:pPr>
            <a:r>
              <a:rPr lang="en-US" altLang="zh-CN" sz="2800" kern="100" dirty="0">
                <a:latin typeface="宋体"/>
                <a:ea typeface="华文细黑"/>
                <a:cs typeface="Times New Roman"/>
              </a:rPr>
              <a:t>②③</a:t>
            </a:r>
            <a:r>
              <a:rPr lang="zh-CN" altLang="zh-CN" sz="2800" kern="100" dirty="0">
                <a:latin typeface="Times New Roman"/>
                <a:ea typeface="华文细黑"/>
                <a:cs typeface="Times New Roman"/>
              </a:rPr>
              <a:t>混淆了频率与概率的区别</a:t>
            </a:r>
            <a:r>
              <a:rPr lang="en-US" altLang="zh-CN" sz="2800" kern="100" dirty="0" smtClean="0">
                <a:latin typeface="Times New Roman"/>
                <a:ea typeface="华文细黑"/>
                <a:cs typeface="Courier New"/>
              </a:rPr>
              <a:t>.</a:t>
            </a:r>
          </a:p>
          <a:p>
            <a:pPr algn="just">
              <a:lnSpc>
                <a:spcPct val="140000"/>
              </a:lnSpc>
              <a:spcAft>
                <a:spcPts val="0"/>
              </a:spcAft>
            </a:pPr>
            <a:r>
              <a:rPr lang="en-US" altLang="zh-CN" sz="2800" kern="100" dirty="0" smtClean="0">
                <a:latin typeface="宋体"/>
                <a:ea typeface="华文细黑"/>
                <a:cs typeface="Times New Roman"/>
              </a:rPr>
              <a:t>④</a:t>
            </a:r>
            <a:r>
              <a:rPr lang="zh-CN" altLang="zh-CN" sz="2800" kern="100" dirty="0">
                <a:latin typeface="Times New Roman"/>
                <a:ea typeface="华文细黑"/>
                <a:cs typeface="Times New Roman"/>
              </a:rPr>
              <a:t>正确</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3430910" y="4365898"/>
            <a:ext cx="543739"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④</a:t>
            </a:r>
            <a:endParaRPr lang="zh-CN" altLang="en-US" sz="2800" b="1" kern="100" dirty="0">
              <a:solidFill>
                <a:srgbClr val="C00000"/>
              </a:solidFill>
              <a:latin typeface="Times New Roman"/>
              <a:ea typeface="华文细黑"/>
              <a:cs typeface="Courier New"/>
            </a:endParaRPr>
          </a:p>
        </p:txBody>
      </p:sp>
      <p:sp>
        <p:nvSpPr>
          <p:cNvPr id="15" name="矩形 1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linds(horizontal)">
                                      <p:cBhvr>
                                        <p:cTn id="12" dur="5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Effect transition="in" filter="blinds(horizontal)">
                                      <p:cBhvr>
                                        <p:cTn id="17" dur="500"/>
                                        <p:tgtEl>
                                          <p:spTgt spid="1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3">
                                            <p:txEl>
                                              <p:pRg st="0" end="0"/>
                                            </p:txEl>
                                          </p:spTgt>
                                        </p:tgtEl>
                                      </p:cBhvr>
                                    </p:animEffect>
                                    <p:set>
                                      <p:cBhvr>
                                        <p:cTn id="27" dur="1" fill="hold">
                                          <p:stCondLst>
                                            <p:cond delay="499"/>
                                          </p:stCondLst>
                                        </p:cTn>
                                        <p:tgtEl>
                                          <p:spTgt spid="13">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3">
                                            <p:txEl>
                                              <p:pRg st="1" end="1"/>
                                            </p:txEl>
                                          </p:spTgt>
                                        </p:tgtEl>
                                      </p:cBhvr>
                                    </p:animEffect>
                                    <p:set>
                                      <p:cBhvr>
                                        <p:cTn id="30" dur="1" fill="hold">
                                          <p:stCondLst>
                                            <p:cond delay="499"/>
                                          </p:stCondLst>
                                        </p:cTn>
                                        <p:tgtEl>
                                          <p:spTgt spid="13">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3">
                                            <p:txEl>
                                              <p:pRg st="2" end="2"/>
                                            </p:txEl>
                                          </p:spTgt>
                                        </p:tgtEl>
                                      </p:cBhvr>
                                    </p:animEffect>
                                    <p:set>
                                      <p:cBhvr>
                                        <p:cTn id="33" dur="1" fill="hold">
                                          <p:stCondLst>
                                            <p:cond delay="499"/>
                                          </p:stCondLst>
                                        </p:cTn>
                                        <p:tgtEl>
                                          <p:spTgt spid="13">
                                            <p:txEl>
                                              <p:pRg st="2" end="2"/>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3"/>
                                        </p:tgtEl>
                                      </p:cBhvr>
                                    </p:animEffect>
                                    <p:set>
                                      <p:cBhvr>
                                        <p:cTn id="36"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13" grpId="0" build="allAtOnce"/>
      <p:bldP spid="3" grpId="0"/>
      <p:bldP spid="3"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3" name="矩形 12"/>
          <p:cNvSpPr/>
          <p:nvPr/>
        </p:nvSpPr>
        <p:spPr>
          <a:xfrm>
            <a:off x="406574" y="728349"/>
            <a:ext cx="11161240"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公元</a:t>
            </a:r>
            <a:r>
              <a:rPr lang="en-US" altLang="zh-CN" sz="2800" kern="100" dirty="0">
                <a:latin typeface="Times New Roman"/>
                <a:ea typeface="华文细黑"/>
                <a:cs typeface="Courier New"/>
              </a:rPr>
              <a:t>1053</a:t>
            </a:r>
            <a:r>
              <a:rPr lang="zh-CN" altLang="zh-CN" sz="2800" kern="100" dirty="0">
                <a:latin typeface="Times New Roman"/>
                <a:ea typeface="华文细黑"/>
                <a:cs typeface="Times New Roman"/>
              </a:rPr>
              <a:t>年，大元帅狄青奉旨率兵征讨侬智高，出征前狄青拿出</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宋元天宝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铜币，向众将士许愿：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如果钱币扔在地上，有字的一面会全部向上，那么这次出兵一定可以打败敌人！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在千军万马的注目之下，狄青用力将铜币向空中抛去，奇迹发生了：</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枚铜币，枚枚有字的一面向上</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顿时，全军欢呼雀跃，将士个个认为是神灵保佑，战争必胜无疑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事实上铜币有可能是</a:t>
            </a:r>
            <a:r>
              <a:rPr lang="en-US" altLang="zh-CN" sz="2800" kern="100" dirty="0">
                <a:latin typeface="Times New Roman"/>
                <a:ea typeface="华文细黑"/>
                <a:cs typeface="Courier New"/>
              </a:rPr>
              <a:t>________(</a:t>
            </a:r>
            <a:r>
              <a:rPr lang="zh-CN" altLang="zh-CN" sz="2800" kern="100" dirty="0">
                <a:latin typeface="Times New Roman"/>
                <a:ea typeface="华文细黑"/>
                <a:cs typeface="Times New Roman"/>
              </a:rPr>
              <a:t>填序号</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铜币两面均有字</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②</a:t>
            </a:r>
            <a:r>
              <a:rPr lang="zh-CN" altLang="zh-CN" sz="2800" kern="100" dirty="0">
                <a:latin typeface="Times New Roman"/>
                <a:ea typeface="华文细黑"/>
                <a:cs typeface="Times New Roman"/>
              </a:rPr>
              <a:t>铜币质量不均匀；</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神灵保佑</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④</a:t>
            </a:r>
            <a:r>
              <a:rPr lang="zh-CN" altLang="zh-CN" sz="2800" kern="100" dirty="0">
                <a:latin typeface="Times New Roman"/>
                <a:ea typeface="华文细黑"/>
                <a:cs typeface="Times New Roman"/>
              </a:rPr>
              <a:t>铜币质量均匀</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2" name="矩形 1"/>
          <p:cNvSpPr/>
          <p:nvPr/>
        </p:nvSpPr>
        <p:spPr>
          <a:xfrm>
            <a:off x="6145708" y="4058702"/>
            <a:ext cx="902811"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①②</a:t>
            </a:r>
            <a:endParaRPr lang="zh-CN" altLang="en-US" sz="2800" b="1" kern="100" dirty="0">
              <a:solidFill>
                <a:srgbClr val="C00000"/>
              </a:solidFill>
              <a:latin typeface="Times New Roman"/>
              <a:ea typeface="华文细黑"/>
              <a:cs typeface="Courier New"/>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20" name="矩形 19"/>
          <p:cNvSpPr/>
          <p:nvPr/>
        </p:nvSpPr>
        <p:spPr>
          <a:xfrm>
            <a:off x="461828" y="1235250"/>
            <a:ext cx="11050733"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概率是描述随机事件发生的可能性大小的一个度量，即使是大概率事件，也不能肯定事件一定会发生，只是认为事件发生的可能性大</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概率与频率的关系：对于一个事件而言，概率是一个常数，频率则随试验次数的变化而变化，次数越多频率越接近其概率</a:t>
            </a:r>
            <a:r>
              <a:rPr lang="en-US" altLang="zh-CN" sz="2800" kern="100" dirty="0">
                <a:latin typeface="Times New Roman"/>
                <a:ea typeface="华文细黑"/>
                <a:cs typeface="Courier New"/>
              </a:rPr>
              <a:t>. </a:t>
            </a:r>
            <a:endParaRPr lang="zh-CN" altLang="zh-CN" sz="1050" kern="100" dirty="0">
              <a:effectLst/>
              <a:latin typeface="宋体"/>
              <a:cs typeface="Courier New"/>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6" name="图片 5"/>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21265" t="12526" r="7604" b="6674"/>
          <a:stretch/>
        </p:blipFill>
        <p:spPr>
          <a:xfrm>
            <a:off x="8831510" y="4067643"/>
            <a:ext cx="3365069" cy="2784627"/>
          </a:xfrm>
          <a:prstGeom prst="rect">
            <a:avLst/>
          </a:prstGeom>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178077"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176786"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178077"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35360" y="765498"/>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知识点一　对概率的正确理解</a:t>
            </a:r>
          </a:p>
        </p:txBody>
      </p:sp>
      <p:sp>
        <p:nvSpPr>
          <p:cNvPr id="5" name="矩形 4"/>
          <p:cNvSpPr/>
          <p:nvPr/>
        </p:nvSpPr>
        <p:spPr>
          <a:xfrm>
            <a:off x="335360" y="1452043"/>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随机事件的发生都</a:t>
            </a:r>
            <a:r>
              <a:rPr lang="zh-CN" altLang="zh-CN" sz="2800" kern="100" dirty="0" smtClean="0">
                <a:latin typeface="Times New Roman"/>
                <a:ea typeface="华文细黑"/>
                <a:cs typeface="Times New Roman"/>
              </a:rPr>
              <a:t>有</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例如，尽管每次抛掷硬币的结果出现正、反的概率都为</a:t>
            </a:r>
            <a:r>
              <a:rPr lang="en-US" altLang="zh-CN" sz="2800" kern="100" dirty="0">
                <a:latin typeface="Times New Roman"/>
                <a:ea typeface="华文细黑"/>
                <a:cs typeface="Courier New"/>
              </a:rPr>
              <a:t>0.5</a:t>
            </a:r>
            <a:r>
              <a:rPr lang="zh-CN" altLang="zh-CN" sz="2800" kern="100" dirty="0">
                <a:latin typeface="Times New Roman"/>
                <a:ea typeface="华文细黑"/>
                <a:cs typeface="Times New Roman"/>
              </a:rPr>
              <a:t>，但连续两次抛掷硬币的结果不一定恰好是正面朝上、反面朝上各一次，可以有</a:t>
            </a:r>
            <a:r>
              <a:rPr lang="zh-CN" altLang="zh-CN" sz="2800" kern="100" dirty="0" smtClean="0">
                <a:latin typeface="Times New Roman"/>
                <a:ea typeface="华文细黑"/>
                <a:cs typeface="Times New Roman"/>
              </a:rPr>
              <a:t>三种</a:t>
            </a:r>
            <a:r>
              <a:rPr lang="zh-CN" altLang="zh-CN" sz="2800" kern="100" dirty="0">
                <a:latin typeface="Times New Roman"/>
                <a:ea typeface="华文细黑"/>
                <a:cs typeface="Times New Roman"/>
              </a:rPr>
              <a:t>可能的结果：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两次正面朝上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两次反面朝上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一次正面朝上，一次反面朝上</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3954016" y="1581855"/>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随机性</a:t>
            </a:r>
            <a:endParaRPr lang="zh-CN" altLang="en-US" dirty="0">
              <a:solidFill>
                <a:srgbClr val="C00000"/>
              </a:solidFill>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p:bldP spid="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582592"/>
            <a:ext cx="11161240"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随机事件在一次试验中发生与否是随机的，但随机性中</a:t>
            </a:r>
            <a:r>
              <a:rPr lang="zh-CN" altLang="zh-CN" sz="2800" kern="100" dirty="0" smtClean="0">
                <a:latin typeface="Times New Roman"/>
                <a:ea typeface="华文细黑"/>
                <a:cs typeface="Times New Roman"/>
              </a:rPr>
              <a:t>含有</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认识了这种随机性中的规律性，就能使我们比较准确地预测随机事件发生的可能性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例如，做连续抛掷两枚硬币的试验</a:t>
            </a:r>
            <a:r>
              <a:rPr lang="en-US" altLang="zh-CN" sz="2800" kern="100" dirty="0">
                <a:latin typeface="Times New Roman"/>
                <a:ea typeface="华文细黑"/>
                <a:cs typeface="Courier New"/>
              </a:rPr>
              <a:t>1 000</a:t>
            </a:r>
            <a:r>
              <a:rPr lang="zh-CN" altLang="zh-CN" sz="2800" kern="100" dirty="0">
                <a:latin typeface="Times New Roman"/>
                <a:ea typeface="华文细黑"/>
                <a:cs typeface="Times New Roman"/>
              </a:rPr>
              <a:t>次，可以预见：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两枚正面朝上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大约出现</a:t>
            </a:r>
            <a:r>
              <a:rPr lang="en-US" altLang="zh-CN" sz="2800" kern="100" dirty="0">
                <a:latin typeface="Times New Roman"/>
                <a:ea typeface="华文细黑"/>
                <a:cs typeface="Courier New"/>
              </a:rPr>
              <a:t>250</a:t>
            </a:r>
            <a:r>
              <a:rPr lang="zh-CN" altLang="zh-CN" sz="2800" kern="100" dirty="0">
                <a:latin typeface="Times New Roman"/>
                <a:ea typeface="华文细黑"/>
                <a:cs typeface="Times New Roman"/>
              </a:rPr>
              <a:t>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两枚反面朝上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大约出现</a:t>
            </a:r>
            <a:r>
              <a:rPr lang="en-US" altLang="zh-CN" sz="2800" kern="100" dirty="0">
                <a:latin typeface="Times New Roman"/>
                <a:ea typeface="华文细黑"/>
                <a:cs typeface="Courier New"/>
              </a:rPr>
              <a:t>250</a:t>
            </a:r>
            <a:r>
              <a:rPr lang="zh-CN" altLang="zh-CN" sz="2800" kern="100" dirty="0">
                <a:latin typeface="Times New Roman"/>
                <a:ea typeface="华文细黑"/>
                <a:cs typeface="Times New Roman"/>
              </a:rPr>
              <a:t>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正面朝上、反面朝上各一枚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大约出现</a:t>
            </a:r>
            <a:r>
              <a:rPr lang="en-US" altLang="zh-CN" sz="2800" kern="100" dirty="0">
                <a:latin typeface="Times New Roman"/>
                <a:ea typeface="华文细黑"/>
                <a:cs typeface="Courier New"/>
              </a:rPr>
              <a:t>500</a:t>
            </a:r>
            <a:r>
              <a:rPr lang="zh-CN" altLang="zh-CN" sz="2800" kern="100" dirty="0">
                <a:latin typeface="Times New Roman"/>
                <a:ea typeface="华文细黑"/>
                <a:cs typeface="Times New Roman"/>
              </a:rPr>
              <a:t>次</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概率值表示每次试验中随机事件发生</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它反映的是一种规律，而不是试验总次数中某事件一定发生的比例</a:t>
            </a:r>
            <a:r>
              <a:rPr lang="en-US" altLang="zh-CN" sz="2800" kern="100" dirty="0" smtClean="0">
                <a:latin typeface="Times New Roman"/>
                <a:ea typeface="华文细黑"/>
                <a:cs typeface="Courier New"/>
              </a:rPr>
              <a:t>.</a:t>
            </a:r>
            <a:endParaRPr lang="zh-CN" altLang="zh-CN" sz="2800" kern="100" dirty="0">
              <a:effectLst/>
              <a:latin typeface="宋体"/>
              <a:cs typeface="Courier New"/>
            </a:endParaRPr>
          </a:p>
        </p:txBody>
      </p:sp>
      <p:sp>
        <p:nvSpPr>
          <p:cNvPr id="2" name="矩形 1"/>
          <p:cNvSpPr/>
          <p:nvPr/>
        </p:nvSpPr>
        <p:spPr>
          <a:xfrm>
            <a:off x="10055646" y="664125"/>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规律性</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6924456" y="3847221"/>
            <a:ext cx="233910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可能性的大小</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0789564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2" grpId="0"/>
      <p:bldP spid="2" grpId="1"/>
      <p:bldP spid="3" grpId="0"/>
      <p:bldP spid="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54947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思考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随机事件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的概率</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能反映事件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发生的确切情况吗？</a:t>
            </a:r>
            <a:endParaRPr lang="zh-CN" altLang="zh-CN" sz="1050" kern="100" dirty="0">
              <a:effectLst/>
              <a:latin typeface="宋体"/>
              <a:cs typeface="Courier New"/>
            </a:endParaRPr>
          </a:p>
        </p:txBody>
      </p:sp>
      <p:sp>
        <p:nvSpPr>
          <p:cNvPr id="3" name="矩形 2"/>
          <p:cNvSpPr/>
          <p:nvPr/>
        </p:nvSpPr>
        <p:spPr>
          <a:xfrm>
            <a:off x="406574" y="130100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不能，只能反映事件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发生的可能性的大小</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4" name="矩形 3"/>
          <p:cNvSpPr/>
          <p:nvPr/>
        </p:nvSpPr>
        <p:spPr>
          <a:xfrm>
            <a:off x="406574" y="2093096"/>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随机事件在一次试验中是否发生与概率的大小有什么关系？</a:t>
            </a:r>
            <a:endParaRPr lang="zh-CN" altLang="zh-CN" sz="1050" kern="100" dirty="0">
              <a:effectLst/>
              <a:latin typeface="宋体"/>
              <a:cs typeface="Courier New"/>
            </a:endParaRPr>
          </a:p>
        </p:txBody>
      </p:sp>
      <p:sp>
        <p:nvSpPr>
          <p:cNvPr id="5" name="矩形 4"/>
          <p:cNvSpPr/>
          <p:nvPr/>
        </p:nvSpPr>
        <p:spPr>
          <a:xfrm>
            <a:off x="406574" y="2815943"/>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随机事件的概率表明了随机事件发生的可能性的大小，但并不表示概率大的事件一定发生，概率小的事件一定不发生</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5876485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3" grpId="0"/>
      <p:bldP spid="3" grpId="1"/>
      <p:bldP spid="5" grpId="0"/>
      <p:bldP spid="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189434"/>
            <a:ext cx="1094132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知识点二　生活中的概率</a:t>
            </a:r>
          </a:p>
        </p:txBody>
      </p:sp>
      <p:sp>
        <p:nvSpPr>
          <p:cNvPr id="4" name="矩形 3"/>
          <p:cNvSpPr/>
          <p:nvPr/>
        </p:nvSpPr>
        <p:spPr>
          <a:xfrm>
            <a:off x="406574" y="837506"/>
            <a:ext cx="11161240"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游戏的公平性</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裁判员用抽签器决定谁先发球，不管哪一名运动员先猜，猜中并取得发球权的概率均为</a:t>
            </a:r>
            <a:r>
              <a:rPr lang="en-US" altLang="zh-CN" sz="2800" kern="100" dirty="0">
                <a:latin typeface="Times New Roman"/>
                <a:ea typeface="华文细黑"/>
                <a:cs typeface="Courier New"/>
              </a:rPr>
              <a:t>0.5</a:t>
            </a:r>
            <a:r>
              <a:rPr lang="zh-CN" altLang="zh-CN" sz="2800" kern="100" dirty="0">
                <a:latin typeface="Times New Roman"/>
                <a:ea typeface="华文细黑"/>
                <a:cs typeface="Times New Roman"/>
              </a:rPr>
              <a:t>，所以这个规则是公平的</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在设计某种游戏规则时，一定要考虑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这种规则对每个人都是公平的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这一重要原则</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决策中的概率思想</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如果我们面临的是从多个可选答案中挑选正确答案的决策任务，那么</a:t>
            </a:r>
            <a:r>
              <a:rPr lang="en-US" altLang="zh-CN" sz="2800" kern="100" dirty="0" smtClean="0">
                <a:latin typeface="宋体"/>
                <a:ea typeface="华文细黑"/>
                <a:cs typeface="Times New Roman"/>
              </a:rPr>
              <a:t>“</a:t>
            </a:r>
            <a:r>
              <a:rPr lang="en-US" altLang="zh-CN" sz="2800" u="sng" kern="100" dirty="0" smtClean="0">
                <a:latin typeface="Times New Roman"/>
                <a:ea typeface="华文细黑"/>
                <a:cs typeface="Times New Roman"/>
              </a:rPr>
              <a:t>                                              </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可以作为决策的准则，这种判断问题的方法称为极大似然法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极大似然法是统计中重要的统计思想方法之一</a:t>
            </a:r>
            <a:r>
              <a:rPr lang="en-US" altLang="zh-CN" sz="2800" kern="100" dirty="0" smtClean="0">
                <a:latin typeface="Times New Roman"/>
                <a:ea typeface="华文细黑"/>
                <a:cs typeface="Courier New"/>
              </a:rPr>
              <a:t>.</a:t>
            </a:r>
            <a:endParaRPr lang="zh-CN" altLang="zh-CN" sz="2800" kern="100" dirty="0">
              <a:effectLst/>
              <a:latin typeface="宋体"/>
              <a:cs typeface="Courier New"/>
            </a:endParaRPr>
          </a:p>
        </p:txBody>
      </p:sp>
      <p:sp>
        <p:nvSpPr>
          <p:cNvPr id="5" name="矩形 4"/>
          <p:cNvSpPr/>
          <p:nvPr/>
        </p:nvSpPr>
        <p:spPr>
          <a:xfrm>
            <a:off x="757089" y="5426854"/>
            <a:ext cx="4493538"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使得样本出现的可能性最大</a:t>
            </a:r>
            <a:endParaRPr lang="zh-CN" altLang="en-US" dirty="0">
              <a:solidFill>
                <a:srgbClr val="C00000"/>
              </a:solidFill>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7" name="圆角矩形 6"/>
          <p:cNvSpPr/>
          <p:nvPr/>
        </p:nvSpPr>
        <p:spPr>
          <a:xfrm>
            <a:off x="1038719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5607983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5" grpId="0"/>
      <p:bldP spid="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35360" y="621482"/>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微软雅黑"/>
                <a:cs typeface="Times New Roman"/>
              </a:rPr>
              <a:t>题型一　概率含义的正确理解</a:t>
            </a:r>
          </a:p>
        </p:txBody>
      </p:sp>
      <p:sp>
        <p:nvSpPr>
          <p:cNvPr id="7" name="矩形 6"/>
          <p:cNvSpPr/>
          <p:nvPr/>
        </p:nvSpPr>
        <p:spPr>
          <a:xfrm>
            <a:off x="335360" y="1305517"/>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经统计，某篮球运动员的投篮命中率为</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，对此有人解释为其投篮</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次一定有</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次命中，</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次不中，你认为这种解释正确吗？说说你的理由</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5" name="矩形 4"/>
          <p:cNvSpPr/>
          <p:nvPr/>
        </p:nvSpPr>
        <p:spPr>
          <a:xfrm>
            <a:off x="335360" y="3285778"/>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这种解释不正确</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理由如下：</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因为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投篮命中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是一个随机事件，</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是指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投篮命中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这个事件发生的概率</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我们知道，概率为</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的事件也可能不发生，所以这种解释不正确</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3" name="圆角矩形 12">
            <a:hlinkClick r:id="rId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5">
                                            <p:txEl>
                                              <p:pRg st="0" end="0"/>
                                            </p:txEl>
                                          </p:spTgt>
                                        </p:tgtEl>
                                      </p:cBhvr>
                                    </p:animEffect>
                                    <p:set>
                                      <p:cBhvr>
                                        <p:cTn id="22" dur="1" fill="hold">
                                          <p:stCondLst>
                                            <p:cond delay="499"/>
                                          </p:stCondLst>
                                        </p:cTn>
                                        <p:tgtEl>
                                          <p:spTgt spid="5">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5">
                                            <p:txEl>
                                              <p:pRg st="1" end="1"/>
                                            </p:txEl>
                                          </p:spTgt>
                                        </p:tgtEl>
                                      </p:cBhvr>
                                    </p:animEffect>
                                    <p:set>
                                      <p:cBhvr>
                                        <p:cTn id="25" dur="1" fill="hold">
                                          <p:stCondLst>
                                            <p:cond delay="499"/>
                                          </p:stCondLst>
                                        </p:cTn>
                                        <p:tgtEl>
                                          <p:spTgt spid="5">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5">
                                            <p:txEl>
                                              <p:pRg st="2" end="2"/>
                                            </p:txEl>
                                          </p:spTgt>
                                        </p:tgtEl>
                                      </p:cBhvr>
                                    </p:animEffect>
                                    <p:set>
                                      <p:cBhvr>
                                        <p:cTn id="28"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5"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1197546"/>
            <a:ext cx="12190413" cy="4752528"/>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11" name="矩形 10"/>
          <p:cNvSpPr/>
          <p:nvPr/>
        </p:nvSpPr>
        <p:spPr>
          <a:xfrm>
            <a:off x="406574" y="1269554"/>
            <a:ext cx="11161240" cy="456558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概率是随机事件发生可能性大小的度量，是随机事件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的本质属性，随机事件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发生的概率是大量重复试验中事件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发生的频率的近似值</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由概率的定义我们可以知道随机事件</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在一次试验中发生与否是随机的，但随机中含有规律性，而概率就是其规律性在数量上的反映</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正确理解概率的意义，要清楚概率与频率的区别与联系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对具体的问题要从全局和整体上去看待，而不是局限于某一次试验或某一个具体的事件</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1753</TotalTime>
  <Words>1577</Words>
  <Application>Microsoft Office PowerPoint</Application>
  <PresentationFormat>自定义</PresentationFormat>
  <Paragraphs>195</Paragraphs>
  <Slides>29</Slides>
  <Notes>0</Notes>
  <HiddenSlides>7</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31"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798</cp:revision>
  <dcterms:created xsi:type="dcterms:W3CDTF">2014-10-15T07:25:01Z</dcterms:created>
  <dcterms:modified xsi:type="dcterms:W3CDTF">2016-04-24T02:51:22Z</dcterms:modified>
</cp:coreProperties>
</file>