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ti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25" r:id="rId6"/>
    <p:sldId id="453" r:id="rId7"/>
    <p:sldId id="481" r:id="rId8"/>
    <p:sldId id="482" r:id="rId9"/>
    <p:sldId id="488" r:id="rId10"/>
    <p:sldId id="483" r:id="rId11"/>
    <p:sldId id="484" r:id="rId12"/>
    <p:sldId id="485" r:id="rId13"/>
    <p:sldId id="278" r:id="rId14"/>
    <p:sldId id="478" r:id="rId15"/>
    <p:sldId id="489" r:id="rId16"/>
    <p:sldId id="309" r:id="rId17"/>
    <p:sldId id="457" r:id="rId18"/>
    <p:sldId id="490" r:id="rId19"/>
    <p:sldId id="459" r:id="rId20"/>
    <p:sldId id="491" r:id="rId21"/>
    <p:sldId id="492" r:id="rId22"/>
    <p:sldId id="461" r:id="rId23"/>
    <p:sldId id="462" r:id="rId24"/>
    <p:sldId id="463" r:id="rId25"/>
    <p:sldId id="479" r:id="rId26"/>
    <p:sldId id="493" r:id="rId27"/>
    <p:sldId id="465" r:id="rId28"/>
    <p:sldId id="466" r:id="rId29"/>
    <p:sldId id="468" r:id="rId30"/>
    <p:sldId id="494" r:id="rId31"/>
    <p:sldId id="495" r:id="rId32"/>
    <p:sldId id="361" r:id="rId33"/>
    <p:sldId id="424" r:id="rId34"/>
    <p:sldId id="447" r:id="rId35"/>
    <p:sldId id="448" r:id="rId36"/>
    <p:sldId id="423" r:id="rId37"/>
    <p:sldId id="475" r:id="rId38"/>
    <p:sldId id="451" r:id="rId39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>
        <p:scale>
          <a:sx n="100" d="100"/>
          <a:sy n="100" d="100"/>
        </p:scale>
        <p:origin x="-1224" y="-39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4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package" Target="../embeddings/Microsoft_Word___1.docx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11" Type="http://schemas.openxmlformats.org/officeDocument/2006/relationships/slide" Target="slide27.xml"/><Relationship Id="rId5" Type="http://schemas.openxmlformats.org/officeDocument/2006/relationships/package" Target="../embeddings/Microsoft_Word___2.docx"/><Relationship Id="rId10" Type="http://schemas.openxmlformats.org/officeDocument/2006/relationships/image" Target="../media/image12.emf"/><Relationship Id="rId4" Type="http://schemas.openxmlformats.org/officeDocument/2006/relationships/image" Target="../media/image9.emf"/><Relationship Id="rId9" Type="http://schemas.openxmlformats.org/officeDocument/2006/relationships/package" Target="../embeddings/Microsoft_Word___4.docx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6.docx"/><Relationship Id="rId4" Type="http://schemas.openxmlformats.org/officeDocument/2006/relationships/image" Target="../media/image1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slide" Target="slide30.xml"/><Relationship Id="rId4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package" Target="../embeddings/Microsoft_Word___9.docx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emf"/><Relationship Id="rId11" Type="http://schemas.openxmlformats.org/officeDocument/2006/relationships/slide" Target="slide31.xml"/><Relationship Id="rId5" Type="http://schemas.openxmlformats.org/officeDocument/2006/relationships/package" Target="../embeddings/Microsoft_Word___10.docx"/><Relationship Id="rId10" Type="http://schemas.openxmlformats.org/officeDocument/2006/relationships/image" Target="../media/image19.emf"/><Relationship Id="rId4" Type="http://schemas.openxmlformats.org/officeDocument/2006/relationships/image" Target="../media/image16.emf"/><Relationship Id="rId9" Type="http://schemas.openxmlformats.org/officeDocument/2006/relationships/package" Target="../embeddings/Microsoft_Word___12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.docx"/><Relationship Id="rId7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14.docx"/><Relationship Id="rId4" Type="http://schemas.openxmlformats.org/officeDocument/2006/relationships/image" Target="../media/image2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13" Type="http://schemas.openxmlformats.org/officeDocument/2006/relationships/image" Target="../media/image24.emf"/><Relationship Id="rId3" Type="http://schemas.openxmlformats.org/officeDocument/2006/relationships/slide" Target="slide32.xml"/><Relationship Id="rId7" Type="http://schemas.openxmlformats.org/officeDocument/2006/relationships/slide" Target="slide36.xml"/><Relationship Id="rId12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35.xml"/><Relationship Id="rId11" Type="http://schemas.openxmlformats.org/officeDocument/2006/relationships/image" Target="../media/image23.emf"/><Relationship Id="rId5" Type="http://schemas.openxmlformats.org/officeDocument/2006/relationships/slide" Target="slide34.xml"/><Relationship Id="rId10" Type="http://schemas.openxmlformats.org/officeDocument/2006/relationships/package" Target="../embeddings/Microsoft_Word___16.docx"/><Relationship Id="rId4" Type="http://schemas.openxmlformats.org/officeDocument/2006/relationships/slide" Target="slide33.xml"/><Relationship Id="rId9" Type="http://schemas.openxmlformats.org/officeDocument/2006/relationships/image" Target="../media/image22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12429" y="2277666"/>
            <a:ext cx="65710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随机事件的概率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9415" y="2701881"/>
            <a:ext cx="67680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3.1.3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概率的基本性质</a:t>
            </a:r>
            <a:endParaRPr lang="zh-CN" altLang="zh-CN" sz="5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0" b="4992"/>
          <a:stretch/>
        </p:blipFill>
        <p:spPr>
          <a:xfrm>
            <a:off x="7626424" y="3789603"/>
            <a:ext cx="4555299" cy="307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6934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在掷骰子的试验中，事件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出现的点数为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出现的点数为奇数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应有怎样的关系？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0616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为奇数，所以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75026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判断两个事件是对立事件的条件是什么？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43430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看是不是互斥事件；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看两个事件是否必有一个发生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若满足这两个条件，则是对立事件；否则不是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446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189434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概率的几个基本性质</a:t>
            </a:r>
          </a:p>
        </p:txBody>
      </p:sp>
      <p:sp>
        <p:nvSpPr>
          <p:cNvPr id="4" name="矩形 3"/>
          <p:cNvSpPr/>
          <p:nvPr/>
        </p:nvSpPr>
        <p:spPr>
          <a:xfrm>
            <a:off x="406574" y="802383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概率的取值范围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由于事件的频数总是小于或等于试验的次数，所以频率在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之间，从而任何事件的概率在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互斥事件的概率加法公式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发生的频数等于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发生的频数与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发生的频数之和，从而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的频率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，则概率的加法公式为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3889" y="2205658"/>
            <a:ext cx="1941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3849" y="28251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必然事件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7300" y="346789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不可能事件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07945" y="6041132"/>
            <a:ext cx="19030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805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557586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对立事件的概率公式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若事件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与事件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互为对立事件，则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为必然事件，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再由互斥事件的概率加法公式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              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70057" y="2950007"/>
            <a:ext cx="14029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20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621482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事件关系的判断</a:t>
            </a:r>
          </a:p>
        </p:txBody>
      </p:sp>
      <p:sp>
        <p:nvSpPr>
          <p:cNvPr id="7" name="矩形 6"/>
          <p:cNvSpPr/>
          <p:nvPr/>
        </p:nvSpPr>
        <p:spPr>
          <a:xfrm>
            <a:off x="406574" y="1312481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张扑克牌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红桃、黑桃、方块、梅花，点数从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中，任取一张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抽出红桃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抽出黑桃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抽出红色牌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抽出黑色牌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抽出的牌点数为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的倍数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抽出的牌点数大于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判断上面给出的每对事件是否为互斥事件，是否为对立事件，并说明理由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582" y="451868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是互斥事件，不是对立事件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理由是：从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张扑克牌中任意抽取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抽出红桃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抽出黑桃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是不可能同时发生的，所以是互斥事件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同时，不能保证其中必有一个发生，这是由于还可能抽出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梅花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，因此，二者不是对立事件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既是互斥事件，又是对立事件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理由是：从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张扑克牌中，任意抽取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抽出红色牌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抽出黑色牌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，两个事件不可能同时发生，但其中必有一个发生，所以它们既是互斥事件，又是对立事件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20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98152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不是互斥事件，当然不可能是对立事件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理由是：从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张扑克牌中任意抽取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张，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抽出的牌点数为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的倍数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抽出的牌点数大于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这两个事件可能同时发生，如抽得牌点数为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，因此，二者不是互斥事件，当然不可能是对立事件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275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85578"/>
            <a:ext cx="12190413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70160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要判断两个事件是不是互斥事件，只需要分别找出各个事件包含的所有结果，看它们之间能不能同时发生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在互斥的前提下，看两个事件的并事件是否为必然事件，从而可判断是否为对立事件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考虑事件的结果间是否有交事件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可考虑利用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图分析，对于较难判断的关系，也可考虑列出全部结果，再进行分析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189434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从装有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个红球和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个白球的口袋内任取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个球，那么下列各对事件中，互斥而不对立的是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至少有一个红球与都是红球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至少有一个红球与都是白球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至少有一个红球与至少有一个白球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恰有一个红球与恰有两个红球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54049" y="261442"/>
            <a:ext cx="10725733" cy="521294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根据互斥事件与对立事件的定义判断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中两事件不是互斥事件，事件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三个球都是红球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是两事件的交事件；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中两事件是对立事件；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中两事件能同时发生，如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恰有一个红球和两个白球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，故不是互斥事件；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中两事件是互斥而不对立事件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4228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216463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事件的运算</a:t>
            </a:r>
          </a:p>
        </p:txBody>
      </p:sp>
      <p:sp>
        <p:nvSpPr>
          <p:cNvPr id="8" name="矩形 7"/>
          <p:cNvSpPr/>
          <p:nvPr/>
        </p:nvSpPr>
        <p:spPr>
          <a:xfrm>
            <a:off x="406574" y="909514"/>
            <a:ext cx="11050733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在掷骰子的试验中，可以定义许多事件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例如，事件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出现的点数不大于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出现的点数大于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出现的点数小于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出现的点数小于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出现的点数为偶数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出现的点数为奇数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，请根据上述定义的事件，回答下列问题：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557586"/>
            <a:ext cx="1000408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了解事件间的相互关系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理解互斥事件、对立事件的概念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会用概率的加法公式求某些事件的概率．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请举出符合包含关系、相等关系的事件；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1158656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发生，则事件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必发生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同理可得，事件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包含事件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包含事件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包含事件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包含事件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且易知事件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相等，即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73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90951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利用和事件的定义，判断上述哪些事件是和事件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597031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出现的点数大于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}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点或出现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点或出现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同理可得，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023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66903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事件间运算方法：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利用事件间运算的定义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列出同一条件下的试验所有可能出现的结果，分析并利用这些结果进行事件间的运算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Venn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借助集合间运算的思想，分析同一条件下的试验所有可能出现的结果，把这些结果在图中列出，进行运算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7963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盒子里有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个红球，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个白球，现从中任取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个球，设事件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个球中有一个红球，两个白球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个球中有两个红球，一个白球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个球中至少有一个红球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个球中既有红球又有白球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是什么样的运算关系？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32479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，可能的结果为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个红球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个白球或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个红球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个白球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4544135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的交事件是什么事件？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519220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，可能的结果为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个红球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个白球，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个红球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个白球或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个红球，故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189434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对立事件、互斥事件的概率</a:t>
            </a:r>
          </a:p>
        </p:txBody>
      </p:sp>
      <p:sp>
        <p:nvSpPr>
          <p:cNvPr id="7" name="矩形 6"/>
          <p:cNvSpPr/>
          <p:nvPr/>
        </p:nvSpPr>
        <p:spPr>
          <a:xfrm>
            <a:off x="335360" y="86896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同时抛掷两枚骰子，求至少有一个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5360" y="45418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至少有一个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，同时抛掷两枚骰子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的结果如下表：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314933"/>
              </p:ext>
            </p:extLst>
          </p:nvPr>
        </p:nvGraphicFramePr>
        <p:xfrm>
          <a:off x="1558703" y="1444302"/>
          <a:ext cx="9505054" cy="4937820"/>
        </p:xfrm>
        <a:graphic>
          <a:graphicData uri="http://schemas.openxmlformats.org/drawingml/2006/table">
            <a:tbl>
              <a:tblPr/>
              <a:tblGrid>
                <a:gridCol w="883331"/>
                <a:gridCol w="1442243"/>
                <a:gridCol w="1630899"/>
                <a:gridCol w="1473978"/>
                <a:gridCol w="1396405"/>
                <a:gridCol w="1428139"/>
                <a:gridCol w="1250059"/>
              </a:tblGrid>
              <a:tr h="2387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(1,1)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(1,2)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(1,3)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(1,4)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(1,5)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(1,6)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(2,1)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(2,2)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(2,3)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(2,4)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(2,5)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(2,6)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(3,1)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(3,2)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(3,3)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(3,4)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(3,5)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(3,6)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(4,1)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(4,2)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(4,3)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(4,4)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(4,5)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(4,6)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(5,1)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(5,2)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(5,3)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(5,4)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(5,5)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(5,6)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(6,1)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(6,2)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(6,3)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(6,4)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(6,5)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(6,6)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45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33859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种不同的结果，其中至少有一个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点的结果有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714239"/>
              </p:ext>
            </p:extLst>
          </p:nvPr>
        </p:nvGraphicFramePr>
        <p:xfrm>
          <a:off x="550590" y="1097955"/>
          <a:ext cx="10374313" cy="175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4" name="文档" r:id="rId3" imgW="10375074" imgH="1754993" progId="Word.Document.12">
                  <p:embed/>
                </p:oleObj>
              </mc:Choice>
              <mc:Fallback>
                <p:oleObj name="文档" r:id="rId3" imgW="10375074" imgH="175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590" y="1097955"/>
                        <a:ext cx="10374313" cy="175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199627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至少有一个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，至少有一个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点的对立事件是既没有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点又没有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点，记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121490"/>
              </p:ext>
            </p:extLst>
          </p:nvPr>
        </p:nvGraphicFramePr>
        <p:xfrm>
          <a:off x="6599262" y="2782714"/>
          <a:ext cx="7302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5" name="文档" r:id="rId5" imgW="730855" imgH="809309" progId="Word.Document.12">
                  <p:embed/>
                </p:oleObj>
              </mc:Choice>
              <mc:Fallback>
                <p:oleObj name="文档" r:id="rId5" imgW="730855" imgH="8093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99262" y="2782714"/>
                        <a:ext cx="730250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3434691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如上表，既没有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点又没有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点的结果共有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860668"/>
              </p:ext>
            </p:extLst>
          </p:nvPr>
        </p:nvGraphicFramePr>
        <p:xfrm>
          <a:off x="550590" y="4238724"/>
          <a:ext cx="10374313" cy="175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" name="文档" r:id="rId7" imgW="10375074" imgH="1758237" progId="Word.Document.12">
                  <p:embed/>
                </p:oleObj>
              </mc:Choice>
              <mc:Fallback>
                <p:oleObj name="文档" r:id="rId7" imgW="10375074" imgH="17582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590" y="4238724"/>
                        <a:ext cx="10374313" cy="175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787821"/>
              </p:ext>
            </p:extLst>
          </p:nvPr>
        </p:nvGraphicFramePr>
        <p:xfrm>
          <a:off x="550590" y="5202411"/>
          <a:ext cx="10374313" cy="175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7" name="文档" r:id="rId9" imgW="10375074" imgH="1761482" progId="Word.Document.12">
                  <p:embed/>
                </p:oleObj>
              </mc:Choice>
              <mc:Fallback>
                <p:oleObj name="文档" r:id="rId9" imgW="10375074" imgH="1761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0590" y="5202411"/>
                        <a:ext cx="10374313" cy="175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234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562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773610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互斥事件的概率的加法公式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对于一个较复杂的事件，一般将其分解成几个简单的事件，当这些事件彼此互斥时，原事件的概率就是这些简单事件的概率的和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当求解的问题中有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等关键词语时，常常考虑其反面，通过求其反面，然后转化为所求问题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8943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某射手在一次射击中，射中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环的概率分别为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0.21,0.23,0.25,0.28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，计算这个射手一次射击中射中的环数低于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6574" y="2165104"/>
            <a:ext cx="11449272" cy="984670"/>
            <a:chOff x="406574" y="2165104"/>
            <a:chExt cx="11449272" cy="984670"/>
          </a:xfrm>
        </p:grpSpPr>
        <p:sp>
          <p:nvSpPr>
            <p:cNvPr id="3" name="矩形 2"/>
            <p:cNvSpPr/>
            <p:nvPr/>
          </p:nvSpPr>
          <p:spPr>
            <a:xfrm>
              <a:off x="406574" y="2165104"/>
              <a:ext cx="11449272" cy="76941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800" b="1" kern="100" dirty="0">
                  <a:solidFill>
                    <a:srgbClr val="0000FF"/>
                  </a:solidFill>
                  <a:latin typeface="Times New Roman"/>
                  <a:ea typeface="微软雅黑"/>
                  <a:cs typeface="Times New Roman"/>
                </a:rPr>
                <a:t>解　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设</a:t>
              </a:r>
              <a:r>
                <a:rPr lang="en-US" altLang="zh-CN" sz="2800" kern="100" dirty="0">
                  <a:latin typeface="宋体"/>
                  <a:ea typeface="华文细黑"/>
                  <a:cs typeface="Times New Roman"/>
                </a:rPr>
                <a:t>“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低于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7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环</a:t>
              </a:r>
              <a:r>
                <a:rPr lang="en-US" altLang="zh-CN" sz="2800" kern="100" dirty="0">
                  <a:latin typeface="宋体"/>
                  <a:ea typeface="华文细黑"/>
                  <a:cs typeface="Times New Roman"/>
                </a:rPr>
                <a:t>”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为事件</a:t>
              </a:r>
              <a:r>
                <a:rPr lang="en-US" altLang="zh-CN" sz="2800" i="1" kern="100" dirty="0">
                  <a:latin typeface="Times New Roman"/>
                  <a:ea typeface="华文细黑"/>
                  <a:cs typeface="Courier New"/>
                </a:rPr>
                <a:t>E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，则</a:t>
              </a:r>
              <a:r>
                <a:rPr lang="zh-CN" altLang="zh-CN" sz="2800" kern="100" dirty="0" smtClean="0">
                  <a:latin typeface="Times New Roman"/>
                  <a:ea typeface="华文细黑"/>
                  <a:cs typeface="Times New Roman"/>
                </a:rPr>
                <a:t>事件</a:t>
              </a:r>
              <a:r>
                <a:rPr lang="en-US" altLang="zh-CN" sz="2800" kern="100" dirty="0" smtClean="0">
                  <a:latin typeface="Times New Roman"/>
                  <a:ea typeface="华文细黑"/>
                  <a:cs typeface="Times New Roman"/>
                </a:rPr>
                <a:t>   </a:t>
              </a:r>
              <a:r>
                <a:rPr lang="zh-CN" altLang="zh-CN" sz="2800" kern="100" dirty="0" smtClean="0">
                  <a:latin typeface="Times New Roman"/>
                  <a:ea typeface="华文细黑"/>
                  <a:cs typeface="Times New Roman"/>
                </a:rPr>
                <a:t>为</a:t>
              </a:r>
              <a:r>
                <a:rPr lang="en-US" altLang="zh-CN" sz="2800" kern="100" dirty="0">
                  <a:latin typeface="宋体"/>
                  <a:ea typeface="华文细黑"/>
                  <a:cs typeface="Times New Roman"/>
                </a:rPr>
                <a:t>“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射中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7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环或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8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环或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9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环或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10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环</a:t>
              </a:r>
              <a:r>
                <a:rPr lang="en-US" altLang="zh-CN" sz="2800" kern="100" dirty="0">
                  <a:latin typeface="宋体"/>
                  <a:ea typeface="华文细黑"/>
                  <a:cs typeface="Times New Roman"/>
                </a:rPr>
                <a:t>”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，</a:t>
              </a:r>
              <a:endParaRPr lang="zh-CN" altLang="zh-CN" sz="1050" kern="100" dirty="0">
                <a:effectLst/>
                <a:latin typeface="宋体"/>
                <a:cs typeface="Courier New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77856037"/>
                </p:ext>
              </p:extLst>
            </p:nvPr>
          </p:nvGraphicFramePr>
          <p:xfrm>
            <a:off x="6239222" y="2321099"/>
            <a:ext cx="711200" cy="828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9" name="文档" r:id="rId3" imgW="711773" imgH="828390" progId="Word.Document.12">
                    <p:embed/>
                  </p:oleObj>
                </mc:Choice>
                <mc:Fallback>
                  <p:oleObj name="文档" r:id="rId3" imgW="711773" imgH="828390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39222" y="2321099"/>
                          <a:ext cx="711200" cy="8286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矩形 4"/>
          <p:cNvSpPr/>
          <p:nvPr/>
        </p:nvSpPr>
        <p:spPr>
          <a:xfrm>
            <a:off x="406574" y="2925738"/>
            <a:ext cx="1144927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而事件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彼此互斥，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6574" y="3678298"/>
            <a:ext cx="11449272" cy="1002694"/>
            <a:chOff x="406574" y="3678298"/>
            <a:chExt cx="11449272" cy="1002694"/>
          </a:xfrm>
        </p:grpSpPr>
        <p:sp>
          <p:nvSpPr>
            <p:cNvPr id="6" name="矩形 5"/>
            <p:cNvSpPr/>
            <p:nvPr/>
          </p:nvSpPr>
          <p:spPr>
            <a:xfrm>
              <a:off x="406574" y="3678298"/>
              <a:ext cx="11449272" cy="687600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故</a:t>
              </a:r>
              <a:r>
                <a:rPr lang="en-US" altLang="zh-CN" sz="2800" i="1" kern="100" dirty="0">
                  <a:latin typeface="Times New Roman"/>
                  <a:ea typeface="华文细黑"/>
                  <a:cs typeface="Courier New"/>
                </a:rPr>
                <a:t>P</a:t>
              </a:r>
              <a:r>
                <a:rPr lang="en-US" altLang="zh-CN" sz="2800" kern="100" dirty="0" smtClean="0">
                  <a:latin typeface="Times New Roman"/>
                  <a:ea typeface="华文细黑"/>
                  <a:cs typeface="Courier New"/>
                </a:rPr>
                <a:t>(    )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＝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0.21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＋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0.23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＋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0.25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＋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0.28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＝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0.97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，</a:t>
              </a:r>
              <a:endParaRPr lang="zh-CN" altLang="zh-CN" sz="1050" kern="100" dirty="0">
                <a:effectLst/>
                <a:latin typeface="宋体"/>
                <a:cs typeface="Courier New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61258451"/>
                </p:ext>
              </p:extLst>
            </p:nvPr>
          </p:nvGraphicFramePr>
          <p:xfrm>
            <a:off x="1246287" y="3852317"/>
            <a:ext cx="711200" cy="828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0" name="文档" r:id="rId5" imgW="711773" imgH="828390" progId="Word.Document.12">
                    <p:embed/>
                  </p:oleObj>
                </mc:Choice>
                <mc:Fallback>
                  <p:oleObj name="文档" r:id="rId5" imgW="711773" imgH="828390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46287" y="3852317"/>
                          <a:ext cx="711200" cy="8286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406574" y="4398378"/>
            <a:ext cx="11449272" cy="994682"/>
            <a:chOff x="406574" y="4398378"/>
            <a:chExt cx="11449272" cy="994682"/>
          </a:xfrm>
        </p:grpSpPr>
        <p:sp>
          <p:nvSpPr>
            <p:cNvPr id="9" name="矩形 8"/>
            <p:cNvSpPr/>
            <p:nvPr/>
          </p:nvSpPr>
          <p:spPr>
            <a:xfrm>
              <a:off x="406574" y="4398378"/>
              <a:ext cx="11449272" cy="687600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从而</a:t>
              </a:r>
              <a:r>
                <a:rPr lang="en-US" altLang="zh-CN" sz="2800" i="1" kern="100" dirty="0">
                  <a:latin typeface="Times New Roman"/>
                  <a:ea typeface="华文细黑"/>
                  <a:cs typeface="Courier New"/>
                </a:rPr>
                <a:t>P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(</a:t>
              </a:r>
              <a:r>
                <a:rPr lang="en-US" altLang="zh-CN" sz="2800" i="1" kern="100" dirty="0">
                  <a:latin typeface="Times New Roman"/>
                  <a:ea typeface="华文细黑"/>
                  <a:cs typeface="Courier New"/>
                </a:rPr>
                <a:t>E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)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＝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1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－</a:t>
              </a:r>
              <a:r>
                <a:rPr lang="en-US" altLang="zh-CN" sz="2800" i="1" kern="100" dirty="0">
                  <a:latin typeface="Times New Roman"/>
                  <a:ea typeface="华文细黑"/>
                  <a:cs typeface="Courier New"/>
                </a:rPr>
                <a:t>P</a:t>
              </a:r>
              <a:r>
                <a:rPr lang="en-US" altLang="zh-CN" sz="2800" kern="100" dirty="0" smtClean="0">
                  <a:latin typeface="Times New Roman"/>
                  <a:ea typeface="华文细黑"/>
                  <a:cs typeface="Courier New"/>
                </a:rPr>
                <a:t>(    )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＝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1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－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0.97</a:t>
              </a:r>
              <a:r>
                <a:rPr lang="zh-CN" altLang="zh-CN" sz="2800" kern="100" dirty="0">
                  <a:latin typeface="Times New Roman"/>
                  <a:ea typeface="华文细黑"/>
                  <a:cs typeface="Times New Roman"/>
                </a:rPr>
                <a:t>＝</a:t>
              </a:r>
              <a:r>
                <a:rPr lang="en-US" altLang="zh-CN" sz="2800" kern="100" dirty="0">
                  <a:latin typeface="Times New Roman"/>
                  <a:ea typeface="华文细黑"/>
                  <a:cs typeface="Courier New"/>
                </a:rPr>
                <a:t>0.03.</a:t>
              </a:r>
              <a:endParaRPr lang="zh-CN" altLang="zh-CN" sz="1050" kern="100" dirty="0">
                <a:effectLst/>
                <a:latin typeface="宋体"/>
                <a:cs typeface="Courier New"/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24557767"/>
                </p:ext>
              </p:extLst>
            </p:nvPr>
          </p:nvGraphicFramePr>
          <p:xfrm>
            <a:off x="3161928" y="4564385"/>
            <a:ext cx="711200" cy="828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1" name="文档" r:id="rId7" imgW="711773" imgH="828390" progId="Word.Document.12">
                    <p:embed/>
                  </p:oleObj>
                </mc:Choice>
                <mc:Fallback>
                  <p:oleObj name="文档" r:id="rId7" imgW="711773" imgH="828390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161928" y="4564385"/>
                          <a:ext cx="711200" cy="8286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矩形 11"/>
          <p:cNvSpPr/>
          <p:nvPr/>
        </p:nvSpPr>
        <p:spPr>
          <a:xfrm>
            <a:off x="406574" y="5157986"/>
            <a:ext cx="1144927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所以射中的环数低于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环的概率为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  <p:bldP spid="1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77552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139" y="157160"/>
            <a:ext cx="10104126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求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复杂事件的概率</a:t>
            </a: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1216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一题多解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600972"/>
              </p:ext>
            </p:extLst>
          </p:nvPr>
        </p:nvGraphicFramePr>
        <p:xfrm>
          <a:off x="476250" y="914400"/>
          <a:ext cx="11182350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文档" r:id="rId3" imgW="11183980" imgH="3815342" progId="Word.Document.12">
                  <p:embed/>
                </p:oleObj>
              </mc:Choice>
              <mc:Fallback>
                <p:oleObj name="文档" r:id="rId3" imgW="11183980" imgH="38153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6250" y="914400"/>
                        <a:ext cx="11182350" cy="381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44091" y="393385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个球为红球或黑球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个球为红球或黑球或白球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ea typeface="华文细黑" pitchFamily="2" charset="-122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091" y="526421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为互斥事件，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为对立事件，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为对立事件，因此可用两种方法求解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9229846" y="6663187"/>
            <a:ext cx="1947450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zh-CN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18343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分析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4541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彼此为互斥事件，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个球为红球或黑球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192455"/>
              </p:ext>
            </p:extLst>
          </p:nvPr>
        </p:nvGraphicFramePr>
        <p:xfrm>
          <a:off x="536227" y="1413570"/>
          <a:ext cx="10004425" cy="172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文档" r:id="rId3" imgW="10003726" imgH="1726151" progId="Word.Document.12">
                  <p:embed/>
                </p:oleObj>
              </mc:Choice>
              <mc:Fallback>
                <p:oleObj name="文档" r:id="rId3" imgW="10003726" imgH="172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6227" y="1413570"/>
                        <a:ext cx="10004425" cy="172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06574" y="220565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个球为红球或黑球或白球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111099"/>
              </p:ext>
            </p:extLst>
          </p:nvPr>
        </p:nvGraphicFramePr>
        <p:xfrm>
          <a:off x="536227" y="2925738"/>
          <a:ext cx="10001250" cy="172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文档" r:id="rId5" imgW="10003726" imgH="1727954" progId="Word.Document.12">
                  <p:embed/>
                </p:oleObj>
              </mc:Choice>
              <mc:Fallback>
                <p:oleObj name="文档" r:id="rId5" imgW="10003726" imgH="17279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6227" y="2925738"/>
                        <a:ext cx="10001250" cy="172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06574" y="371782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个球为红球或黑球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的对立事件为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个球为白球或绿球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的对立事件为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809912"/>
              </p:ext>
            </p:extLst>
          </p:nvPr>
        </p:nvGraphicFramePr>
        <p:xfrm>
          <a:off x="548927" y="5053955"/>
          <a:ext cx="100012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文档" r:id="rId7" imgW="10003726" imgH="1402047" progId="Word.Document.12">
                  <p:embed/>
                </p:oleObj>
              </mc:Choice>
              <mc:Fallback>
                <p:oleObj name="文档" r:id="rId7" imgW="10003726" imgH="14020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8927" y="5053955"/>
                        <a:ext cx="10001250" cy="140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821560"/>
              </p:ext>
            </p:extLst>
          </p:nvPr>
        </p:nvGraphicFramePr>
        <p:xfrm>
          <a:off x="548927" y="5846043"/>
          <a:ext cx="100012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文档" r:id="rId9" imgW="10003726" imgH="1403850" progId="Word.Document.12">
                  <p:embed/>
                </p:oleObj>
              </mc:Choice>
              <mc:Fallback>
                <p:oleObj name="文档" r:id="rId9" imgW="10003726" imgH="14038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8927" y="5846043"/>
                        <a:ext cx="10001250" cy="140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11" action="ppaction://hlinksldjump"/>
          </p:cNvPr>
          <p:cNvSpPr/>
          <p:nvPr/>
        </p:nvSpPr>
        <p:spPr>
          <a:xfrm>
            <a:off x="10247483" y="6663187"/>
            <a:ext cx="1947450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zh-CN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524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47746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个球为红球或黑球或白球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的对立事件为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个球为绿球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的对立事件为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947352"/>
              </p:ext>
            </p:extLst>
          </p:nvPr>
        </p:nvGraphicFramePr>
        <p:xfrm>
          <a:off x="502319" y="1962051"/>
          <a:ext cx="9985375" cy="175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文档" r:id="rId3" imgW="9984655" imgH="1754993" progId="Word.Document.12">
                  <p:embed/>
                </p:oleObj>
              </mc:Choice>
              <mc:Fallback>
                <p:oleObj name="文档" r:id="rId3" imgW="9984655" imgH="175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2319" y="1962051"/>
                        <a:ext cx="9985375" cy="175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201832"/>
              </p:ext>
            </p:extLst>
          </p:nvPr>
        </p:nvGraphicFramePr>
        <p:xfrm>
          <a:off x="502319" y="2853730"/>
          <a:ext cx="9985375" cy="175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文档" r:id="rId5" imgW="9984655" imgH="1758237" progId="Word.Document.12">
                  <p:embed/>
                </p:oleObj>
              </mc:Choice>
              <mc:Fallback>
                <p:oleObj name="文档" r:id="rId5" imgW="9984655" imgH="17582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2319" y="2853730"/>
                        <a:ext cx="9985375" cy="175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3753789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解后反思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求复杂事件的概率通常有两种方法：一是将所求事件转化成彼此互斥事件的和；二是先求对立事件的概率，再求所求事件的概率，即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的对立事件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084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矩形 14"/>
          <p:cNvSpPr/>
          <p:nvPr/>
        </p:nvSpPr>
        <p:spPr>
          <a:xfrm>
            <a:off x="350768" y="801461"/>
            <a:ext cx="112728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给出以下结论：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互斥事件一定对立；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对立事件一定互斥；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互斥事件不一定对立；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的和事件的概率一定大于事件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互斥，则有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其中正确命题的个数为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A.0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B.1  		C.2  		D.3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768" y="3465757"/>
            <a:ext cx="11272852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对立必互斥，互斥不一定对立，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∴②③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为对立事件时，才有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32539" y="227766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 build="allAtOnce"/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69349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对同一事件来说，若事件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是必然事件，事件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是不可能事件，则事件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互斥不对立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对立不互斥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互斥且对立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不互斥、不对立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31999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必然事件与不可能事件不可能同时发生，但必有一个发生，故事件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的关系是互斥且对立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9457" y="153842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350768" y="621482"/>
            <a:ext cx="1127285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对空中飞行的飞机连续射击两次，每次发射一枚炮弹，设事件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两弹都击中飞机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两弹都没击中飞机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恰有一弹击中飞机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至少有一弹击中飞机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，下列关系不正确的是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∩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D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768" y="3827538"/>
            <a:ext cx="11272852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恰有一弹击中飞机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指第一枚击中第二枚没中或第一枚没中第二枚击中，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至少有一弹击中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包含两种情况：一种是恰有一弹击中，一种是两弹都击中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44372" y="209543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 build="allAtOnce"/>
      <p:bldP spid="2" grpId="0"/>
      <p:bldP spid="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406574" y="76549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的所有子集中任取一个，若这个子集不是集合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的子集的概率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则该子集恰是集合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的子集的概率是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968309"/>
              </p:ext>
            </p:extLst>
          </p:nvPr>
        </p:nvGraphicFramePr>
        <p:xfrm>
          <a:off x="5043661" y="1351087"/>
          <a:ext cx="6826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2" name="文档" r:id="rId8" imgW="683331" imgH="1199923" progId="Word.Document.12">
                  <p:embed/>
                </p:oleObj>
              </mc:Choice>
              <mc:Fallback>
                <p:oleObj name="文档" r:id="rId8" imgW="683331" imgH="11999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43661" y="1351087"/>
                        <a:ext cx="682625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343815"/>
              </p:ext>
            </p:extLst>
          </p:nvPr>
        </p:nvGraphicFramePr>
        <p:xfrm>
          <a:off x="550590" y="2850282"/>
          <a:ext cx="1081087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文档" r:id="rId10" imgW="10812992" imgH="1373566" progId="Word.Document.12">
                  <p:embed/>
                </p:oleObj>
              </mc:Choice>
              <mc:Fallback>
                <p:oleObj name="文档" r:id="rId10" imgW="10812992" imgH="13735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0590" y="2850282"/>
                        <a:ext cx="10810875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38360"/>
              </p:ext>
            </p:extLst>
          </p:nvPr>
        </p:nvGraphicFramePr>
        <p:xfrm>
          <a:off x="550590" y="3858394"/>
          <a:ext cx="1081087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4" name="文档" r:id="rId12" imgW="10812992" imgH="1375009" progId="Word.Document.12">
                  <p:embed/>
                </p:oleObj>
              </mc:Choice>
              <mc:Fallback>
                <p:oleObj name="文档" r:id="rId12" imgW="10812992" imgH="13750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0590" y="3858394"/>
                        <a:ext cx="10810875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846734" y="222983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6934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从几个数中任取实数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是负数的概率是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13365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1]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是负数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1,0)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题意知，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为互斥事件，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35166" y="1485578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0.2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build="allAtOnce"/>
      <p:bldP spid="2" grpId="0"/>
      <p:bldP spid="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053530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互斥事件和对立事件既有区别又有联系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互斥，未必对立；对立，一定互斥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互斥事件的概率加法公式是一个很基本的计算公式，解题时要在具体的情景中判断各事件间是否互斥，只有互斥事件才能用概率加法公式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求复杂事件的概率通常有两种方法：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将所求事件转化成彼此互斥事件的并事件；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先求其对立事件的概率，再求所求事件的概率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0" b="4992"/>
          <a:stretch/>
        </p:blipFill>
        <p:spPr>
          <a:xfrm>
            <a:off x="7626424" y="3789603"/>
            <a:ext cx="4555299" cy="30721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381075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事件的关系与运算</a:t>
            </a:r>
          </a:p>
        </p:txBody>
      </p:sp>
      <p:sp>
        <p:nvSpPr>
          <p:cNvPr id="5" name="矩形 4"/>
          <p:cNvSpPr/>
          <p:nvPr/>
        </p:nvSpPr>
        <p:spPr>
          <a:xfrm>
            <a:off x="335360" y="79695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事件的包含关系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937078"/>
              </p:ext>
            </p:extLst>
          </p:nvPr>
        </p:nvGraphicFramePr>
        <p:xfrm>
          <a:off x="622598" y="1485578"/>
          <a:ext cx="11233248" cy="5078404"/>
        </p:xfrm>
        <a:graphic>
          <a:graphicData uri="http://schemas.openxmlformats.org/drawingml/2006/table">
            <a:tbl>
              <a:tblPr/>
              <a:tblGrid>
                <a:gridCol w="936104"/>
                <a:gridCol w="10297144"/>
              </a:tblGrid>
              <a:tr h="13055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一般地，对于事件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，如果事件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发生，则事件</a:t>
                      </a:r>
                      <a:r>
                        <a:rPr lang="en-US" sz="2600" i="1" kern="10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altLang="zh-CN" sz="26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</a:t>
                      </a:r>
                      <a:r>
                        <a:rPr lang="zh-CN" sz="26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这时称事件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包含事件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6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或称事件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包含于事件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6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1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600" kern="100" baseline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⊇</a:t>
                      </a:r>
                      <a:r>
                        <a:rPr lang="en-US" sz="26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6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6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600" kern="100" baseline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⊆</a:t>
                      </a:r>
                      <a:r>
                        <a:rPr lang="en-US" sz="26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6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图示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600" kern="100" baseline="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59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注意事项</a:t>
                      </a:r>
                      <a:endParaRPr lang="zh-CN" sz="26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不可能事件记作</a:t>
                      </a:r>
                      <a:r>
                        <a:rPr lang="zh-CN" sz="2600" kern="100" baseline="0" dirty="0">
                          <a:effectLst/>
                          <a:latin typeface="宋体"/>
                          <a:ea typeface="MS Mincho"/>
                          <a:cs typeface="MS Mincho"/>
                        </a:rPr>
                        <a:t>∅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，显然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600" kern="100" baseline="0" dirty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⊇∅</a:t>
                      </a:r>
                      <a:r>
                        <a:rPr lang="en-US" sz="26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为任一事件</a:t>
                      </a:r>
                      <a:r>
                        <a:rPr lang="en-US" sz="26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也包含于事件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，即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600" kern="100" baseline="0" dirty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⊆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包含事件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，其含义就是事件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发生，事件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一定发生，而事件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发生，事件</a:t>
                      </a:r>
                      <a:r>
                        <a:rPr lang="en-US" sz="26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6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不一定发生</a:t>
                      </a:r>
                      <a:endParaRPr lang="zh-CN" sz="26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E:\莫成程\2016\同步\创新设计\数学\人A必修3\PPT\做PPT的WORD\RA213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765" y="3464189"/>
            <a:ext cx="2008666" cy="66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9679885" y="1622986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一定发生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事件的相等关系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031419"/>
              </p:ext>
            </p:extLst>
          </p:nvPr>
        </p:nvGraphicFramePr>
        <p:xfrm>
          <a:off x="694607" y="1269554"/>
          <a:ext cx="10225135" cy="4810135"/>
        </p:xfrm>
        <a:graphic>
          <a:graphicData uri="http://schemas.openxmlformats.org/drawingml/2006/table">
            <a:tbl>
              <a:tblPr/>
              <a:tblGrid>
                <a:gridCol w="1080119"/>
                <a:gridCol w="9145016"/>
              </a:tblGrid>
              <a:tr h="9937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一般地，若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0" dirty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⊇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，且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0" dirty="0">
                          <a:effectLst/>
                          <a:latin typeface="Cambria Math"/>
                          <a:ea typeface="华文细黑"/>
                          <a:cs typeface="Cambria Math"/>
                        </a:rPr>
                        <a:t>⊇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，那么称事件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与事件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相等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4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图示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注意事项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两个相等事件总是同时发生或同时不发生；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所谓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，就是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是同一事件；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在验证两个事件是否相等时，常用到事件相等的定义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E:\莫成程\2016\同步\创新设计\数学\人A必修3\PPT\做PPT的WORD\RA21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609" y="3148969"/>
            <a:ext cx="2151204" cy="71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312877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事件的并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472364"/>
              </p:ext>
            </p:extLst>
          </p:nvPr>
        </p:nvGraphicFramePr>
        <p:xfrm>
          <a:off x="622598" y="1104965"/>
          <a:ext cx="10441160" cy="5205149"/>
        </p:xfrm>
        <a:graphic>
          <a:graphicData uri="http://schemas.openxmlformats.org/drawingml/2006/table">
            <a:tbl>
              <a:tblPr/>
              <a:tblGrid>
                <a:gridCol w="1080120"/>
                <a:gridCol w="9361040"/>
              </a:tblGrid>
              <a:tr h="13578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若某事件发生当且仅当事件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发生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发生，则称此事件为事件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与事件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的并事件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或和事件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9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∪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5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67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注意事项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∪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∪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例如，在掷骰子试验中，事件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分别表示出现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点这两个事件，则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∪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出现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点或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Picture 2" descr="E:\莫成程\2016\同步\创新设计\数学\人A必修3\PPT\做PPT的WORD\RA215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177" y="3394250"/>
            <a:ext cx="2835095" cy="66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6834336" y="11975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08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3334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事件的交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134779"/>
              </p:ext>
            </p:extLst>
          </p:nvPr>
        </p:nvGraphicFramePr>
        <p:xfrm>
          <a:off x="838622" y="1086818"/>
          <a:ext cx="10225136" cy="5007272"/>
        </p:xfrm>
        <a:graphic>
          <a:graphicData uri="http://schemas.openxmlformats.org/drawingml/2006/table">
            <a:tbl>
              <a:tblPr/>
              <a:tblGrid>
                <a:gridCol w="1080120"/>
                <a:gridCol w="9145016"/>
              </a:tblGrid>
              <a:tr h="14401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若某事件发生当且仅当事件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发生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发生，则称此事件为事件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与事件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的交事件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或积事件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∩</a:t>
                      </a: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AB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1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图示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9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注意事项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∩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∩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例如，掷一枚骰子，事件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出现的点数为奇数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∩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出现的点数为偶数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zh-CN" sz="2800" kern="100" baseline="0" dirty="0">
                          <a:effectLst/>
                          <a:latin typeface="宋体"/>
                          <a:ea typeface="MS Mincho"/>
                          <a:cs typeface="MS Mincho"/>
                        </a:rPr>
                        <a:t>∅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098" name="Picture 2" descr="E:\莫成程\2016\同步\创新设计\数学\人A必修3\PPT\做PPT的WORD\RA21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062" y="3226446"/>
            <a:ext cx="3131708" cy="73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7063635" y="12165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1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54605"/>
              </p:ext>
            </p:extLst>
          </p:nvPr>
        </p:nvGraphicFramePr>
        <p:xfrm>
          <a:off x="550588" y="1413570"/>
          <a:ext cx="10657186" cy="4014445"/>
        </p:xfrm>
        <a:graphic>
          <a:graphicData uri="http://schemas.openxmlformats.org/drawingml/2006/table">
            <a:tbl>
              <a:tblPr/>
              <a:tblGrid>
                <a:gridCol w="1080122"/>
                <a:gridCol w="1944216"/>
                <a:gridCol w="7632848"/>
              </a:tblGrid>
              <a:tr h="1012613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互斥事件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若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∩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为不可能事件，则称事件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与事件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互斥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∩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zh-CN" sz="2800" kern="100">
                          <a:effectLst/>
                          <a:latin typeface="宋体"/>
                          <a:ea typeface="MS Mincho"/>
                          <a:cs typeface="MS Mincho"/>
                        </a:rPr>
                        <a:t>∅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6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01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注意事项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例如，在掷骰子试验中，记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出现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出现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点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，则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互斥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406574" y="62148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互斥事件和对立事件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5124" name="Picture 4" descr="E:\莫成程\2016\同步\创新设计\数学\人A必修3\PPT\做PPT的WORD\RA217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157" y="3277191"/>
            <a:ext cx="1804990" cy="58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67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402148"/>
              </p:ext>
            </p:extLst>
          </p:nvPr>
        </p:nvGraphicFramePr>
        <p:xfrm>
          <a:off x="766614" y="1364064"/>
          <a:ext cx="10657186" cy="3577898"/>
        </p:xfrm>
        <a:graphic>
          <a:graphicData uri="http://schemas.openxmlformats.org/drawingml/2006/table">
            <a:tbl>
              <a:tblPr/>
              <a:tblGrid>
                <a:gridCol w="745916"/>
                <a:gridCol w="1846374"/>
                <a:gridCol w="8064896"/>
              </a:tblGrid>
              <a:tr h="1350149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对立事件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若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∩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为不可能事件，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∪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为必然事件，那么称事件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与事件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互为对立事件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符号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∩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zh-CN" sz="2800" kern="100">
                          <a:effectLst/>
                          <a:latin typeface="宋体"/>
                          <a:ea typeface="MS Mincho"/>
                          <a:cs typeface="MS Mincho"/>
                        </a:rPr>
                        <a:t>∅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∪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5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注意事项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的对立事件一般记作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23" name="Picture 3" descr="E:\莫成程\2016\同步\创新设计\数学\人A必修3\PPT\做PPT的WORD\RA218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256" y="3468623"/>
            <a:ext cx="2032596" cy="68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45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</TotalTime>
  <Words>2027</Words>
  <Application>Microsoft Office PowerPoint</Application>
  <PresentationFormat>自定义</PresentationFormat>
  <Paragraphs>311</Paragraphs>
  <Slides>38</Slides>
  <Notes>0</Notes>
  <HiddenSlides>10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800</cp:revision>
  <dcterms:created xsi:type="dcterms:W3CDTF">2014-10-15T07:25:01Z</dcterms:created>
  <dcterms:modified xsi:type="dcterms:W3CDTF">2016-04-24T02:54:56Z</dcterms:modified>
</cp:coreProperties>
</file>