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4" r:id="rId7"/>
    <p:sldId id="278" r:id="rId8"/>
    <p:sldId id="309" r:id="rId9"/>
    <p:sldId id="457" r:id="rId10"/>
    <p:sldId id="459" r:id="rId11"/>
    <p:sldId id="481" r:id="rId12"/>
    <p:sldId id="461" r:id="rId13"/>
    <p:sldId id="462" r:id="rId14"/>
    <p:sldId id="463" r:id="rId15"/>
    <p:sldId id="479" r:id="rId16"/>
    <p:sldId id="465" r:id="rId17"/>
    <p:sldId id="466" r:id="rId18"/>
    <p:sldId id="468" r:id="rId19"/>
    <p:sldId id="483" r:id="rId20"/>
    <p:sldId id="484" r:id="rId21"/>
    <p:sldId id="482" r:id="rId22"/>
    <p:sldId id="469" r:id="rId23"/>
    <p:sldId id="486" r:id="rId24"/>
    <p:sldId id="487" r:id="rId25"/>
    <p:sldId id="361" r:id="rId26"/>
    <p:sldId id="424" r:id="rId27"/>
    <p:sldId id="447" r:id="rId28"/>
    <p:sldId id="448" r:id="rId29"/>
    <p:sldId id="423" r:id="rId30"/>
    <p:sldId id="475" r:id="rId31"/>
    <p:sldId id="451" r:id="rId32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75" d="100"/>
          <a:sy n="75" d="100"/>
        </p:scale>
        <p:origin x="-2184" y="-93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13" Type="http://schemas.openxmlformats.org/officeDocument/2006/relationships/slide" Target="slide12.xml"/><Relationship Id="rId3" Type="http://schemas.openxmlformats.org/officeDocument/2006/relationships/image" Target="../media/image11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11" Type="http://schemas.openxmlformats.org/officeDocument/2006/relationships/package" Target="../embeddings/Microsoft_Word___6.docx"/><Relationship Id="rId5" Type="http://schemas.openxmlformats.org/officeDocument/2006/relationships/package" Target="../embeddings/Microsoft_Word___4.docx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8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9.e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7.emf"/><Relationship Id="rId1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emf"/><Relationship Id="rId11" Type="http://schemas.openxmlformats.org/officeDocument/2006/relationships/package" Target="../embeddings/Microsoft_Word___11.docx"/><Relationship Id="rId5" Type="http://schemas.openxmlformats.org/officeDocument/2006/relationships/package" Target="../embeddings/Microsoft_Word___9.docx"/><Relationship Id="rId15" Type="http://schemas.openxmlformats.org/officeDocument/2006/relationships/image" Target="../media/image18.emf"/><Relationship Id="rId10" Type="http://schemas.openxmlformats.org/officeDocument/2006/relationships/oleObject" Target="../embeddings/oleObject11.bin"/><Relationship Id="rId19" Type="http://schemas.openxmlformats.org/officeDocument/2006/relationships/slide" Target="slide16.xml"/><Relationship Id="rId4" Type="http://schemas.openxmlformats.org/officeDocument/2006/relationships/oleObject" Target="../embeddings/oleObject9.bin"/><Relationship Id="rId9" Type="http://schemas.openxmlformats.org/officeDocument/2006/relationships/image" Target="../media/image16.emf"/><Relationship Id="rId14" Type="http://schemas.openxmlformats.org/officeDocument/2006/relationships/package" Target="../embeddings/Microsoft_Word___12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7.docx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9.emf"/><Relationship Id="rId10" Type="http://schemas.openxmlformats.org/officeDocument/2006/relationships/slide" Target="slide23.xml"/><Relationship Id="rId4" Type="http://schemas.openxmlformats.org/officeDocument/2006/relationships/package" Target="../embeddings/Microsoft_Word___19.docx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image" Target="../media/image33.pn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21.docx"/><Relationship Id="rId10" Type="http://schemas.openxmlformats.org/officeDocument/2006/relationships/slide" Target="slide24.xml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5.emf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11" Type="http://schemas.openxmlformats.org/officeDocument/2006/relationships/oleObject" Target="../embeddings/oleObject24.bin"/><Relationship Id="rId5" Type="http://schemas.openxmlformats.org/officeDocument/2006/relationships/slide" Target="slide27.xml"/><Relationship Id="rId10" Type="http://schemas.openxmlformats.org/officeDocument/2006/relationships/image" Target="../media/image34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23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7.emf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11" Type="http://schemas.openxmlformats.org/officeDocument/2006/relationships/oleObject" Target="../embeddings/oleObject26.bin"/><Relationship Id="rId5" Type="http://schemas.openxmlformats.org/officeDocument/2006/relationships/slide" Target="slide27.xml"/><Relationship Id="rId10" Type="http://schemas.openxmlformats.org/officeDocument/2006/relationships/image" Target="../media/image36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25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package" Target="../embeddings/Microsoft_Word___28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9.docx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11" Type="http://schemas.openxmlformats.org/officeDocument/2006/relationships/image" Target="../media/image41.png"/><Relationship Id="rId5" Type="http://schemas.openxmlformats.org/officeDocument/2006/relationships/slide" Target="slide27.xml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8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27.docx"/><Relationship Id="rId14" Type="http://schemas.openxmlformats.org/officeDocument/2006/relationships/image" Target="../media/image3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3.emf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11" Type="http://schemas.openxmlformats.org/officeDocument/2006/relationships/oleObject" Target="../embeddings/oleObject31.bin"/><Relationship Id="rId5" Type="http://schemas.openxmlformats.org/officeDocument/2006/relationships/slide" Target="slide27.xml"/><Relationship Id="rId10" Type="http://schemas.openxmlformats.org/officeDocument/2006/relationships/image" Target="../media/image42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30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5.emf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11" Type="http://schemas.openxmlformats.org/officeDocument/2006/relationships/oleObject" Target="../embeddings/oleObject33.bin"/><Relationship Id="rId5" Type="http://schemas.openxmlformats.org/officeDocument/2006/relationships/slide" Target="slide27.xml"/><Relationship Id="rId10" Type="http://schemas.openxmlformats.org/officeDocument/2006/relationships/image" Target="../media/image44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3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6.emf"/><Relationship Id="rId5" Type="http://schemas.openxmlformats.org/officeDocument/2006/relationships/package" Target="../embeddings/Microsoft_Word___34.docx"/><Relationship Id="rId4" Type="http://schemas.openxmlformats.org/officeDocument/2006/relationships/oleObject" Target="../embeddings/oleObject34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3.x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26890" y="2277666"/>
            <a:ext cx="5175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几何概型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4806" y="2701881"/>
            <a:ext cx="5330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3.3.1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几何概型</a:t>
            </a:r>
            <a:endParaRPr lang="zh-CN" altLang="zh-CN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" t="6798" r="13874"/>
          <a:stretch/>
        </p:blipFill>
        <p:spPr>
          <a:xfrm>
            <a:off x="8528829" y="3507188"/>
            <a:ext cx="3661657" cy="33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544709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与面积有关的几何概型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1269554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射箭比赛的箭靶中有五个涂有不同颜色的圆环，从外向内分别为白色、黑色、蓝色、红色，靶心是金色，金色靶心叫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奥运会的比赛靶面直径为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122 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，靶心直径为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12.2 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，运动员在一定距离外射箭，假设每箭都能中靶，且射中靶面内任意一点是等可能的，那么射中黄心的概率为多少？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83750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射中黄心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098" name="Picture 2" descr="RA2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550" y="909514"/>
            <a:ext cx="2622450" cy="200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152516"/>
              </p:ext>
            </p:extLst>
          </p:nvPr>
        </p:nvGraphicFramePr>
        <p:xfrm>
          <a:off x="498772" y="1788443"/>
          <a:ext cx="93218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文档" r:id="rId5" imgW="9322558" imgH="1857330" progId="Word.Document.12">
                  <p:embed/>
                </p:oleObj>
              </mc:Choice>
              <mc:Fallback>
                <p:oleObj name="文档" r:id="rId5" imgW="9322558" imgH="18573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8772" y="1788443"/>
                        <a:ext cx="9321800" cy="185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339940"/>
              </p:ext>
            </p:extLst>
          </p:nvPr>
        </p:nvGraphicFramePr>
        <p:xfrm>
          <a:off x="495300" y="2781722"/>
          <a:ext cx="109442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文档" r:id="rId8" imgW="10951189" imgH="1494990" progId="Word.Document.12">
                  <p:embed/>
                </p:oleObj>
              </mc:Choice>
              <mc:Fallback>
                <p:oleObj name="文档" r:id="rId8" imgW="10951189" imgH="1494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5300" y="2781722"/>
                        <a:ext cx="109442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621676"/>
              </p:ext>
            </p:extLst>
          </p:nvPr>
        </p:nvGraphicFramePr>
        <p:xfrm>
          <a:off x="498772" y="3747517"/>
          <a:ext cx="9315450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文档" r:id="rId11" imgW="9322558" imgH="1923210" progId="Word.Document.12">
                  <p:embed/>
                </p:oleObj>
              </mc:Choice>
              <mc:Fallback>
                <p:oleObj name="文档" r:id="rId11" imgW="9322558" imgH="19232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8772" y="3747517"/>
                        <a:ext cx="9315450" cy="191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5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1131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解此类几何概型问题的关键：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根据题意确定是不是与面积有关的几何概型问题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找出或构造出随机事件对应的几何图形，利用图形的几何特征计算相关面积，套用公式从而求得随机事件的概率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-265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一只海豚在水池中自由游弋，水池为长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的长方形，求此刻海豚嘴尖离岸边不超过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26955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的长方形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5122" name="Picture 2" descr="RA2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248" y="1597473"/>
            <a:ext cx="2940558" cy="2035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06574" y="1917626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图中阴影部分表示事件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海豚嘴尖离岸边不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超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，问题可以理解为求海豚嘴尖出现在图中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阴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600(m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阴影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184(m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773946"/>
              </p:ext>
            </p:extLst>
          </p:nvPr>
        </p:nvGraphicFramePr>
        <p:xfrm>
          <a:off x="507157" y="5229994"/>
          <a:ext cx="959802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5" imgW="9598634" imgH="1447470" progId="Word.Document.12">
                  <p:embed/>
                </p:oleObj>
              </mc:Choice>
              <mc:Fallback>
                <p:oleObj name="文档" r:id="rId5" imgW="9598634" imgH="14474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157" y="5229994"/>
                        <a:ext cx="9598025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06574" y="595007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即海豚嘴尖离岸边不超过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allAtOnce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285907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与体积有关的几何概型</a:t>
            </a:r>
          </a:p>
        </p:txBody>
      </p:sp>
      <p:sp>
        <p:nvSpPr>
          <p:cNvPr id="7" name="矩形 6"/>
          <p:cNvSpPr/>
          <p:nvPr/>
        </p:nvSpPr>
        <p:spPr>
          <a:xfrm>
            <a:off x="335360" y="98152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已知正三棱锥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的底面边长为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，高为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，在正三棱锥内取点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，试求点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到底面的距离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01686"/>
              </p:ext>
            </p:extLst>
          </p:nvPr>
        </p:nvGraphicFramePr>
        <p:xfrm>
          <a:off x="5735166" y="1557586"/>
          <a:ext cx="682625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文档" r:id="rId4" imgW="683166" imgH="1237950" progId="Word.Document.12">
                  <p:embed/>
                </p:oleObj>
              </mc:Choice>
              <mc:Fallback>
                <p:oleObj name="文档" r:id="rId4" imgW="683166" imgH="1237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35166" y="1557586"/>
                        <a:ext cx="682625" cy="12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如图，分别在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上取点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位于平面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和平面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之间时，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170" name="Picture 2" descr="RA2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590" y="224904"/>
            <a:ext cx="2385698" cy="21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619576"/>
              </p:ext>
            </p:extLst>
          </p:nvPr>
        </p:nvGraphicFramePr>
        <p:xfrm>
          <a:off x="550590" y="2061642"/>
          <a:ext cx="98552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文档" r:id="rId5" imgW="9855800" imgH="1466640" progId="Word.Document.12">
                  <p:embed/>
                </p:oleObj>
              </mc:Choice>
              <mc:Fallback>
                <p:oleObj name="文档" r:id="rId5" imgW="9855800" imgH="1466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590" y="2061642"/>
                        <a:ext cx="98552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27097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∽△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，且相似比为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09160"/>
              </p:ext>
            </p:extLst>
          </p:nvPr>
        </p:nvGraphicFramePr>
        <p:xfrm>
          <a:off x="1990750" y="3324622"/>
          <a:ext cx="722313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文档" r:id="rId8" imgW="721525" imgH="1257120" progId="Word.Document.12">
                  <p:embed/>
                </p:oleObj>
              </mc:Choice>
              <mc:Fallback>
                <p:oleObj name="文档" r:id="rId8" imgW="721525" imgH="12571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0750" y="3324622"/>
                        <a:ext cx="722313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30297"/>
              </p:ext>
            </p:extLst>
          </p:nvPr>
        </p:nvGraphicFramePr>
        <p:xfrm>
          <a:off x="488478" y="4149874"/>
          <a:ext cx="98552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文档" r:id="rId11" imgW="9855800" imgH="1466910" progId="Word.Document.12">
                  <p:embed/>
                </p:oleObj>
              </mc:Choice>
              <mc:Fallback>
                <p:oleObj name="文档" r:id="rId11" imgW="9855800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8478" y="4149874"/>
                        <a:ext cx="98552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280998"/>
              </p:ext>
            </p:extLst>
          </p:nvPr>
        </p:nvGraphicFramePr>
        <p:xfrm>
          <a:off x="478582" y="5013970"/>
          <a:ext cx="98552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文档" r:id="rId14" imgW="9855800" imgH="1466910" progId="Word.Document.12">
                  <p:embed/>
                </p:oleObj>
              </mc:Choice>
              <mc:Fallback>
                <p:oleObj name="文档" r:id="rId14" imgW="9855800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8582" y="5013970"/>
                        <a:ext cx="98552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768811"/>
              </p:ext>
            </p:extLst>
          </p:nvPr>
        </p:nvGraphicFramePr>
        <p:xfrm>
          <a:off x="488478" y="5851376"/>
          <a:ext cx="98552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文档" r:id="rId17" imgW="9855800" imgH="1466910" progId="Word.Document.12">
                  <p:embed/>
                </p:oleObj>
              </mc:Choice>
              <mc:Fallback>
                <p:oleObj name="文档" r:id="rId17" imgW="9855800" imgH="14669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8478" y="5851376"/>
                        <a:ext cx="98552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5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61220"/>
            <a:ext cx="11161240" cy="29238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如果试验的全部结果所构成的区域可用体积来度量，我们要结合问题的背景，选择好观察角度，准确找出基本事件所占的区域体积及事件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所占的区域体积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其概率的计算公式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en-US" altLang="zh-CN" sz="2800" i="1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49854"/>
              </p:ext>
            </p:extLst>
          </p:nvPr>
        </p:nvGraphicFramePr>
        <p:xfrm>
          <a:off x="1577752" y="4002410"/>
          <a:ext cx="55689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5" imgW="5569601" imgH="1399950" progId="Word.Document.12">
                  <p:embed/>
                </p:oleObj>
              </mc:Choice>
              <mc:Fallback>
                <p:oleObj name="文档" r:id="rId5" imgW="5569601" imgH="1399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7752" y="4002410"/>
                        <a:ext cx="5568950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一只小蜜蜂在一个棱长为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的正方体内自由飞行，若蜜蜂在飞行过程中始终保持与正方体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个面的距离均大于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，称其为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安全飞行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，求蜜蜂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安全飞行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31362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依题意，在棱长为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的正方体内任意取一点，这个点到各面的距离均大于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则满足题意的点区域为：位于该正方体中心的一个棱长为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的小正方体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758200"/>
              </p:ext>
            </p:extLst>
          </p:nvPr>
        </p:nvGraphicFramePr>
        <p:xfrm>
          <a:off x="478582" y="4437906"/>
          <a:ext cx="10420350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文档" r:id="rId4" imgW="10417677" imgH="1590570" progId="Word.Document.12">
                  <p:embed/>
                </p:oleObj>
              </mc:Choice>
              <mc:Fallback>
                <p:oleObj name="文档" r:id="rId4" imgW="10417677" imgH="15905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4437906"/>
                        <a:ext cx="10420350" cy="159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与角度有关的几何概型</a:t>
            </a:r>
          </a:p>
        </p:txBody>
      </p:sp>
      <p:sp>
        <p:nvSpPr>
          <p:cNvPr id="6" name="矩形 5"/>
          <p:cNvSpPr/>
          <p:nvPr/>
        </p:nvSpPr>
        <p:spPr>
          <a:xfrm>
            <a:off x="334566" y="9437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如图，在平面直角坐标系内，射线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的终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边上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，任作一条射线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xOT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194" name="Picture 2" descr="RA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647" y="1097817"/>
            <a:ext cx="2247348" cy="19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34566" y="227766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为起点作射线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是随机的，因而射线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任何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位置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都是等可能的，落在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xOT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内的概率只与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xOT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的大小有关，符合几何概型的条件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于是，记事件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xOT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944935"/>
              </p:ext>
            </p:extLst>
          </p:nvPr>
        </p:nvGraphicFramePr>
        <p:xfrm>
          <a:off x="478582" y="5034905"/>
          <a:ext cx="9398000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文档" r:id="rId5" imgW="9398465" imgH="1419120" progId="Word.Document.12">
                  <p:embed/>
                </p:oleObj>
              </mc:Choice>
              <mc:Fallback>
                <p:oleObj name="文档" r:id="rId5" imgW="9398465" imgH="14191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82" y="5034905"/>
                        <a:ext cx="9398000" cy="141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421682"/>
            <a:ext cx="12190413" cy="17281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6574" y="258130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当涉及射线的运动，扇形中有关落点区域问题时，常以角的大小作为区域度量来计算概率，切不可用线段代替，这是两种不同的度量手段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2189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413570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了解几何概型与古典概型的区别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理解几何概型的定义及其特点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会用几何概型的概率计算公式求几何概型的概率．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17426"/>
            <a:ext cx="871296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如图，在等腰直角三角形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中，过直角顶点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内部作一条射线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290" name="Picture 2" descr="RA2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128" y="189434"/>
            <a:ext cx="2633710" cy="174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2023855"/>
            <a:ext cx="8712968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内部的任意一条射线，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而总的基本事件是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的大小，即为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505171"/>
              </p:ext>
            </p:extLst>
          </p:nvPr>
        </p:nvGraphicFramePr>
        <p:xfrm>
          <a:off x="478582" y="3429794"/>
          <a:ext cx="939800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文档" r:id="rId5" imgW="9398465" imgH="1705050" progId="Word.Document.12">
                  <p:embed/>
                </p:oleObj>
              </mc:Choice>
              <mc:Fallback>
                <p:oleObj name="文档" r:id="rId5" imgW="9398465" imgH="1705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82" y="3429794"/>
                        <a:ext cx="9398000" cy="170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4328111"/>
            <a:ext cx="8712968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内部的任意一个位置时，皆有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064928"/>
              </p:ext>
            </p:extLst>
          </p:nvPr>
        </p:nvGraphicFramePr>
        <p:xfrm>
          <a:off x="478582" y="5757267"/>
          <a:ext cx="939800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文档" r:id="rId8" imgW="9398465" imgH="1705050" progId="Word.Document.12">
                  <p:embed/>
                </p:oleObj>
              </mc:Choice>
              <mc:Fallback>
                <p:oleObj name="文档" r:id="rId8" imgW="9398465" imgH="1705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582" y="5757267"/>
                        <a:ext cx="9398000" cy="170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1" name="Picture 3" descr="RA23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566" y="4204074"/>
            <a:ext cx="2435210" cy="174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20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703519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057" y="157160"/>
            <a:ext cx="10410291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转化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与化归思想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17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思想方法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26955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把长度为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的木棒任意折成三段，求它们可以构成一个三角形的概率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7097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将长度为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的木棒任意折成三段，要能够构成三角形必须满足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两边之和大于第三边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这个条件，进而求解即可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62841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866303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37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设将长度为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的木棒任意折成三段的长分别为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236273"/>
              </p:ext>
            </p:extLst>
          </p:nvPr>
        </p:nvGraphicFramePr>
        <p:xfrm>
          <a:off x="470917" y="909514"/>
          <a:ext cx="11382375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文档" r:id="rId4" imgW="11389345" imgH="2447550" progId="Word.Document.12">
                  <p:embed/>
                </p:oleObj>
              </mc:Choice>
              <mc:Fallback>
                <p:oleObj name="文档" r:id="rId4" imgW="11389345" imgH="24475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917" y="909514"/>
                        <a:ext cx="11382375" cy="244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24936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能构成一个三角形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满足下列条件时，事件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3991"/>
              </p:ext>
            </p:extLst>
          </p:nvPr>
        </p:nvGraphicFramePr>
        <p:xfrm>
          <a:off x="545479" y="3789834"/>
          <a:ext cx="11382375" cy="311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文档" r:id="rId7" imgW="11389345" imgH="3118770" progId="Word.Document.12">
                  <p:embed/>
                </p:oleObj>
              </mc:Choice>
              <mc:Fallback>
                <p:oleObj name="文档" r:id="rId7" imgW="11389345" imgH="3118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5479" y="3789834"/>
                        <a:ext cx="11382375" cy="311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969979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它所构成的区域为图中的阴影部分，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314" name="Picture 2" descr="RA2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612" y="981522"/>
            <a:ext cx="2200154" cy="2379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759570"/>
              </p:ext>
            </p:extLst>
          </p:nvPr>
        </p:nvGraphicFramePr>
        <p:xfrm>
          <a:off x="695325" y="3357786"/>
          <a:ext cx="11382375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文档" r:id="rId5" imgW="11389345" imgH="2714310" progId="Word.Document.12">
                  <p:embed/>
                </p:oleObj>
              </mc:Choice>
              <mc:Fallback>
                <p:oleObj name="文档" r:id="rId5" imgW="11389345" imgH="271431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" y="3357786"/>
                        <a:ext cx="11382375" cy="271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037297"/>
              </p:ext>
            </p:extLst>
          </p:nvPr>
        </p:nvGraphicFramePr>
        <p:xfrm>
          <a:off x="695325" y="5229994"/>
          <a:ext cx="1138237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文档" r:id="rId8" imgW="11389345" imgH="1476360" progId="Word.Document.12">
                  <p:embed/>
                </p:oleObj>
              </mc:Choice>
              <mc:Fallback>
                <p:oleObj name="文档" r:id="rId8" imgW="11389345" imgH="14763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" y="5229994"/>
                        <a:ext cx="11382375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32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65918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解后反思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解决本题的关键是将之转化为与面积有关的几何概型问题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一般地，有一个变量可以转化为与长度有关的几何概型，有两个变量可以转化为与面积有关的几何概型，有三个变量可以转化为与体积有关的几何概型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85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406574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在区间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[0,3]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上任取一个数，则此数不大于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845094"/>
              </p:ext>
            </p:extLst>
          </p:nvPr>
        </p:nvGraphicFramePr>
        <p:xfrm>
          <a:off x="554384" y="1829594"/>
          <a:ext cx="1029335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文档" r:id="rId9" imgW="10293956" imgH="1600290" progId="Word.Document.12">
                  <p:embed/>
                </p:oleObj>
              </mc:Choice>
              <mc:Fallback>
                <p:oleObj name="文档" r:id="rId9" imgW="10293956" imgH="1600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4384" y="1829594"/>
                        <a:ext cx="1029335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274418"/>
              </p:ext>
            </p:extLst>
          </p:nvPr>
        </p:nvGraphicFramePr>
        <p:xfrm>
          <a:off x="554384" y="2981722"/>
          <a:ext cx="1029335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文档" r:id="rId12" imgW="10293956" imgH="1600290" progId="Word.Document.12">
                  <p:embed/>
                </p:oleObj>
              </mc:Choice>
              <mc:Fallback>
                <p:oleObj name="文档" r:id="rId12" imgW="10293956" imgH="1600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4384" y="2981722"/>
                        <a:ext cx="1029335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994576" y="110126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在半径为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的球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内任取一点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83428"/>
              </p:ext>
            </p:extLst>
          </p:nvPr>
        </p:nvGraphicFramePr>
        <p:xfrm>
          <a:off x="554038" y="1830388"/>
          <a:ext cx="1029335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文档" r:id="rId9" imgW="10293956" imgH="1600290" progId="Word.Document.12">
                  <p:embed/>
                </p:oleObj>
              </mc:Choice>
              <mc:Fallback>
                <p:oleObj name="文档" r:id="rId9" imgW="10293956" imgH="160029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1830388"/>
                        <a:ext cx="10293350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2888721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问题相当于在以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为球心，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为半径的球外，且在以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为球心，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为半径的球内任取一点，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551851"/>
              </p:ext>
            </p:extLst>
          </p:nvPr>
        </p:nvGraphicFramePr>
        <p:xfrm>
          <a:off x="550590" y="4395589"/>
          <a:ext cx="10287000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文档" r:id="rId12" imgW="10293956" imgH="1923210" progId="Word.Document.12">
                  <p:embed/>
                </p:oleObj>
              </mc:Choice>
              <mc:Fallback>
                <p:oleObj name="文档" r:id="rId12" imgW="10293956" imgH="19232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4395589"/>
                        <a:ext cx="10287000" cy="191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903518" y="107492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62148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的正方形中有一封闭曲线围成的阴影区域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正方形中随机撒一粒豆子，它落在阴影区域内的概率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则阴影区域的面积是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943937"/>
              </p:ext>
            </p:extLst>
          </p:nvPr>
        </p:nvGraphicFramePr>
        <p:xfrm>
          <a:off x="582712" y="1889795"/>
          <a:ext cx="6159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文档" r:id="rId9" imgW="616714" imgH="1295190" progId="Word.Document.12">
                  <p:embed/>
                </p:oleObj>
              </mc:Choice>
              <mc:Fallback>
                <p:oleObj name="文档" r:id="rId9" imgW="616714" imgH="1295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2712" y="1889795"/>
                        <a:ext cx="61595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0" name="Picture 2" descr="RA23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598" y="837506"/>
            <a:ext cx="2413396" cy="24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495641"/>
              </p:ext>
            </p:extLst>
          </p:nvPr>
        </p:nvGraphicFramePr>
        <p:xfrm>
          <a:off x="521214" y="2781722"/>
          <a:ext cx="97885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文档" r:id="rId13" imgW="9789077" imgH="1494990" progId="Word.Document.12">
                  <p:embed/>
                </p:oleObj>
              </mc:Choice>
              <mc:Fallback>
                <p:oleObj name="文档" r:id="rId13" imgW="9789077" imgH="1494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1214" y="2781722"/>
                        <a:ext cx="9788525" cy="149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06574" y="357381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在正方形中随机撒一粒豆子，其结果有无限个，属于几何概型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落在阴影区域内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构成的区域是阴影部分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设阴影区域的面积为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，全部结果构成的区域面积是正方形的面积，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059019"/>
              </p:ext>
            </p:extLst>
          </p:nvPr>
        </p:nvGraphicFramePr>
        <p:xfrm>
          <a:off x="569640" y="5651351"/>
          <a:ext cx="9283700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文档" r:id="rId16" imgW="9284469" imgH="1656990" progId="Word.Document.12">
                  <p:embed/>
                </p:oleObj>
              </mc:Choice>
              <mc:Fallback>
                <p:oleObj name="文档" r:id="rId16" imgW="9284469" imgH="1656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9640" y="5651351"/>
                        <a:ext cx="9283700" cy="165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570734" y="209165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build="allAtOnce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54947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当你到一个红绿灯路口时，红灯的时间为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秒，黄灯的时间为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秒，绿灯的时间为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秒，那么你看到黄灯的概率是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628133"/>
              </p:ext>
            </p:extLst>
          </p:nvPr>
        </p:nvGraphicFramePr>
        <p:xfrm>
          <a:off x="537244" y="1989634"/>
          <a:ext cx="995045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文档" r:id="rId9" imgW="9951157" imgH="2276640" progId="Word.Document.12">
                  <p:embed/>
                </p:oleObj>
              </mc:Choice>
              <mc:Fallback>
                <p:oleObj name="文档" r:id="rId9" imgW="9951157" imgH="2276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7244" y="1989634"/>
                        <a:ext cx="9950450" cy="227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292573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由题意可知，在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秒内路口的红、黄、绿灯是随机出现的，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可以认为是无限次等可能出现的，符合几何概型的条件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看到黄灯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的时间长度为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秒，而整个灯的变换时间长度为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秒，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569601"/>
              </p:ext>
            </p:extLst>
          </p:nvPr>
        </p:nvGraphicFramePr>
        <p:xfrm>
          <a:off x="497632" y="5092055"/>
          <a:ext cx="104679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文档" r:id="rId12" imgW="10465490" imgH="1361880" progId="Word.Document.12">
                  <p:embed/>
                </p:oleObj>
              </mc:Choice>
              <mc:Fallback>
                <p:oleObj name="文档" r:id="rId12" imgW="10465490" imgH="1361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7632" y="5092055"/>
                        <a:ext cx="10467975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876356" y="13601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build="allAtOnce"/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765498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 mL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水中有一个草履虫，现从中随机取出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mL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水样放到显微镜下观察，则发现草履虫的概率是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344322"/>
              </p:ext>
            </p:extLst>
          </p:nvPr>
        </p:nvGraphicFramePr>
        <p:xfrm>
          <a:off x="552450" y="2723406"/>
          <a:ext cx="99441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文档" r:id="rId9" imgW="9941432" imgH="1714230" progId="Word.Document.12">
                  <p:embed/>
                </p:oleObj>
              </mc:Choice>
              <mc:Fallback>
                <p:oleObj name="文档" r:id="rId9" imgW="9941432" imgH="17142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2450" y="2723406"/>
                        <a:ext cx="9944100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358330"/>
              </p:ext>
            </p:extLst>
          </p:nvPr>
        </p:nvGraphicFramePr>
        <p:xfrm>
          <a:off x="6167214" y="1557586"/>
          <a:ext cx="151130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文档" r:id="rId12" imgW="1511934" imgH="1543050" progId="Word.Document.12">
                  <p:embed/>
                </p:oleObj>
              </mc:Choice>
              <mc:Fallback>
                <p:oleObj name="文档" r:id="rId12" imgW="1511934" imgH="1543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67214" y="1557586"/>
                        <a:ext cx="1511300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928564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几何概型适用于试验结果是无穷多且事件是等可能发生的概率模型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几何概型主要用于解决与长度、面积、体积有关的题目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注意理解几何概型与古典概型的区别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理解如何将实际问题转化为几何概型的问题，利用几何概型公式求解，概率公式为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981292"/>
              </p:ext>
            </p:extLst>
          </p:nvPr>
        </p:nvGraphicFramePr>
        <p:xfrm>
          <a:off x="524172" y="4319389"/>
          <a:ext cx="931545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文档" r:id="rId5" imgW="9322558" imgH="1990440" progId="Word.Document.12">
                  <p:embed/>
                </p:oleObj>
              </mc:Choice>
              <mc:Fallback>
                <p:oleObj name="文档" r:id="rId5" imgW="9322558" imgH="19904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4172" y="4319389"/>
                        <a:ext cx="9315450" cy="199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" t="6798" r="13874"/>
          <a:stretch/>
        </p:blipFill>
        <p:spPr>
          <a:xfrm>
            <a:off x="8528829" y="3507188"/>
            <a:ext cx="3661657" cy="33492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582" y="76549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几何概型的含义</a:t>
            </a:r>
          </a:p>
        </p:txBody>
      </p:sp>
      <p:sp>
        <p:nvSpPr>
          <p:cNvPr id="5" name="矩形 4"/>
          <p:cNvSpPr/>
          <p:nvPr/>
        </p:nvSpPr>
        <p:spPr>
          <a:xfrm>
            <a:off x="478582" y="1485578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几何概型的定义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如果每个事件发生的概率只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比例，则称这样的概率模型为几何概率模型，简称几何概型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几何概型的特点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试验中所有可能出现的结果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每个基本事件出现的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可能性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28284" y="41497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无限多个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4403" y="47787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0544" y="2258502"/>
            <a:ext cx="5811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构成该事件区域的长度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面积或体积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10092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几何概型与古典概型有何区别？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几何概型与古典概型的异同点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542314"/>
              </p:ext>
            </p:extLst>
          </p:nvPr>
        </p:nvGraphicFramePr>
        <p:xfrm>
          <a:off x="910628" y="1557585"/>
          <a:ext cx="10369154" cy="4922830"/>
        </p:xfrm>
        <a:graphic>
          <a:graphicData uri="http://schemas.openxmlformats.org/drawingml/2006/table">
            <a:tbl>
              <a:tblPr/>
              <a:tblGrid>
                <a:gridCol w="2808314"/>
                <a:gridCol w="3830741"/>
                <a:gridCol w="3730099"/>
              </a:tblGrid>
              <a:tr h="8218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异同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古典概型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几何概型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6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不同点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基本事件的个数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一次试验的所有可能出现的结果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基本事件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有有限个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一次试验的所有可能出现的结果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基本事件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有无限多个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7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相同点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基本事件发生的等可能性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每一个试验结果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即基本事件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发生的可能性大小相等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621482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几何概型的概率公式</a:t>
            </a:r>
          </a:p>
        </p:txBody>
      </p:sp>
      <p:sp>
        <p:nvSpPr>
          <p:cNvPr id="13" name="矩形 12"/>
          <p:cNvSpPr/>
          <p:nvPr/>
        </p:nvSpPr>
        <p:spPr>
          <a:xfrm>
            <a:off x="478582" y="1956842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							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343470"/>
              </p:ext>
            </p:extLst>
          </p:nvPr>
        </p:nvGraphicFramePr>
        <p:xfrm>
          <a:off x="1846734" y="1524794"/>
          <a:ext cx="76835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4" imgW="7684202" imgH="1904850" progId="Word.Document.12">
                  <p:embed/>
                </p:oleObj>
              </mc:Choice>
              <mc:Fallback>
                <p:oleObj name="文档" r:id="rId4" imgW="7684202" imgH="1904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6734" y="1524794"/>
                        <a:ext cx="7683500" cy="190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78582" y="278172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计算几何概型的概率时，首先考虑的应该是什么？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360526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首先考虑取点的区域，即要计算的区域的几何度量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与长度有关的几何概型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126955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取一根长为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的绳子，拉直后在任意位置剪断，那么剪得两段的长都不小于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的概率有多大？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5656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剪得两段的长都不小于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RA2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3372371"/>
            <a:ext cx="2697038" cy="1016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6574" y="43658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把绳子三等分，于是当剪断位置处在中间一段时，事件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501397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因为中间一段的长度为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50311"/>
              </p:ext>
            </p:extLst>
          </p:nvPr>
        </p:nvGraphicFramePr>
        <p:xfrm>
          <a:off x="510207" y="5734050"/>
          <a:ext cx="895985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5" imgW="8960310" imgH="1409400" progId="Word.Document.12">
                  <p:embed/>
                </p:oleObj>
              </mc:Choice>
              <mc:Fallback>
                <p:oleObj name="文档" r:id="rId5" imgW="8960310" imgH="1409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0207" y="5734050"/>
                        <a:ext cx="8959850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01602"/>
            <a:ext cx="12190413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8833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在求解与长度有关的几何概型时，首先找到试验的全部结果构成的区域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，这时区域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可能是一条线段或几条线段或曲线段，然后找到事件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发生对应的区域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，在找区域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的过程中，确定边界点是问题的关键，但边界点是否取到却不影响事件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4404" y="261442"/>
            <a:ext cx="113855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平面上画了一组彼此平行且相距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的平行线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把一枚半径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的硬币任意投掷在平行线之间，求硬币不与任一条平行线相碰的概率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404" y="1589040"/>
            <a:ext cx="113855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硬币不与任一条平行线相碰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如图，在两条相邻平行线间画出与平行线间距为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的两条平行虚线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4404" y="4378449"/>
            <a:ext cx="113855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则当硬币中心落在两条虚线间时，与平行线不相碰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3074" name="Picture 2" descr="RA2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2981668"/>
            <a:ext cx="2861320" cy="143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977785"/>
              </p:ext>
            </p:extLst>
          </p:nvPr>
        </p:nvGraphicFramePr>
        <p:xfrm>
          <a:off x="450378" y="5242545"/>
          <a:ext cx="9893300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5" imgW="9893889" imgH="1571400" progId="Word.Document.12">
                  <p:embed/>
                </p:oleObj>
              </mc:Choice>
              <mc:Fallback>
                <p:oleObj name="文档" r:id="rId5" imgW="9893889" imgH="1571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378" y="5242545"/>
                        <a:ext cx="9893300" cy="157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</TotalTime>
  <Words>1082</Words>
  <Application>Microsoft Office PowerPoint</Application>
  <PresentationFormat>自定义</PresentationFormat>
  <Paragraphs>179</Paragraphs>
  <Slides>31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799</cp:revision>
  <dcterms:created xsi:type="dcterms:W3CDTF">2014-10-15T07:25:01Z</dcterms:created>
  <dcterms:modified xsi:type="dcterms:W3CDTF">2016-04-24T03:06:11Z</dcterms:modified>
</cp:coreProperties>
</file>