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25" r:id="rId6"/>
    <p:sldId id="278" r:id="rId7"/>
    <p:sldId id="478" r:id="rId8"/>
    <p:sldId id="481" r:id="rId9"/>
    <p:sldId id="309" r:id="rId10"/>
    <p:sldId id="457" r:id="rId11"/>
    <p:sldId id="459" r:id="rId12"/>
    <p:sldId id="482" r:id="rId13"/>
    <p:sldId id="461" r:id="rId14"/>
    <p:sldId id="462" r:id="rId15"/>
    <p:sldId id="483" r:id="rId16"/>
    <p:sldId id="463" r:id="rId17"/>
    <p:sldId id="465" r:id="rId18"/>
    <p:sldId id="466" r:id="rId19"/>
    <p:sldId id="468" r:id="rId20"/>
    <p:sldId id="469" r:id="rId21"/>
    <p:sldId id="361" r:id="rId22"/>
    <p:sldId id="424" r:id="rId23"/>
    <p:sldId id="447" r:id="rId24"/>
    <p:sldId id="448" r:id="rId25"/>
    <p:sldId id="423" r:id="rId26"/>
    <p:sldId id="475" r:id="rId27"/>
    <p:sldId id="451" r:id="rId28"/>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861" autoAdjust="0"/>
  </p:normalViewPr>
  <p:slideViewPr>
    <p:cSldViewPr>
      <p:cViewPr>
        <p:scale>
          <a:sx n="66" d="100"/>
          <a:sy n="66" d="100"/>
        </p:scale>
        <p:origin x="-2544" y="-1140"/>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oleObject" Target="../embeddings/oleObject3.bin"/><Relationship Id="rId7" Type="http://schemas.openxmlformats.org/officeDocument/2006/relationships/package" Target="../embeddings/Microsoft_Word___4.docx"/><Relationship Id="rId12" Type="http://schemas.openxmlformats.org/officeDocument/2006/relationships/slide" Target="slide13.xml"/><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4.bin"/><Relationship Id="rId11" Type="http://schemas.openxmlformats.org/officeDocument/2006/relationships/image" Target="../media/image8.emf"/><Relationship Id="rId5" Type="http://schemas.openxmlformats.org/officeDocument/2006/relationships/image" Target="../media/image6.emf"/><Relationship Id="rId10" Type="http://schemas.openxmlformats.org/officeDocument/2006/relationships/package" Target="../embeddings/Microsoft_Word___5.docx"/><Relationship Id="rId4" Type="http://schemas.openxmlformats.org/officeDocument/2006/relationships/package" Target="../embeddings/Microsoft_Word___3.docx"/><Relationship Id="rId9"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11.emf"/><Relationship Id="rId13" Type="http://schemas.openxmlformats.org/officeDocument/2006/relationships/package" Target="../embeddings/Microsoft_Word___9.docx"/><Relationship Id="rId3" Type="http://schemas.openxmlformats.org/officeDocument/2006/relationships/oleObject" Target="../embeddings/oleObject6.bin"/><Relationship Id="rId7" Type="http://schemas.openxmlformats.org/officeDocument/2006/relationships/package" Target="../embeddings/Microsoft_Word___7.docx"/><Relationship Id="rId12" Type="http://schemas.openxmlformats.org/officeDocument/2006/relationships/oleObject" Target="../embeddings/oleObject9.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7.bin"/><Relationship Id="rId11" Type="http://schemas.openxmlformats.org/officeDocument/2006/relationships/image" Target="../media/image12.emf"/><Relationship Id="rId5" Type="http://schemas.openxmlformats.org/officeDocument/2006/relationships/image" Target="../media/image10.emf"/><Relationship Id="rId10" Type="http://schemas.openxmlformats.org/officeDocument/2006/relationships/package" Target="../embeddings/Microsoft_Word___8.docx"/><Relationship Id="rId4" Type="http://schemas.openxmlformats.org/officeDocument/2006/relationships/package" Target="../embeddings/Microsoft_Word___6.docx"/><Relationship Id="rId9" Type="http://schemas.openxmlformats.org/officeDocument/2006/relationships/oleObject" Target="../embeddings/oleObject8.bin"/><Relationship Id="rId14" Type="http://schemas.openxmlformats.org/officeDocument/2006/relationships/image" Target="../media/image13.emf"/></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slide" Target="slide17.xml"/><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4.emf"/><Relationship Id="rId5" Type="http://schemas.openxmlformats.org/officeDocument/2006/relationships/package" Target="../embeddings/Microsoft_Word___10.docx"/><Relationship Id="rId4" Type="http://schemas.openxmlformats.org/officeDocument/2006/relationships/oleObject" Target="../embeddings/oleObject10.bin"/></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16.emf"/><Relationship Id="rId4" Type="http://schemas.openxmlformats.org/officeDocument/2006/relationships/package" Target="../embeddings/Microsoft_Word___11.docx"/></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1.xml"/><Relationship Id="rId1" Type="http://schemas.openxmlformats.org/officeDocument/2006/relationships/slideLayout" Target="../slideLayouts/slideLayout1.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1.xml"/><Relationship Id="rId1" Type="http://schemas.openxmlformats.org/officeDocument/2006/relationships/slideLayout" Target="../slideLayouts/slideLayout1.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image" Target="../media/image18.emf"/><Relationship Id="rId3" Type="http://schemas.openxmlformats.org/officeDocument/2006/relationships/slide" Target="slide21.xml"/><Relationship Id="rId7" Type="http://schemas.openxmlformats.org/officeDocument/2006/relationships/slide" Target="slide25.xml"/><Relationship Id="rId12" Type="http://schemas.openxmlformats.org/officeDocument/2006/relationships/package" Target="../embeddings/Microsoft_Word___13.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slide" Target="slide24.xml"/><Relationship Id="rId11" Type="http://schemas.openxmlformats.org/officeDocument/2006/relationships/oleObject" Target="../embeddings/oleObject13.bin"/><Relationship Id="rId5" Type="http://schemas.openxmlformats.org/officeDocument/2006/relationships/slide" Target="slide23.xml"/><Relationship Id="rId10" Type="http://schemas.openxmlformats.org/officeDocument/2006/relationships/image" Target="../media/image17.emf"/><Relationship Id="rId4" Type="http://schemas.openxmlformats.org/officeDocument/2006/relationships/slide" Target="slide22.xml"/><Relationship Id="rId9" Type="http://schemas.openxmlformats.org/officeDocument/2006/relationships/package" Target="../embeddings/Microsoft_Word___12.docx"/></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image" Target="../media/image20.emf"/><Relationship Id="rId3" Type="http://schemas.openxmlformats.org/officeDocument/2006/relationships/slide" Target="slide21.xml"/><Relationship Id="rId7" Type="http://schemas.openxmlformats.org/officeDocument/2006/relationships/slide" Target="slide25.xml"/><Relationship Id="rId12" Type="http://schemas.openxmlformats.org/officeDocument/2006/relationships/package" Target="../embeddings/Microsoft_Word___15.docx"/><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slide" Target="slide24.xml"/><Relationship Id="rId11" Type="http://schemas.openxmlformats.org/officeDocument/2006/relationships/oleObject" Target="../embeddings/oleObject15.bin"/><Relationship Id="rId5" Type="http://schemas.openxmlformats.org/officeDocument/2006/relationships/slide" Target="slide23.xml"/><Relationship Id="rId10" Type="http://schemas.openxmlformats.org/officeDocument/2006/relationships/image" Target="../media/image19.emf"/><Relationship Id="rId4" Type="http://schemas.openxmlformats.org/officeDocument/2006/relationships/slide" Target="slide22.xml"/><Relationship Id="rId9" Type="http://schemas.openxmlformats.org/officeDocument/2006/relationships/package" Target="../embeddings/Microsoft_Word___14.docx"/></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image" Target="../media/image22.emf"/><Relationship Id="rId3" Type="http://schemas.openxmlformats.org/officeDocument/2006/relationships/slide" Target="slide21.xml"/><Relationship Id="rId7" Type="http://schemas.openxmlformats.org/officeDocument/2006/relationships/slide" Target="slide25.xml"/><Relationship Id="rId12" Type="http://schemas.openxmlformats.org/officeDocument/2006/relationships/package" Target="../embeddings/Microsoft_Word___17.docx"/><Relationship Id="rId2" Type="http://schemas.openxmlformats.org/officeDocument/2006/relationships/slideLayout" Target="../slideLayouts/slideLayout1.xml"/><Relationship Id="rId16" Type="http://schemas.openxmlformats.org/officeDocument/2006/relationships/image" Target="../media/image23.emf"/><Relationship Id="rId1" Type="http://schemas.openxmlformats.org/officeDocument/2006/relationships/vmlDrawing" Target="../drawings/vmlDrawing9.vml"/><Relationship Id="rId6" Type="http://schemas.openxmlformats.org/officeDocument/2006/relationships/slide" Target="slide24.xml"/><Relationship Id="rId11" Type="http://schemas.openxmlformats.org/officeDocument/2006/relationships/oleObject" Target="../embeddings/oleObject17.bin"/><Relationship Id="rId5" Type="http://schemas.openxmlformats.org/officeDocument/2006/relationships/slide" Target="slide23.xml"/><Relationship Id="rId15" Type="http://schemas.openxmlformats.org/officeDocument/2006/relationships/package" Target="../embeddings/Microsoft_Word___18.docx"/><Relationship Id="rId10" Type="http://schemas.openxmlformats.org/officeDocument/2006/relationships/image" Target="../media/image21.emf"/><Relationship Id="rId4" Type="http://schemas.openxmlformats.org/officeDocument/2006/relationships/slide" Target="slide22.xml"/><Relationship Id="rId9" Type="http://schemas.openxmlformats.org/officeDocument/2006/relationships/package" Target="../embeddings/Microsoft_Word___16.docx"/><Relationship Id="rId14" Type="http://schemas.openxmlformats.org/officeDocument/2006/relationships/oleObject" Target="../embeddings/oleObject18.bin"/></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slide" Target="slide9.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8.xml"/><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slide" Target="slide9.xml"/><Relationship Id="rId5" Type="http://schemas.openxmlformats.org/officeDocument/2006/relationships/image" Target="../media/image3.emf"/><Relationship Id="rId4" Type="http://schemas.openxmlformats.org/officeDocument/2006/relationships/package" Target="../embeddings/Microsoft_Word___2.docx"/></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1446770" y="2277666"/>
            <a:ext cx="5175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itchFamily="34" charset="-122"/>
                <a:ea typeface="微软雅黑" pitchFamily="34" charset="-122"/>
              </a:rPr>
              <a:t>第三章　</a:t>
            </a:r>
            <a:r>
              <a:rPr lang="en-US" altLang="zh-CN" sz="1600" i="1" dirty="0" smtClean="0">
                <a:solidFill>
                  <a:schemeClr val="accent6">
                    <a:lumMod val="75000"/>
                  </a:schemeClr>
                </a:solidFill>
                <a:latin typeface="微软雅黑" pitchFamily="34" charset="-122"/>
                <a:ea typeface="微软雅黑" pitchFamily="34" charset="-122"/>
              </a:rPr>
              <a:t>3.3</a:t>
            </a:r>
            <a:r>
              <a:rPr lang="zh-CN" altLang="en-US" sz="1600" i="1" dirty="0" smtClean="0">
                <a:solidFill>
                  <a:schemeClr val="accent6">
                    <a:lumMod val="75000"/>
                  </a:schemeClr>
                </a:solidFill>
                <a:latin typeface="微软雅黑" pitchFamily="34" charset="-122"/>
                <a:ea typeface="微软雅黑" pitchFamily="34" charset="-122"/>
              </a:rPr>
              <a:t>  几何概型</a:t>
            </a:r>
            <a:endParaRPr lang="zh-CN" altLang="en-US" sz="1600" i="1" dirty="0">
              <a:solidFill>
                <a:schemeClr val="accent6">
                  <a:lumMod val="75000"/>
                </a:schemeClr>
              </a:solidFill>
              <a:latin typeface="微软雅黑" pitchFamily="34" charset="-122"/>
              <a:ea typeface="微软雅黑" pitchFamily="34" charset="-122"/>
            </a:endParaRPr>
          </a:p>
        </p:txBody>
      </p:sp>
      <p:sp>
        <p:nvSpPr>
          <p:cNvPr id="5" name="TextBox 4"/>
          <p:cNvSpPr txBox="1"/>
          <p:nvPr/>
        </p:nvSpPr>
        <p:spPr>
          <a:xfrm>
            <a:off x="1414686" y="2701881"/>
            <a:ext cx="7416824" cy="1015663"/>
          </a:xfrm>
          <a:prstGeom prst="rect">
            <a:avLst/>
          </a:prstGeom>
          <a:noFill/>
        </p:spPr>
        <p:txBody>
          <a:bodyPr wrap="square" rtlCol="0">
            <a:spAutoFit/>
          </a:bodyPr>
          <a:lstStyle/>
          <a:p>
            <a:pPr>
              <a:lnSpc>
                <a:spcPct val="120000"/>
              </a:lnSpc>
            </a:pPr>
            <a:r>
              <a:rPr lang="en-US" altLang="zh-CN"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3.3.2</a:t>
            </a:r>
            <a:r>
              <a:rPr lang="zh-CN" altLang="zh-CN"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均匀随机数的产生</a:t>
            </a:r>
            <a:endParaRPr lang="zh-CN" altLang="zh-CN"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8317" b="3665"/>
          <a:stretch/>
        </p:blipFill>
        <p:spPr>
          <a:xfrm>
            <a:off x="9891939" y="2766925"/>
            <a:ext cx="2295372" cy="4105301"/>
          </a:xfrm>
          <a:prstGeom prst="rect">
            <a:avLst/>
          </a:prstGeom>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549474"/>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把</a:t>
            </a:r>
            <a:r>
              <a:rPr lang="en-US" altLang="zh-CN" sz="2800" kern="100" dirty="0">
                <a:latin typeface="IPAPANNEW"/>
                <a:ea typeface="华文细黑"/>
                <a:cs typeface="Times New Roman"/>
              </a:rPr>
              <a:t>[0,1]</a:t>
            </a:r>
            <a:r>
              <a:rPr lang="zh-CN" altLang="zh-CN" sz="2800" kern="100" dirty="0">
                <a:latin typeface="Times New Roman"/>
                <a:ea typeface="华文细黑"/>
                <a:cs typeface="Times New Roman"/>
              </a:rPr>
              <a:t>内的均匀随机数转化为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2,6]</a:t>
            </a:r>
            <a:r>
              <a:rPr lang="zh-CN" altLang="zh-CN" sz="2800" kern="100" dirty="0">
                <a:latin typeface="Times New Roman"/>
                <a:ea typeface="华文细黑"/>
                <a:cs typeface="Times New Roman"/>
              </a:rPr>
              <a:t>内的均匀随机数，需实施的变换为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y</a:t>
            </a:r>
            <a:r>
              <a:rPr lang="en-US" altLang="zh-CN" sz="2800" kern="100" dirty="0">
                <a:latin typeface="Times New Roman"/>
                <a:ea typeface="华文细黑"/>
                <a:cs typeface="Courier New"/>
              </a:rPr>
              <a:t>=8*</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a:t>
            </a:r>
            <a:r>
              <a:rPr lang="en-US" altLang="zh-CN" sz="2800" i="1" kern="100" dirty="0" err="1" smtClean="0">
                <a:latin typeface="Times New Roman"/>
                <a:ea typeface="华文细黑"/>
                <a:cs typeface="Courier New"/>
              </a:rPr>
              <a:t>y</a:t>
            </a:r>
            <a:r>
              <a:rPr lang="en-US" altLang="zh-CN" sz="2800" kern="100" dirty="0" smtClean="0">
                <a:latin typeface="Times New Roman"/>
                <a:ea typeface="华文细黑"/>
                <a:cs typeface="Courier New"/>
              </a:rPr>
              <a:t>=8*</a:t>
            </a:r>
            <a:r>
              <a:rPr lang="en-US" altLang="zh-CN" sz="2800" i="1" kern="100" dirty="0" smtClean="0">
                <a:latin typeface="Times New Roman"/>
                <a:ea typeface="华文细黑"/>
                <a:cs typeface="Courier New"/>
              </a:rPr>
              <a:t>x</a:t>
            </a:r>
            <a:r>
              <a:rPr lang="en-US" altLang="zh-CN" sz="2800" kern="100" dirty="0" smtClean="0">
                <a:latin typeface="Times New Roman"/>
                <a:ea typeface="华文细黑"/>
                <a:cs typeface="Courier New"/>
              </a:rPr>
              <a:t>+2</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y</a:t>
            </a:r>
            <a:r>
              <a:rPr lang="en-US" altLang="zh-CN" sz="2800" kern="100" dirty="0">
                <a:latin typeface="Times New Roman"/>
                <a:ea typeface="华文细黑"/>
                <a:cs typeface="Courier New"/>
              </a:rPr>
              <a:t>=8*</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-2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a:t>
            </a:r>
            <a:r>
              <a:rPr lang="en-US" altLang="zh-CN" sz="2800" i="1" kern="100" dirty="0" err="1" smtClean="0">
                <a:latin typeface="Times New Roman"/>
                <a:ea typeface="华文细黑"/>
                <a:cs typeface="Courier New"/>
              </a:rPr>
              <a:t>y</a:t>
            </a:r>
            <a:r>
              <a:rPr lang="en-US" altLang="zh-CN" sz="2800" kern="100" dirty="0" smtClean="0">
                <a:latin typeface="Times New Roman"/>
                <a:ea typeface="华文细黑"/>
                <a:cs typeface="Courier New"/>
              </a:rPr>
              <a:t>=8*</a:t>
            </a:r>
            <a:r>
              <a:rPr lang="en-US" altLang="zh-CN" sz="2800" i="1" kern="100" dirty="0" smtClean="0">
                <a:latin typeface="Times New Roman"/>
                <a:ea typeface="华文细黑"/>
                <a:cs typeface="Courier New"/>
              </a:rPr>
              <a:t>x</a:t>
            </a:r>
            <a:r>
              <a:rPr lang="en-US" altLang="zh-CN" sz="2800" kern="100" dirty="0" smtClean="0">
                <a:latin typeface="Times New Roman"/>
                <a:ea typeface="华文细黑"/>
                <a:cs typeface="Courier New"/>
              </a:rPr>
              <a:t>+6</a:t>
            </a:r>
            <a:endParaRPr lang="zh-CN" altLang="zh-CN" sz="1050" kern="100" dirty="0">
              <a:effectLst/>
              <a:latin typeface="宋体"/>
              <a:cs typeface="Courier New"/>
            </a:endParaRPr>
          </a:p>
        </p:txBody>
      </p:sp>
      <p:sp>
        <p:nvSpPr>
          <p:cNvPr id="3" name="矩形 2"/>
          <p:cNvSpPr/>
          <p:nvPr/>
        </p:nvSpPr>
        <p:spPr>
          <a:xfrm>
            <a:off x="406574" y="3213770"/>
            <a:ext cx="11161240" cy="69349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根据平移和伸缩变换，</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IPAPANNEW"/>
                <a:ea typeface="华文细黑"/>
                <a:cs typeface="Times New Roman"/>
              </a:rPr>
              <a:t>[6</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2)]</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en-US" altLang="zh-CN" sz="2800" i="1" kern="100" dirty="0">
                <a:latin typeface="Times New Roman"/>
                <a:ea typeface="华文细黑"/>
                <a:cs typeface="Courier New"/>
              </a:rPr>
              <a:t> 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1050" kern="100" dirty="0">
              <a:effectLst/>
              <a:latin typeface="宋体"/>
              <a:cs typeface="Courier New"/>
            </a:endParaRPr>
          </a:p>
        </p:txBody>
      </p:sp>
      <p:sp>
        <p:nvSpPr>
          <p:cNvPr id="4" name="矩形 3"/>
          <p:cNvSpPr/>
          <p:nvPr/>
        </p:nvSpPr>
        <p:spPr>
          <a:xfrm>
            <a:off x="2917329" y="1365893"/>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C</a:t>
            </a:r>
            <a:endParaRPr lang="zh-CN" altLang="en-US" sz="2800" b="1" dirty="0">
              <a:solidFill>
                <a:srgbClr val="C00000"/>
              </a:solidFill>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216463"/>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题型二　用随机模拟法估计面积型几何概型的概率</a:t>
            </a:r>
          </a:p>
        </p:txBody>
      </p:sp>
      <p:sp>
        <p:nvSpPr>
          <p:cNvPr id="8" name="矩形 7"/>
          <p:cNvSpPr/>
          <p:nvPr/>
        </p:nvSpPr>
        <p:spPr>
          <a:xfrm>
            <a:off x="406574" y="981522"/>
            <a:ext cx="9217024"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利用随机模拟方法计算如图中阴影部分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曲线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x</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围成的部分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的面积</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3074" name="Picture 2" descr="RA24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64965" y="996695"/>
            <a:ext cx="2083759" cy="204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34566" y="189434"/>
            <a:ext cx="11614431"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利用计算机产生两组</a:t>
            </a:r>
            <a:r>
              <a:rPr lang="en-US" altLang="zh-CN" sz="2800" kern="100" dirty="0">
                <a:latin typeface="IPAPANNEW"/>
                <a:ea typeface="华文细黑"/>
                <a:cs typeface="Times New Roman"/>
              </a:rPr>
              <a:t>[0,1]</a:t>
            </a:r>
            <a:r>
              <a:rPr lang="zh-CN" altLang="zh-CN" sz="2800" kern="100" dirty="0">
                <a:latin typeface="Times New Roman"/>
                <a:ea typeface="华文细黑"/>
                <a:cs typeface="Times New Roman"/>
              </a:rPr>
              <a:t>上的均匀随机数，</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RAND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RAND.</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经过平移和伸缩变换，</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0.5)*2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得到一组</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上的均匀随机数和一组</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上的均匀随机数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统计试验总次数</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和落在阴影内的点数</a:t>
            </a:r>
            <a:r>
              <a:rPr lang="en-US" altLang="zh-CN" sz="2800" i="1" kern="100" dirty="0">
                <a:latin typeface="Times New Roman"/>
                <a:ea typeface="华文细黑"/>
                <a:cs typeface="Courier New"/>
              </a:rPr>
              <a:t>N</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满足</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a</a:t>
            </a:r>
            <a:r>
              <a:rPr lang="zh-CN" altLang="zh-CN" sz="2800" kern="100" dirty="0">
                <a:latin typeface="Times New Roman"/>
                <a:ea typeface="华文细黑"/>
                <a:cs typeface="Times New Roman"/>
              </a:rPr>
              <a:t>的点</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数</a:t>
            </a:r>
            <a:r>
              <a:rPr lang="en-US" altLang="zh-CN" sz="2800" kern="100" dirty="0" smtClean="0">
                <a:latin typeface="Times New Roman"/>
                <a:ea typeface="华文细黑"/>
                <a:cs typeface="Courier New"/>
              </a:rPr>
              <a:t>).</a:t>
            </a:r>
            <a:endParaRPr lang="zh-CN" altLang="zh-CN" sz="1050" kern="100" dirty="0">
              <a:effectLst/>
              <a:latin typeface="宋体"/>
              <a:ea typeface="华文细黑" pitchFamily="2" charset="-122"/>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687373071"/>
              </p:ext>
            </p:extLst>
          </p:nvPr>
        </p:nvGraphicFramePr>
        <p:xfrm>
          <a:off x="427717" y="3565029"/>
          <a:ext cx="9845675" cy="1304925"/>
        </p:xfrm>
        <a:graphic>
          <a:graphicData uri="http://schemas.openxmlformats.org/presentationml/2006/ole">
            <mc:AlternateContent xmlns:mc="http://schemas.openxmlformats.org/markup-compatibility/2006">
              <mc:Choice xmlns:v="urn:schemas-microsoft-com:vml" Requires="v">
                <p:oleObj spid="_x0000_s4113" name="文档" r:id="rId4" imgW="9846346" imgH="1304640" progId="Word.Document.12">
                  <p:embed/>
                </p:oleObj>
              </mc:Choice>
              <mc:Fallback>
                <p:oleObj name="文档" r:id="rId4" imgW="9846346" imgH="1304640" progId="Word.Document.12">
                  <p:embed/>
                  <p:pic>
                    <p:nvPicPr>
                      <p:cNvPr id="0" name=""/>
                      <p:cNvPicPr/>
                      <p:nvPr/>
                    </p:nvPicPr>
                    <p:blipFill>
                      <a:blip r:embed="rId5"/>
                      <a:stretch>
                        <a:fillRect/>
                      </a:stretch>
                    </p:blipFill>
                    <p:spPr>
                      <a:xfrm>
                        <a:off x="427717" y="3565029"/>
                        <a:ext cx="9845675" cy="1304925"/>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048361571"/>
              </p:ext>
            </p:extLst>
          </p:nvPr>
        </p:nvGraphicFramePr>
        <p:xfrm>
          <a:off x="427717" y="4431407"/>
          <a:ext cx="10315575" cy="1590675"/>
        </p:xfrm>
        <a:graphic>
          <a:graphicData uri="http://schemas.openxmlformats.org/presentationml/2006/ole">
            <mc:AlternateContent xmlns:mc="http://schemas.openxmlformats.org/markup-compatibility/2006">
              <mc:Choice xmlns:v="urn:schemas-microsoft-com:vml" Requires="v">
                <p:oleObj spid="_x0000_s4114" name="文档" r:id="rId7" imgW="10322590" imgH="1590570" progId="Word.Document.12">
                  <p:embed/>
                </p:oleObj>
              </mc:Choice>
              <mc:Fallback>
                <p:oleObj name="文档" r:id="rId7" imgW="10322590" imgH="1590570" progId="Word.Document.12">
                  <p:embed/>
                  <p:pic>
                    <p:nvPicPr>
                      <p:cNvPr id="0" name=""/>
                      <p:cNvPicPr/>
                      <p:nvPr/>
                    </p:nvPicPr>
                    <p:blipFill>
                      <a:blip r:embed="rId8"/>
                      <a:stretch>
                        <a:fillRect/>
                      </a:stretch>
                    </p:blipFill>
                    <p:spPr>
                      <a:xfrm>
                        <a:off x="427717" y="4431407"/>
                        <a:ext cx="10315575" cy="159067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128135637"/>
              </p:ext>
            </p:extLst>
          </p:nvPr>
        </p:nvGraphicFramePr>
        <p:xfrm>
          <a:off x="427717" y="5297785"/>
          <a:ext cx="10315575" cy="1590675"/>
        </p:xfrm>
        <a:graphic>
          <a:graphicData uri="http://schemas.openxmlformats.org/presentationml/2006/ole">
            <mc:AlternateContent xmlns:mc="http://schemas.openxmlformats.org/markup-compatibility/2006">
              <mc:Choice xmlns:v="urn:schemas-microsoft-com:vml" Requires="v">
                <p:oleObj spid="_x0000_s4115" name="文档" r:id="rId10" imgW="10322590" imgH="1590840" progId="Word.Document.12">
                  <p:embed/>
                </p:oleObj>
              </mc:Choice>
              <mc:Fallback>
                <p:oleObj name="文档" r:id="rId10" imgW="10322590" imgH="1590840" progId="Word.Document.12">
                  <p:embed/>
                  <p:pic>
                    <p:nvPicPr>
                      <p:cNvPr id="0" name=""/>
                      <p:cNvPicPr/>
                      <p:nvPr/>
                    </p:nvPicPr>
                    <p:blipFill>
                      <a:blip r:embed="rId11"/>
                      <a:stretch>
                        <a:fillRect/>
                      </a:stretch>
                    </p:blipFill>
                    <p:spPr>
                      <a:xfrm>
                        <a:off x="427717" y="5297785"/>
                        <a:ext cx="10315575" cy="1590675"/>
                      </a:xfrm>
                      <a:prstGeom prst="rect">
                        <a:avLst/>
                      </a:prstGeom>
                    </p:spPr>
                  </p:pic>
                </p:oleObj>
              </mc:Fallback>
            </mc:AlternateContent>
          </a:graphicData>
        </a:graphic>
      </p:graphicFrame>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1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388203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750"/>
                                        <p:tgtEl>
                                          <p:spTgt spid="2"/>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750"/>
                                        <p:tgtEl>
                                          <p:spTgt spid="7"/>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73610"/>
            <a:ext cx="12190413" cy="2016224"/>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478582" y="1917626"/>
            <a:ext cx="11161240" cy="1560146"/>
          </a:xfrm>
          <a:prstGeom prst="rect">
            <a:avLst/>
          </a:prstGeom>
        </p:spPr>
        <p:txBody>
          <a:bodyPr wrap="square" lIns="121898" tIns="60948" rIns="121898" bIns="60948">
            <a:spAutoFit/>
          </a:bodyPr>
          <a:lstStyle/>
          <a:p>
            <a:pPr algn="just">
              <a:lnSpc>
                <a:spcPct val="180000"/>
              </a:lnSpc>
              <a:spcAft>
                <a:spcPts val="0"/>
              </a:spcAft>
            </a:pPr>
            <a:r>
              <a:rPr lang="zh-CN" altLang="zh-CN" sz="2800" kern="100" dirty="0">
                <a:latin typeface="Times New Roman"/>
                <a:ea typeface="华文细黑"/>
                <a:cs typeface="Times New Roman"/>
              </a:rPr>
              <a:t>解决本题的关键是利用随机模拟法和几何概率公式分别求得概率，然后通过解方程求得阴影部分面积的近似值</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477466"/>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利用随机模拟的方法近似计算边长为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的正方形内切圆的面积，如图，并估计圆周率</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的近似值</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5122" name="Picture 2" descr="RA24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21972" y="2025488"/>
            <a:ext cx="2453354" cy="2124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269287" y="45418"/>
            <a:ext cx="11730575" cy="3068252"/>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微软雅黑"/>
                <a:cs typeface="Times New Roman"/>
              </a:rPr>
              <a:t>解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利用计算机产生两组</a:t>
            </a:r>
            <a:r>
              <a:rPr lang="en-US" altLang="zh-CN" sz="2800" kern="100" dirty="0">
                <a:latin typeface="IPAPANNEW"/>
                <a:ea typeface="华文细黑"/>
                <a:cs typeface="Times New Roman"/>
              </a:rPr>
              <a:t>[0,1]</a:t>
            </a:r>
            <a:r>
              <a:rPr lang="zh-CN" altLang="zh-CN" sz="2800" kern="100" dirty="0">
                <a:latin typeface="Times New Roman"/>
                <a:ea typeface="华文细黑"/>
                <a:cs typeface="Times New Roman"/>
              </a:rPr>
              <a:t>上的均匀随机数，</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RAND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RAND.</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经过平移和伸缩变换，</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0.5)*2</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0.5)*2</a:t>
            </a:r>
            <a:r>
              <a:rPr lang="zh-CN" altLang="zh-CN" sz="2800" kern="100" dirty="0">
                <a:latin typeface="Times New Roman"/>
                <a:ea typeface="华文细黑"/>
                <a:cs typeface="Times New Roman"/>
              </a:rPr>
              <a:t>，得到两组</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1,1]</a:t>
            </a:r>
            <a:r>
              <a:rPr lang="zh-CN" altLang="zh-CN" sz="2800" kern="100" dirty="0">
                <a:latin typeface="Times New Roman"/>
                <a:ea typeface="华文细黑"/>
                <a:cs typeface="Times New Roman"/>
              </a:rPr>
              <a:t>上的均匀随机数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统计试验总次数</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和点落在圆内的次数</a:t>
            </a:r>
            <a:r>
              <a:rPr lang="en-US" altLang="zh-CN" sz="2800" i="1" kern="100" dirty="0">
                <a:latin typeface="Times New Roman"/>
                <a:ea typeface="华文细黑"/>
                <a:cs typeface="Courier New"/>
              </a:rPr>
              <a:t>N</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满足</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的点</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数</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75837250"/>
              </p:ext>
            </p:extLst>
          </p:nvPr>
        </p:nvGraphicFramePr>
        <p:xfrm>
          <a:off x="371524" y="3091830"/>
          <a:ext cx="9036050" cy="1562100"/>
        </p:xfrm>
        <a:graphic>
          <a:graphicData uri="http://schemas.openxmlformats.org/presentationml/2006/ole">
            <mc:AlternateContent xmlns:mc="http://schemas.openxmlformats.org/markup-compatibility/2006">
              <mc:Choice xmlns:v="urn:schemas-microsoft-com:vml" Requires="v">
                <p:oleObj spid="_x0000_s7190" name="文档" r:id="rId4" imgW="9036757" imgH="1561950" progId="Word.Document.12">
                  <p:embed/>
                </p:oleObj>
              </mc:Choice>
              <mc:Fallback>
                <p:oleObj name="文档" r:id="rId4" imgW="9036757" imgH="1561950" progId="Word.Document.12">
                  <p:embed/>
                  <p:pic>
                    <p:nvPicPr>
                      <p:cNvPr id="0" name=""/>
                      <p:cNvPicPr/>
                      <p:nvPr/>
                    </p:nvPicPr>
                    <p:blipFill>
                      <a:blip r:embed="rId5"/>
                      <a:stretch>
                        <a:fillRect/>
                      </a:stretch>
                    </p:blipFill>
                    <p:spPr>
                      <a:xfrm>
                        <a:off x="371524" y="3091830"/>
                        <a:ext cx="9036050" cy="156210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055564383"/>
              </p:ext>
            </p:extLst>
          </p:nvPr>
        </p:nvGraphicFramePr>
        <p:xfrm>
          <a:off x="371524" y="4005858"/>
          <a:ext cx="9036050" cy="1562100"/>
        </p:xfrm>
        <a:graphic>
          <a:graphicData uri="http://schemas.openxmlformats.org/presentationml/2006/ole">
            <mc:AlternateContent xmlns:mc="http://schemas.openxmlformats.org/markup-compatibility/2006">
              <mc:Choice xmlns:v="urn:schemas-microsoft-com:vml" Requires="v">
                <p:oleObj spid="_x0000_s7191" name="文档" r:id="rId7" imgW="9036757" imgH="1561950" progId="Word.Document.12">
                  <p:embed/>
                </p:oleObj>
              </mc:Choice>
              <mc:Fallback>
                <p:oleObj name="文档" r:id="rId7" imgW="9036757" imgH="1561950" progId="Word.Document.12">
                  <p:embed/>
                  <p:pic>
                    <p:nvPicPr>
                      <p:cNvPr id="0" name=""/>
                      <p:cNvPicPr/>
                      <p:nvPr/>
                    </p:nvPicPr>
                    <p:blipFill>
                      <a:blip r:embed="rId8"/>
                      <a:stretch>
                        <a:fillRect/>
                      </a:stretch>
                    </p:blipFill>
                    <p:spPr>
                      <a:xfrm>
                        <a:off x="371524" y="4005858"/>
                        <a:ext cx="9036050" cy="156210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47651630"/>
              </p:ext>
            </p:extLst>
          </p:nvPr>
        </p:nvGraphicFramePr>
        <p:xfrm>
          <a:off x="371475" y="4941962"/>
          <a:ext cx="9029700" cy="1552575"/>
        </p:xfrm>
        <a:graphic>
          <a:graphicData uri="http://schemas.openxmlformats.org/presentationml/2006/ole">
            <mc:AlternateContent xmlns:mc="http://schemas.openxmlformats.org/markup-compatibility/2006">
              <mc:Choice xmlns:v="urn:schemas-microsoft-com:vml" Requires="v">
                <p:oleObj spid="_x0000_s7192" name="文档" r:id="rId10" imgW="9036757" imgH="1561950" progId="Word.Document.12">
                  <p:embed/>
                </p:oleObj>
              </mc:Choice>
              <mc:Fallback>
                <p:oleObj name="文档" r:id="rId10" imgW="9036757" imgH="1561950" progId="Word.Document.12">
                  <p:embed/>
                  <p:pic>
                    <p:nvPicPr>
                      <p:cNvPr id="0" name=""/>
                      <p:cNvPicPr/>
                      <p:nvPr/>
                    </p:nvPicPr>
                    <p:blipFill>
                      <a:blip r:embed="rId11"/>
                      <a:stretch>
                        <a:fillRect/>
                      </a:stretch>
                    </p:blipFill>
                    <p:spPr>
                      <a:xfrm>
                        <a:off x="371475" y="4941962"/>
                        <a:ext cx="9029700" cy="155257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04748762"/>
              </p:ext>
            </p:extLst>
          </p:nvPr>
        </p:nvGraphicFramePr>
        <p:xfrm>
          <a:off x="371475" y="5837659"/>
          <a:ext cx="9029700" cy="1552575"/>
        </p:xfrm>
        <a:graphic>
          <a:graphicData uri="http://schemas.openxmlformats.org/presentationml/2006/ole">
            <mc:AlternateContent xmlns:mc="http://schemas.openxmlformats.org/markup-compatibility/2006">
              <mc:Choice xmlns:v="urn:schemas-microsoft-com:vml" Requires="v">
                <p:oleObj spid="_x0000_s7193" name="文档" r:id="rId13" imgW="9036757" imgH="1561950" progId="Word.Document.12">
                  <p:embed/>
                </p:oleObj>
              </mc:Choice>
              <mc:Fallback>
                <p:oleObj name="文档" r:id="rId13" imgW="9036757" imgH="1561950" progId="Word.Document.12">
                  <p:embed/>
                  <p:pic>
                    <p:nvPicPr>
                      <p:cNvPr id="0" name=""/>
                      <p:cNvPicPr/>
                      <p:nvPr/>
                    </p:nvPicPr>
                    <p:blipFill>
                      <a:blip r:embed="rId14"/>
                      <a:stretch>
                        <a:fillRect/>
                      </a:stretch>
                    </p:blipFill>
                    <p:spPr>
                      <a:xfrm>
                        <a:off x="371475" y="5837659"/>
                        <a:ext cx="9029700" cy="1552575"/>
                      </a:xfrm>
                      <a:prstGeom prst="rect">
                        <a:avLst/>
                      </a:prstGeom>
                    </p:spPr>
                  </p:pic>
                </p:oleObj>
              </mc:Fallback>
            </mc:AlternateContent>
          </a:graphicData>
        </a:graphic>
      </p:graphicFrame>
    </p:spTree>
    <p:extLst>
      <p:ext uri="{BB962C8B-B14F-4D97-AF65-F5344CB8AC3E}">
        <p14:creationId xmlns:p14="http://schemas.microsoft.com/office/powerpoint/2010/main" val="2875254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750"/>
                                        <p:tgtEl>
                                          <p:spTgt spid="2"/>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750"/>
                                        <p:tgtEl>
                                          <p:spTgt spid="6"/>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750"/>
                                        <p:tgtEl>
                                          <p:spTgt spid="7"/>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45418"/>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题型三　几何概型的应用问题</a:t>
            </a:r>
          </a:p>
        </p:txBody>
      </p:sp>
      <p:sp>
        <p:nvSpPr>
          <p:cNvPr id="7" name="矩形 6"/>
          <p:cNvSpPr/>
          <p:nvPr/>
        </p:nvSpPr>
        <p:spPr>
          <a:xfrm>
            <a:off x="262558" y="651118"/>
            <a:ext cx="8856984"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甲、乙两人约定在</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时到</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时之间在某处会面，并约定先到者应等候另一人一刻钟，过时即可离去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求两人能会面的概率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6146" name="Picture 2" descr="RA24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5002" y="693490"/>
            <a:ext cx="2926868" cy="264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62558" y="2451318"/>
            <a:ext cx="11161240"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以</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轴和</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轴分别表示甲、乙两人到达约定地点的时间</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则</a:t>
            </a:r>
            <a:r>
              <a:rPr lang="zh-CN" altLang="zh-CN" sz="2800" kern="100" dirty="0">
                <a:latin typeface="Times New Roman"/>
                <a:ea typeface="华文细黑"/>
                <a:cs typeface="Times New Roman"/>
              </a:rPr>
              <a:t>两人能够会面的充要条件为</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在如图所示的平面直角坐标系下，</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的所有可能结果是边长为</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的正方形，而事件</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两人能会面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的可能结果由图中的阴影部分表示</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i="1" kern="100" dirty="0" err="1">
                <a:latin typeface="Times New Roman"/>
                <a:ea typeface="华文细黑"/>
                <a:cs typeface="Courier New"/>
              </a:rPr>
              <a:t>u</a:t>
            </a:r>
            <a:r>
              <a:rPr lang="en-US" altLang="zh-CN" sz="2800" i="1" kern="100" baseline="-250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1 575</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u</a:t>
            </a:r>
            <a:r>
              <a:rPr lang="en-US" altLang="zh-CN" sz="2800" i="1" kern="100" baseline="-25000" dirty="0" err="1">
                <a:latin typeface="Times New Roman"/>
                <a:ea typeface="华文细黑"/>
                <a:cs typeface="Courier New"/>
              </a:rPr>
              <a:t>Ω</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3 600</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29150285"/>
              </p:ext>
            </p:extLst>
          </p:nvPr>
        </p:nvGraphicFramePr>
        <p:xfrm>
          <a:off x="406574" y="5825108"/>
          <a:ext cx="8607425" cy="1390650"/>
        </p:xfrm>
        <a:graphic>
          <a:graphicData uri="http://schemas.openxmlformats.org/presentationml/2006/ole">
            <mc:AlternateContent xmlns:mc="http://schemas.openxmlformats.org/markup-compatibility/2006">
              <mc:Choice xmlns:v="urn:schemas-microsoft-com:vml" Requires="v">
                <p:oleObj spid="_x0000_s6152" name="文档" r:id="rId5" imgW="8608056" imgH="1390230" progId="Word.Document.12">
                  <p:embed/>
                </p:oleObj>
              </mc:Choice>
              <mc:Fallback>
                <p:oleObj name="文档" r:id="rId5" imgW="8608056" imgH="1390230" progId="Word.Document.12">
                  <p:embed/>
                  <p:pic>
                    <p:nvPicPr>
                      <p:cNvPr id="0" name=""/>
                      <p:cNvPicPr/>
                      <p:nvPr/>
                    </p:nvPicPr>
                    <p:blipFill>
                      <a:blip r:embed="rId6"/>
                      <a:stretch>
                        <a:fillRect/>
                      </a:stretch>
                    </p:blipFill>
                    <p:spPr>
                      <a:xfrm>
                        <a:off x="406574" y="5825108"/>
                        <a:ext cx="8607425" cy="1390650"/>
                      </a:xfrm>
                      <a:prstGeom prst="rect">
                        <a:avLst/>
                      </a:prstGeom>
                    </p:spPr>
                  </p:pic>
                </p:oleObj>
              </mc:Fallback>
            </mc:AlternateContent>
          </a:graphicData>
        </a:graphic>
      </p:graphicFrame>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0" name="圆角矩形 9">
            <a:hlinkClick r:id="rId7"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5">
                                            <p:txEl>
                                              <p:pRg st="0" end="0"/>
                                            </p:txEl>
                                          </p:spTgt>
                                        </p:tgtEl>
                                      </p:cBhvr>
                                    </p:animEffect>
                                    <p:set>
                                      <p:cBhvr>
                                        <p:cTn id="32" dur="1" fill="hold">
                                          <p:stCondLst>
                                            <p:cond delay="499"/>
                                          </p:stCondLst>
                                        </p:cTn>
                                        <p:tgtEl>
                                          <p:spTgt spid="5">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5">
                                            <p:txEl>
                                              <p:pRg st="1" end="1"/>
                                            </p:txEl>
                                          </p:spTgt>
                                        </p:tgtEl>
                                      </p:cBhvr>
                                    </p:animEffect>
                                    <p:set>
                                      <p:cBhvr>
                                        <p:cTn id="35" dur="1" fill="hold">
                                          <p:stCondLst>
                                            <p:cond delay="499"/>
                                          </p:stCondLst>
                                        </p:cTn>
                                        <p:tgtEl>
                                          <p:spTgt spid="5">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5">
                                            <p:txEl>
                                              <p:pRg st="2" end="2"/>
                                            </p:txEl>
                                          </p:spTgt>
                                        </p:tgtEl>
                                      </p:cBhvr>
                                    </p:animEffect>
                                    <p:set>
                                      <p:cBhvr>
                                        <p:cTn id="38" dur="1" fill="hold">
                                          <p:stCondLst>
                                            <p:cond delay="499"/>
                                          </p:stCondLst>
                                        </p:cTn>
                                        <p:tgtEl>
                                          <p:spTgt spid="5">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5">
                                            <p:txEl>
                                              <p:pRg st="3" end="3"/>
                                            </p:txEl>
                                          </p:spTgt>
                                        </p:tgtEl>
                                      </p:cBhvr>
                                    </p:animEffect>
                                    <p:set>
                                      <p:cBhvr>
                                        <p:cTn id="41" dur="1" fill="hold">
                                          <p:stCondLst>
                                            <p:cond delay="499"/>
                                          </p:stCondLst>
                                        </p:cTn>
                                        <p:tgtEl>
                                          <p:spTgt spid="5">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5"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01602"/>
            <a:ext cx="12190413" cy="259228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406574" y="1792660"/>
            <a:ext cx="11161240" cy="2217249"/>
          </a:xfrm>
          <a:prstGeom prst="rect">
            <a:avLst/>
          </a:prstGeom>
        </p:spPr>
        <p:txBody>
          <a:bodyPr wrap="square" lIns="121898" tIns="60948" rIns="121898" bIns="60948">
            <a:spAutoFit/>
          </a:bodyPr>
          <a:lstStyle/>
          <a:p>
            <a:pPr algn="just">
              <a:lnSpc>
                <a:spcPct val="170000"/>
              </a:lnSpc>
              <a:spcAft>
                <a:spcPts val="0"/>
              </a:spcAft>
            </a:pPr>
            <a:r>
              <a:rPr lang="zh-CN" altLang="zh-CN" sz="2800" kern="100" dirty="0">
                <a:latin typeface="Times New Roman"/>
                <a:ea typeface="华文细黑"/>
                <a:cs typeface="Times New Roman"/>
              </a:rPr>
              <a:t>本题的难点是把两个时间分别用</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轴表示，构成平面内的点</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，从而把时间这个一维长度问题转化为平面图形的二维面积问题，转化成与面积有关的几何概型问题</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5418"/>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从甲地到乙地有一班车在</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00</a:t>
            </a:r>
            <a:r>
              <a:rPr lang="zh-CN" altLang="zh-CN" sz="2800" kern="100" dirty="0">
                <a:latin typeface="Times New Roman"/>
                <a:ea typeface="华文细黑"/>
                <a:cs typeface="Times New Roman"/>
              </a:rPr>
              <a:t>到达，若某人从甲地坐该班车到乙地转乘</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出发的汽车到丙地去，问他能赶上车的概率是多少？</a:t>
            </a:r>
            <a:endParaRPr lang="zh-CN" altLang="zh-CN" sz="1050" kern="100" dirty="0">
              <a:effectLst/>
              <a:latin typeface="宋体"/>
              <a:cs typeface="Courier New"/>
            </a:endParaRPr>
          </a:p>
        </p:txBody>
      </p:sp>
      <p:sp>
        <p:nvSpPr>
          <p:cNvPr id="3" name="矩形 2"/>
          <p:cNvSpPr/>
          <p:nvPr/>
        </p:nvSpPr>
        <p:spPr>
          <a:xfrm>
            <a:off x="406574" y="1958812"/>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微软雅黑" pitchFamily="34" charset="-122"/>
                <a:ea typeface="微软雅黑" pitchFamily="34" charset="-122"/>
                <a:cs typeface="Times New Roman"/>
              </a:rPr>
              <a:t>解</a:t>
            </a:r>
            <a:r>
              <a:rPr lang="zh-CN" altLang="zh-CN" sz="2800" b="1" kern="100" dirty="0">
                <a:solidFill>
                  <a:srgbClr val="0000FF"/>
                </a:solidFill>
                <a:latin typeface="Times New Roman"/>
                <a:ea typeface="华文细黑" pitchFamily="2" charset="-122"/>
                <a:cs typeface="Times New Roman"/>
              </a:rPr>
              <a:t>　</a:t>
            </a:r>
            <a:r>
              <a:rPr lang="zh-CN" altLang="zh-CN" sz="2800" kern="100" dirty="0">
                <a:latin typeface="Times New Roman"/>
                <a:ea typeface="华文细黑" pitchFamily="2" charset="-122"/>
                <a:cs typeface="Times New Roman"/>
              </a:rPr>
              <a:t>记事件</a:t>
            </a:r>
            <a:r>
              <a:rPr lang="en-US" altLang="zh-CN" sz="2800" i="1" kern="100" dirty="0">
                <a:latin typeface="Times New Roman"/>
                <a:ea typeface="华文细黑" pitchFamily="2" charset="-122"/>
                <a:cs typeface="Courier New"/>
              </a:rPr>
              <a:t>A</a:t>
            </a:r>
            <a:r>
              <a:rPr lang="zh-CN" altLang="zh-CN" sz="2800" kern="100" dirty="0">
                <a:latin typeface="Times New Roman"/>
                <a:ea typeface="华文细黑" pitchFamily="2" charset="-122"/>
                <a:cs typeface="Times New Roman"/>
              </a:rPr>
              <a:t>＝</a:t>
            </a:r>
            <a:r>
              <a:rPr lang="en-US" altLang="zh-CN" sz="2800" kern="100" dirty="0">
                <a:latin typeface="Times New Roman"/>
                <a:ea typeface="华文细黑" pitchFamily="2" charset="-122"/>
                <a:cs typeface="Courier New"/>
              </a:rPr>
              <a:t>{</a:t>
            </a:r>
            <a:r>
              <a:rPr lang="zh-CN" altLang="zh-CN" sz="2800" kern="100" dirty="0">
                <a:latin typeface="Times New Roman"/>
                <a:ea typeface="华文细黑" pitchFamily="2" charset="-122"/>
                <a:cs typeface="Times New Roman"/>
              </a:rPr>
              <a:t>能赶上车</a:t>
            </a:r>
            <a:r>
              <a:rPr lang="en-US" altLang="zh-CN" sz="2800" kern="100" dirty="0">
                <a:latin typeface="Times New Roman"/>
                <a:ea typeface="华文细黑" pitchFamily="2" charset="-122"/>
                <a:cs typeface="Courier New"/>
              </a:rPr>
              <a:t>}.</a:t>
            </a:r>
            <a:endParaRPr lang="zh-CN" altLang="zh-CN" sz="2800" kern="100" dirty="0">
              <a:latin typeface="宋体"/>
              <a:ea typeface="华文细黑" pitchFamily="2" charset="-122"/>
              <a:cs typeface="Courier New"/>
            </a:endParaRPr>
          </a:p>
          <a:p>
            <a:pPr algn="just">
              <a:lnSpc>
                <a:spcPct val="150000"/>
              </a:lnSpc>
              <a:spcAft>
                <a:spcPts val="0"/>
              </a:spcAft>
            </a:pPr>
            <a:r>
              <a:rPr lang="en-US" altLang="zh-CN" sz="2800" kern="100" dirty="0">
                <a:latin typeface="Times New Roman"/>
                <a:ea typeface="华文细黑" pitchFamily="2" charset="-122"/>
                <a:cs typeface="Courier New"/>
              </a:rPr>
              <a:t>(1)</a:t>
            </a:r>
            <a:r>
              <a:rPr lang="zh-CN" altLang="zh-CN" sz="2800" kern="100" dirty="0">
                <a:latin typeface="Times New Roman"/>
                <a:ea typeface="华文细黑" pitchFamily="2" charset="-122"/>
                <a:cs typeface="Times New Roman"/>
              </a:rPr>
              <a:t>利用计算机或计算器产生两组</a:t>
            </a:r>
            <a:r>
              <a:rPr lang="en-US" altLang="zh-CN" sz="2800" kern="100" dirty="0">
                <a:latin typeface="IPAPANNEW"/>
                <a:ea typeface="华文细黑" pitchFamily="2" charset="-122"/>
                <a:cs typeface="Times New Roman"/>
              </a:rPr>
              <a:t>[0,1]</a:t>
            </a:r>
            <a:r>
              <a:rPr lang="zh-CN" altLang="zh-CN" sz="2800" kern="100" dirty="0">
                <a:latin typeface="Times New Roman"/>
                <a:ea typeface="华文细黑" pitchFamily="2" charset="-122"/>
                <a:cs typeface="Times New Roman"/>
              </a:rPr>
              <a:t>上的均匀随机数，</a:t>
            </a:r>
            <a:r>
              <a:rPr lang="en-US" altLang="zh-CN" sz="2800" i="1" kern="100" dirty="0">
                <a:latin typeface="Times New Roman"/>
                <a:ea typeface="华文细黑" pitchFamily="2" charset="-122"/>
                <a:cs typeface="Courier New"/>
              </a:rPr>
              <a:t>x</a:t>
            </a:r>
            <a:r>
              <a:rPr lang="en-US" altLang="zh-CN" sz="2800" kern="100" baseline="-25000" dirty="0">
                <a:latin typeface="Times New Roman"/>
                <a:ea typeface="华文细黑" pitchFamily="2" charset="-122"/>
                <a:cs typeface="Courier New"/>
              </a:rPr>
              <a:t>1</a:t>
            </a:r>
            <a:r>
              <a:rPr lang="zh-CN" altLang="zh-CN" sz="2800" kern="100" dirty="0">
                <a:latin typeface="Times New Roman"/>
                <a:ea typeface="华文细黑" pitchFamily="2" charset="-122"/>
                <a:cs typeface="Times New Roman"/>
              </a:rPr>
              <a:t>＝</a:t>
            </a:r>
            <a:r>
              <a:rPr lang="en-US" altLang="zh-CN" sz="2800" kern="100" dirty="0">
                <a:latin typeface="Times New Roman"/>
                <a:ea typeface="华文细黑" pitchFamily="2" charset="-122"/>
                <a:cs typeface="Courier New"/>
              </a:rPr>
              <a:t>RAND</a:t>
            </a:r>
            <a:r>
              <a:rPr lang="zh-CN" altLang="zh-CN" sz="2800" kern="100" dirty="0">
                <a:latin typeface="Times New Roman"/>
                <a:ea typeface="华文细黑" pitchFamily="2" charset="-122"/>
                <a:cs typeface="Times New Roman"/>
              </a:rPr>
              <a:t>，</a:t>
            </a:r>
            <a:r>
              <a:rPr lang="en-US" altLang="zh-CN" sz="2800" i="1" kern="100" dirty="0">
                <a:latin typeface="Times New Roman"/>
                <a:ea typeface="华文细黑" pitchFamily="2" charset="-122"/>
                <a:cs typeface="Courier New"/>
              </a:rPr>
              <a:t>y</a:t>
            </a:r>
            <a:r>
              <a:rPr lang="en-US" altLang="zh-CN" sz="2800" kern="100" baseline="-25000" dirty="0">
                <a:latin typeface="Times New Roman"/>
                <a:ea typeface="华文细黑" pitchFamily="2" charset="-122"/>
                <a:cs typeface="Courier New"/>
              </a:rPr>
              <a:t>1</a:t>
            </a:r>
            <a:r>
              <a:rPr lang="zh-CN" altLang="zh-CN" sz="2800" kern="100" dirty="0">
                <a:latin typeface="Times New Roman"/>
                <a:ea typeface="华文细黑" pitchFamily="2" charset="-122"/>
                <a:cs typeface="Times New Roman"/>
              </a:rPr>
              <a:t>＝</a:t>
            </a:r>
            <a:r>
              <a:rPr lang="en-US" altLang="zh-CN" sz="2800" kern="100" dirty="0">
                <a:latin typeface="Times New Roman"/>
                <a:ea typeface="华文细黑" pitchFamily="2" charset="-122"/>
                <a:cs typeface="Courier New"/>
              </a:rPr>
              <a:t>RAND</a:t>
            </a:r>
            <a:r>
              <a:rPr lang="en-US" altLang="zh-CN" sz="2800" kern="100" dirty="0" smtClean="0">
                <a:latin typeface="Times New Roman"/>
                <a:ea typeface="华文细黑" pitchFamily="2" charset="-122"/>
                <a:cs typeface="Courier New"/>
              </a:rPr>
              <a:t>.</a:t>
            </a:r>
          </a:p>
          <a:p>
            <a:pPr algn="just">
              <a:lnSpc>
                <a:spcPct val="150000"/>
              </a:lnSpc>
              <a:spcAft>
                <a:spcPts val="0"/>
              </a:spcAft>
            </a:pPr>
            <a:r>
              <a:rPr lang="en-US" altLang="zh-CN" sz="2800" kern="100" dirty="0">
                <a:latin typeface="Times New Roman"/>
                <a:ea typeface="华文细黑" pitchFamily="2" charset="-122"/>
                <a:cs typeface="Courier New"/>
              </a:rPr>
              <a:t>(2)</a:t>
            </a:r>
            <a:r>
              <a:rPr lang="zh-CN" altLang="zh-CN" sz="2800" kern="100" dirty="0">
                <a:latin typeface="Times New Roman"/>
                <a:ea typeface="华文细黑" pitchFamily="2" charset="-122"/>
                <a:cs typeface="Times New Roman"/>
              </a:rPr>
              <a:t>经过平移和伸缩变换，</a:t>
            </a:r>
            <a:r>
              <a:rPr lang="en-US" altLang="zh-CN" sz="2800" i="1" kern="100" dirty="0">
                <a:latin typeface="Times New Roman"/>
                <a:ea typeface="华文细黑" pitchFamily="2" charset="-122"/>
                <a:cs typeface="Courier New"/>
              </a:rPr>
              <a:t>x</a:t>
            </a:r>
            <a:r>
              <a:rPr lang="en-US" altLang="zh-CN" sz="2800" kern="100" dirty="0">
                <a:latin typeface="Times New Roman"/>
                <a:ea typeface="华文细黑" pitchFamily="2" charset="-122"/>
                <a:cs typeface="Courier New"/>
              </a:rPr>
              <a:t>=</a:t>
            </a:r>
            <a:r>
              <a:rPr lang="en-US" altLang="zh-CN" sz="2800" i="1" kern="100" dirty="0">
                <a:latin typeface="Times New Roman"/>
                <a:ea typeface="华文细黑" pitchFamily="2" charset="-122"/>
                <a:cs typeface="Courier New"/>
              </a:rPr>
              <a:t>x</a:t>
            </a:r>
            <a:r>
              <a:rPr lang="en-US" altLang="zh-CN" sz="2800" kern="100" baseline="-25000" dirty="0">
                <a:latin typeface="Times New Roman"/>
                <a:ea typeface="华文细黑" pitchFamily="2" charset="-122"/>
                <a:cs typeface="Courier New"/>
              </a:rPr>
              <a:t>1</a:t>
            </a:r>
            <a:r>
              <a:rPr lang="en-US" altLang="zh-CN" sz="2800" kern="100" dirty="0">
                <a:latin typeface="Times New Roman"/>
                <a:ea typeface="华文细黑" pitchFamily="2" charset="-122"/>
                <a:cs typeface="Courier New"/>
              </a:rPr>
              <a:t>*0.5+9.5</a:t>
            </a:r>
            <a:r>
              <a:rPr lang="zh-CN" altLang="zh-CN" sz="2800" kern="100" dirty="0">
                <a:latin typeface="Times New Roman"/>
                <a:ea typeface="华文细黑" pitchFamily="2" charset="-122"/>
                <a:cs typeface="Times New Roman"/>
              </a:rPr>
              <a:t>，</a:t>
            </a:r>
            <a:r>
              <a:rPr lang="en-US" altLang="zh-CN" sz="2800" i="1" kern="100" dirty="0">
                <a:latin typeface="Times New Roman"/>
                <a:ea typeface="华文细黑" pitchFamily="2" charset="-122"/>
                <a:cs typeface="Courier New"/>
              </a:rPr>
              <a:t>y</a:t>
            </a:r>
            <a:r>
              <a:rPr lang="en-US" altLang="zh-CN" sz="2800" kern="100" dirty="0">
                <a:latin typeface="Times New Roman"/>
                <a:ea typeface="华文细黑" pitchFamily="2" charset="-122"/>
                <a:cs typeface="Courier New"/>
              </a:rPr>
              <a:t>=</a:t>
            </a:r>
            <a:r>
              <a:rPr lang="en-US" altLang="zh-CN" sz="2800" i="1" kern="100" dirty="0">
                <a:latin typeface="Times New Roman"/>
                <a:ea typeface="华文细黑" pitchFamily="2" charset="-122"/>
                <a:cs typeface="Courier New"/>
              </a:rPr>
              <a:t>y</a:t>
            </a:r>
            <a:r>
              <a:rPr lang="en-US" altLang="zh-CN" sz="2800" kern="100" baseline="-25000" dirty="0">
                <a:latin typeface="Times New Roman"/>
                <a:ea typeface="华文细黑" pitchFamily="2" charset="-122"/>
                <a:cs typeface="Courier New"/>
              </a:rPr>
              <a:t>1</a:t>
            </a:r>
            <a:r>
              <a:rPr lang="en-US" altLang="zh-CN" sz="2800" kern="100" dirty="0">
                <a:latin typeface="Times New Roman"/>
                <a:ea typeface="华文细黑" pitchFamily="2" charset="-122"/>
                <a:cs typeface="Courier New"/>
              </a:rPr>
              <a:t>*0.5+9.75</a:t>
            </a:r>
            <a:r>
              <a:rPr lang="zh-CN" altLang="zh-CN" sz="2800" kern="100" dirty="0">
                <a:latin typeface="Times New Roman"/>
                <a:ea typeface="华文细黑" pitchFamily="2" charset="-122"/>
                <a:cs typeface="Times New Roman"/>
              </a:rPr>
              <a:t>，得到一组［</a:t>
            </a:r>
            <a:r>
              <a:rPr lang="en-US" altLang="zh-CN" sz="2800" kern="100" dirty="0">
                <a:latin typeface="Times New Roman"/>
                <a:ea typeface="华文细黑" pitchFamily="2" charset="-122"/>
                <a:cs typeface="Courier New"/>
              </a:rPr>
              <a:t>9.5</a:t>
            </a:r>
            <a:r>
              <a:rPr lang="zh-CN" altLang="zh-CN" sz="2800" kern="100" dirty="0">
                <a:latin typeface="Times New Roman"/>
                <a:ea typeface="华文细黑" pitchFamily="2" charset="-122"/>
                <a:cs typeface="Times New Roman"/>
              </a:rPr>
              <a:t>，</a:t>
            </a:r>
            <a:r>
              <a:rPr lang="en-US" altLang="zh-CN" sz="2800" kern="100" dirty="0">
                <a:latin typeface="Times New Roman"/>
                <a:ea typeface="华文细黑" pitchFamily="2" charset="-122"/>
                <a:cs typeface="Courier New"/>
              </a:rPr>
              <a:t>10</a:t>
            </a:r>
            <a:r>
              <a:rPr lang="zh-CN" altLang="zh-CN" sz="2800" kern="100" dirty="0">
                <a:latin typeface="Times New Roman"/>
                <a:ea typeface="华文细黑" pitchFamily="2" charset="-122"/>
                <a:cs typeface="Times New Roman"/>
              </a:rPr>
              <a:t>］，一组［</a:t>
            </a:r>
            <a:r>
              <a:rPr lang="en-US" altLang="zh-CN" sz="2800" kern="100" dirty="0">
                <a:latin typeface="Times New Roman"/>
                <a:ea typeface="华文细黑" pitchFamily="2" charset="-122"/>
                <a:cs typeface="Courier New"/>
              </a:rPr>
              <a:t>9.75</a:t>
            </a:r>
            <a:r>
              <a:rPr lang="zh-CN" altLang="zh-CN" sz="2800" kern="100" dirty="0">
                <a:latin typeface="Times New Roman"/>
                <a:ea typeface="华文细黑" pitchFamily="2" charset="-122"/>
                <a:cs typeface="Times New Roman"/>
              </a:rPr>
              <a:t>，</a:t>
            </a:r>
            <a:r>
              <a:rPr lang="en-US" altLang="zh-CN" sz="2800" kern="100" dirty="0">
                <a:latin typeface="Times New Roman"/>
                <a:ea typeface="华文细黑" pitchFamily="2" charset="-122"/>
                <a:cs typeface="Courier New"/>
              </a:rPr>
              <a:t>10.25</a:t>
            </a:r>
            <a:r>
              <a:rPr lang="zh-CN" altLang="zh-CN" sz="2800" kern="100" dirty="0">
                <a:latin typeface="Times New Roman"/>
                <a:ea typeface="华文细黑" pitchFamily="2" charset="-122"/>
                <a:cs typeface="Times New Roman"/>
              </a:rPr>
              <a:t>］上的均匀随机数</a:t>
            </a:r>
            <a:r>
              <a:rPr lang="en-US" altLang="zh-CN" sz="2800" kern="100" dirty="0">
                <a:latin typeface="Times New Roman"/>
                <a:ea typeface="华文细黑" pitchFamily="2" charset="-122"/>
                <a:cs typeface="Courier New"/>
              </a:rPr>
              <a:t>.</a:t>
            </a:r>
            <a:endParaRPr lang="zh-CN" altLang="zh-CN" sz="2800" kern="100" dirty="0">
              <a:latin typeface="宋体"/>
              <a:ea typeface="华文细黑" pitchFamily="2" charset="-122"/>
              <a:cs typeface="Courier New"/>
            </a:endParaRPr>
          </a:p>
          <a:p>
            <a:pPr algn="just">
              <a:lnSpc>
                <a:spcPct val="150000"/>
              </a:lnSpc>
              <a:spcAft>
                <a:spcPts val="0"/>
              </a:spcAft>
            </a:pPr>
            <a:r>
              <a:rPr lang="en-US" altLang="zh-CN" sz="2800" kern="100" dirty="0">
                <a:latin typeface="Times New Roman"/>
                <a:ea typeface="华文细黑" pitchFamily="2" charset="-122"/>
                <a:cs typeface="Courier New"/>
              </a:rPr>
              <a:t>(3)</a:t>
            </a:r>
            <a:r>
              <a:rPr lang="zh-CN" altLang="zh-CN" sz="2800" kern="100" dirty="0">
                <a:latin typeface="Times New Roman"/>
                <a:ea typeface="华文细黑" pitchFamily="2" charset="-122"/>
                <a:cs typeface="Times New Roman"/>
              </a:rPr>
              <a:t>统计试验总次数</a:t>
            </a:r>
            <a:r>
              <a:rPr lang="en-US" altLang="zh-CN" sz="2800" i="1" kern="100" dirty="0">
                <a:latin typeface="Times New Roman"/>
                <a:ea typeface="华文细黑" pitchFamily="2" charset="-122"/>
                <a:cs typeface="Courier New"/>
              </a:rPr>
              <a:t>N</a:t>
            </a:r>
            <a:r>
              <a:rPr lang="zh-CN" altLang="zh-CN" sz="2800" kern="100" dirty="0">
                <a:latin typeface="Times New Roman"/>
                <a:ea typeface="华文细黑" pitchFamily="2" charset="-122"/>
                <a:cs typeface="Times New Roman"/>
              </a:rPr>
              <a:t>及赶上车的次数</a:t>
            </a:r>
            <a:r>
              <a:rPr lang="en-US" altLang="zh-CN" sz="2800" i="1" kern="100" dirty="0">
                <a:latin typeface="Times New Roman"/>
                <a:ea typeface="华文细黑" pitchFamily="2" charset="-122"/>
                <a:cs typeface="Courier New"/>
              </a:rPr>
              <a:t>N</a:t>
            </a:r>
            <a:r>
              <a:rPr lang="en-US" altLang="zh-CN" sz="2800" kern="100" baseline="-25000" dirty="0">
                <a:latin typeface="Times New Roman"/>
                <a:ea typeface="华文细黑" pitchFamily="2" charset="-122"/>
                <a:cs typeface="Courier New"/>
              </a:rPr>
              <a:t>1</a:t>
            </a:r>
            <a:r>
              <a:rPr lang="en-US" altLang="zh-CN" sz="2800" kern="100" dirty="0">
                <a:latin typeface="Times New Roman"/>
                <a:ea typeface="华文细黑" pitchFamily="2" charset="-122"/>
                <a:cs typeface="Courier New"/>
              </a:rPr>
              <a:t>(</a:t>
            </a:r>
            <a:r>
              <a:rPr lang="zh-CN" altLang="zh-CN" sz="2800" kern="100" dirty="0">
                <a:latin typeface="Times New Roman"/>
                <a:ea typeface="华文细黑" pitchFamily="2" charset="-122"/>
                <a:cs typeface="Times New Roman"/>
              </a:rPr>
              <a:t>满足</a:t>
            </a:r>
            <a:r>
              <a:rPr lang="en-US" altLang="zh-CN" sz="2800" i="1" kern="100" dirty="0">
                <a:latin typeface="Times New Roman"/>
                <a:ea typeface="华文细黑" pitchFamily="2" charset="-122"/>
                <a:cs typeface="Courier New"/>
              </a:rPr>
              <a:t>x</a:t>
            </a:r>
            <a:r>
              <a:rPr lang="en-US" altLang="zh-CN" sz="2800" kern="100" dirty="0">
                <a:latin typeface="Times New Roman"/>
                <a:ea typeface="华文细黑" pitchFamily="2" charset="-122"/>
                <a:cs typeface="Courier New"/>
              </a:rPr>
              <a:t>&lt;</a:t>
            </a:r>
            <a:r>
              <a:rPr lang="en-US" altLang="zh-CN" sz="2800" i="1" kern="100" dirty="0">
                <a:latin typeface="Times New Roman"/>
                <a:ea typeface="华文细黑" pitchFamily="2" charset="-122"/>
                <a:cs typeface="Courier New"/>
              </a:rPr>
              <a:t>y</a:t>
            </a:r>
            <a:r>
              <a:rPr lang="zh-CN" altLang="zh-CN" sz="2800" kern="100" dirty="0">
                <a:latin typeface="Times New Roman"/>
                <a:ea typeface="华文细黑" pitchFamily="2" charset="-122"/>
                <a:cs typeface="Times New Roman"/>
              </a:rPr>
              <a:t>的点</a:t>
            </a:r>
            <a:r>
              <a:rPr lang="en-US" altLang="zh-CN" sz="2800" kern="100" dirty="0">
                <a:latin typeface="Times New Roman"/>
                <a:ea typeface="华文细黑" pitchFamily="2" charset="-122"/>
                <a:cs typeface="Courier New"/>
              </a:rPr>
              <a:t>(</a:t>
            </a:r>
            <a:r>
              <a:rPr lang="en-US" altLang="zh-CN" sz="2800" i="1" kern="100" dirty="0">
                <a:latin typeface="Times New Roman"/>
                <a:ea typeface="华文细黑" pitchFamily="2" charset="-122"/>
                <a:cs typeface="Courier New"/>
              </a:rPr>
              <a:t>x</a:t>
            </a:r>
            <a:r>
              <a:rPr lang="zh-CN" altLang="zh-CN" sz="2800" kern="100" dirty="0">
                <a:latin typeface="Times New Roman"/>
                <a:ea typeface="华文细黑" pitchFamily="2" charset="-122"/>
                <a:cs typeface="Times New Roman"/>
              </a:rPr>
              <a:t>，</a:t>
            </a:r>
            <a:r>
              <a:rPr lang="en-US" altLang="zh-CN" sz="2800" i="1" kern="100" dirty="0">
                <a:latin typeface="Times New Roman"/>
                <a:ea typeface="华文细黑" pitchFamily="2" charset="-122"/>
                <a:cs typeface="Courier New"/>
              </a:rPr>
              <a:t>y</a:t>
            </a:r>
            <a:r>
              <a:rPr lang="en-US" altLang="zh-CN" sz="2800" kern="100" dirty="0">
                <a:latin typeface="Times New Roman"/>
                <a:ea typeface="华文细黑" pitchFamily="2" charset="-122"/>
                <a:cs typeface="Courier New"/>
              </a:rPr>
              <a:t>)</a:t>
            </a:r>
            <a:r>
              <a:rPr lang="zh-CN" altLang="zh-CN" sz="2800" kern="100" dirty="0">
                <a:latin typeface="Times New Roman"/>
                <a:ea typeface="华文细黑" pitchFamily="2" charset="-122"/>
                <a:cs typeface="Times New Roman"/>
              </a:rPr>
              <a:t>数</a:t>
            </a:r>
            <a:r>
              <a:rPr lang="en-US" altLang="zh-CN" sz="2800" kern="100" dirty="0" smtClean="0">
                <a:latin typeface="Times New Roman"/>
                <a:ea typeface="华文细黑" pitchFamily="2" charset="-122"/>
                <a:cs typeface="Courier New"/>
              </a:rPr>
              <a:t>).</a:t>
            </a:r>
            <a:endParaRPr lang="zh-CN" altLang="zh-CN" sz="2800" kern="100" dirty="0">
              <a:effectLst/>
              <a:latin typeface="宋体"/>
              <a:ea typeface="华文细黑" pitchFamily="2" charset="-122"/>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89647699"/>
              </p:ext>
            </p:extLst>
          </p:nvPr>
        </p:nvGraphicFramePr>
        <p:xfrm>
          <a:off x="550590" y="5880026"/>
          <a:ext cx="9455150" cy="1323975"/>
        </p:xfrm>
        <a:graphic>
          <a:graphicData uri="http://schemas.openxmlformats.org/presentationml/2006/ole">
            <mc:AlternateContent xmlns:mc="http://schemas.openxmlformats.org/markup-compatibility/2006">
              <mc:Choice xmlns:v="urn:schemas-microsoft-com:vml" Requires="v">
                <p:oleObj spid="_x0000_s8199" name="文档" r:id="rId4" imgW="9455733" imgH="1323810" progId="Word.Document.12">
                  <p:embed/>
                </p:oleObj>
              </mc:Choice>
              <mc:Fallback>
                <p:oleObj name="文档" r:id="rId4" imgW="9455733" imgH="1323810" progId="Word.Document.12">
                  <p:embed/>
                  <p:pic>
                    <p:nvPicPr>
                      <p:cNvPr id="0" name=""/>
                      <p:cNvPicPr/>
                      <p:nvPr/>
                    </p:nvPicPr>
                    <p:blipFill>
                      <a:blip r:embed="rId5"/>
                      <a:stretch>
                        <a:fillRect/>
                      </a:stretch>
                    </p:blipFill>
                    <p:spPr>
                      <a:xfrm>
                        <a:off x="550590" y="5880026"/>
                        <a:ext cx="9455150" cy="1323975"/>
                      </a:xfrm>
                      <a:prstGeom prst="rect">
                        <a:avLst/>
                      </a:prstGeom>
                    </p:spPr>
                  </p:pic>
                </p:oleObj>
              </mc:Fallback>
            </mc:AlternateContent>
          </a:graphicData>
        </a:graphic>
      </p:graphicFrame>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3">
                                            <p:txEl>
                                              <p:pRg st="0" end="0"/>
                                            </p:txEl>
                                          </p:spTgt>
                                        </p:tgtEl>
                                      </p:cBhvr>
                                    </p:animEffect>
                                    <p:set>
                                      <p:cBhvr>
                                        <p:cTn id="32" dur="1" fill="hold">
                                          <p:stCondLst>
                                            <p:cond delay="499"/>
                                          </p:stCondLst>
                                        </p:cTn>
                                        <p:tgtEl>
                                          <p:spTgt spid="3">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3">
                                            <p:txEl>
                                              <p:pRg st="1" end="1"/>
                                            </p:txEl>
                                          </p:spTgt>
                                        </p:tgtEl>
                                      </p:cBhvr>
                                    </p:animEffect>
                                    <p:set>
                                      <p:cBhvr>
                                        <p:cTn id="35" dur="1" fill="hold">
                                          <p:stCondLst>
                                            <p:cond delay="499"/>
                                          </p:stCondLst>
                                        </p:cTn>
                                        <p:tgtEl>
                                          <p:spTgt spid="3">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3">
                                            <p:txEl>
                                              <p:pRg st="2" end="2"/>
                                            </p:txEl>
                                          </p:spTgt>
                                        </p:tgtEl>
                                      </p:cBhvr>
                                    </p:animEffect>
                                    <p:set>
                                      <p:cBhvr>
                                        <p:cTn id="38" dur="1" fill="hold">
                                          <p:stCondLst>
                                            <p:cond delay="499"/>
                                          </p:stCondLst>
                                        </p:cTn>
                                        <p:tgtEl>
                                          <p:spTgt spid="3">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3">
                                            <p:txEl>
                                              <p:pRg st="3" end="3"/>
                                            </p:txEl>
                                          </p:spTgt>
                                        </p:tgtEl>
                                      </p:cBhvr>
                                    </p:animEffect>
                                    <p:set>
                                      <p:cBhvr>
                                        <p:cTn id="41" dur="1" fill="hold">
                                          <p:stCondLst>
                                            <p:cond delay="499"/>
                                          </p:stCondLst>
                                        </p:cTn>
                                        <p:tgtEl>
                                          <p:spTgt spid="3">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8582" y="157160"/>
            <a:ext cx="11161240" cy="693051"/>
          </a:xfrm>
          <a:prstGeom prst="rect">
            <a:avLst/>
          </a:prstGeom>
        </p:spPr>
        <p:txBody>
          <a:bodyPr wrap="square" lIns="121898" tIns="60948" rIns="121898" bIns="60948">
            <a:spAutoFit/>
          </a:bodyPr>
          <a:lstStyle/>
          <a:p>
            <a:pPr>
              <a:lnSpc>
                <a:spcPct val="150000"/>
              </a:lnSpc>
              <a:spcAft>
                <a:spcPts val="0"/>
              </a:spcAft>
            </a:pPr>
            <a:r>
              <a:rPr lang="zh-CN" altLang="en-US" sz="2800" kern="100" smtClean="0">
                <a:latin typeface="Times New Roman"/>
                <a:ea typeface="华文细黑"/>
                <a:cs typeface="Times New Roman"/>
              </a:rPr>
              <a:t>            </a:t>
            </a:r>
            <a:r>
              <a:rPr lang="zh-CN" altLang="zh-CN" sz="2800" b="1" kern="100" smtClean="0">
                <a:solidFill>
                  <a:srgbClr val="0000FF"/>
                </a:solidFill>
                <a:latin typeface="微软雅黑" pitchFamily="34" charset="-122"/>
                <a:ea typeface="微软雅黑" pitchFamily="34" charset="-122"/>
                <a:cs typeface="Times New Roman"/>
              </a:rPr>
              <a:t>随机</a:t>
            </a:r>
            <a:r>
              <a:rPr lang="zh-CN" altLang="zh-CN" sz="2800" b="1" kern="100" dirty="0">
                <a:solidFill>
                  <a:srgbClr val="0000FF"/>
                </a:solidFill>
                <a:latin typeface="微软雅黑" pitchFamily="34" charset="-122"/>
                <a:ea typeface="微软雅黑" pitchFamily="34" charset="-122"/>
                <a:cs typeface="Times New Roman"/>
              </a:rPr>
              <a:t>变换公式的应用</a:t>
            </a:r>
          </a:p>
        </p:txBody>
      </p:sp>
      <p:sp>
        <p:nvSpPr>
          <p:cNvPr id="3" name="矩形 2"/>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p:sp>
        <p:nvSpPr>
          <p:cNvPr id="10" name="矩形 9"/>
          <p:cNvSpPr/>
          <p:nvPr/>
        </p:nvSpPr>
        <p:spPr>
          <a:xfrm>
            <a:off x="406574" y="875210"/>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用计算器或计算机产生</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个</a:t>
            </a:r>
            <a:r>
              <a:rPr lang="en-US" altLang="zh-CN" sz="2800" kern="100" dirty="0">
                <a:latin typeface="IPAPANNEW"/>
                <a:ea typeface="华文细黑"/>
                <a:cs typeface="Times New Roman"/>
              </a:rPr>
              <a:t>[0,1]</a:t>
            </a:r>
            <a:r>
              <a:rPr lang="zh-CN" altLang="zh-CN" sz="2800" kern="100" dirty="0">
                <a:latin typeface="Times New Roman"/>
                <a:ea typeface="华文细黑"/>
                <a:cs typeface="Times New Roman"/>
              </a:rPr>
              <a:t>之间的随机数</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，但是基本事件都在区间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1,3]</a:t>
            </a:r>
            <a:r>
              <a:rPr lang="zh-CN" altLang="zh-CN" sz="2800" kern="100" dirty="0">
                <a:latin typeface="Times New Roman"/>
                <a:ea typeface="华文细黑"/>
                <a:cs typeface="Times New Roman"/>
              </a:rPr>
              <a:t>上，则需要经过的线性变换是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a:t>
            </a:r>
            <a:r>
              <a:rPr lang="en-US" altLang="zh-CN" sz="2800" i="1" kern="100" dirty="0" err="1" smtClean="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a:t>
            </a:r>
            <a:r>
              <a:rPr lang="en-US" altLang="zh-CN" sz="2800" i="1" kern="100" dirty="0" err="1" smtClean="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0032300"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85152" y="1449533"/>
            <a:ext cx="10004085"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了解随机数的意义</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会用模拟方法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包括计算器产生随机数进行模拟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估计概率</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理解用模拟方法估计概率的实质</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1" name="矩形 10"/>
          <p:cNvSpPr/>
          <p:nvPr/>
        </p:nvSpPr>
        <p:spPr>
          <a:xfrm>
            <a:off x="406574" y="549474"/>
            <a:ext cx="11161240" cy="585927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错解　</a:t>
            </a:r>
            <a:r>
              <a:rPr lang="zh-CN" altLang="zh-CN" sz="2800" kern="100" dirty="0">
                <a:latin typeface="Times New Roman"/>
                <a:ea typeface="华文细黑"/>
                <a:cs typeface="Times New Roman"/>
              </a:rPr>
              <a:t>因为随机数</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IPAPANNEW"/>
                <a:ea typeface="华文细黑"/>
                <a:cs typeface="Times New Roman"/>
              </a:rPr>
              <a:t>[0,1]</a:t>
            </a:r>
            <a:r>
              <a:rPr lang="zh-CN" altLang="zh-CN" sz="2800" kern="100" dirty="0">
                <a:latin typeface="Times New Roman"/>
                <a:ea typeface="华文细黑"/>
                <a:cs typeface="Times New Roman"/>
              </a:rPr>
              <a:t>，而基本事件都在</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1,3]</a:t>
            </a:r>
            <a:r>
              <a:rPr lang="zh-CN" altLang="zh-CN" sz="2800" kern="100" dirty="0">
                <a:latin typeface="Times New Roman"/>
                <a:ea typeface="华文细黑"/>
                <a:cs typeface="Times New Roman"/>
              </a:rPr>
              <a:t>上，其长度为</a:t>
            </a:r>
            <a:r>
              <a:rPr lang="en-US" altLang="zh-CN" sz="2800" kern="100" dirty="0">
                <a:latin typeface="Times New Roman"/>
                <a:ea typeface="华文细黑"/>
                <a:cs typeface="Courier New"/>
              </a:rPr>
              <a:t>4.</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由平移变换得</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微软雅黑"/>
                <a:cs typeface="Times New Roman"/>
              </a:rPr>
              <a:t>错解分析　</a:t>
            </a:r>
            <a:r>
              <a:rPr lang="zh-CN" altLang="zh-CN" sz="2800" kern="100" dirty="0">
                <a:latin typeface="Times New Roman"/>
                <a:ea typeface="华文细黑"/>
                <a:cs typeface="Times New Roman"/>
              </a:rPr>
              <a:t>分析解题过程，你知道错在哪里吗？</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错误的根本原因是没有求出函数的定义域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实际上本题函数的定义域不关于原点对称，是非奇非偶函数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a:solidFill>
                  <a:schemeClr val="accent6">
                    <a:lumMod val="75000"/>
                  </a:schemeClr>
                </a:solidFill>
                <a:latin typeface="Times New Roman"/>
                <a:ea typeface="微软雅黑"/>
                <a:cs typeface="Times New Roman"/>
              </a:rPr>
              <a:t>正解</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因为随机数</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IPAPANNEW"/>
                <a:ea typeface="华文细黑"/>
                <a:cs typeface="Times New Roman"/>
              </a:rPr>
              <a:t>[0,1]</a:t>
            </a:r>
            <a:r>
              <a:rPr lang="zh-CN" altLang="zh-CN" sz="2800" kern="100" dirty="0">
                <a:latin typeface="Times New Roman"/>
                <a:ea typeface="华文细黑"/>
                <a:cs typeface="Times New Roman"/>
              </a:rPr>
              <a:t>，而基本事件都在区间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1,3]</a:t>
            </a:r>
            <a:r>
              <a:rPr lang="zh-CN" altLang="zh-CN" sz="2800" kern="100" dirty="0">
                <a:latin typeface="Times New Roman"/>
                <a:ea typeface="华文细黑"/>
                <a:cs typeface="Times New Roman"/>
              </a:rPr>
              <a:t>上，其区间长度为</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，所以把</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变为</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，因为区间左端值为－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，所以</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再变为</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，故变换公式为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D</a:t>
            </a:r>
            <a:endParaRPr lang="zh-CN" altLang="zh-CN" sz="1050" b="1" kern="100" dirty="0">
              <a:solidFill>
                <a:srgbClr val="C00000"/>
              </a:solidFill>
              <a:effectLst/>
              <a:latin typeface="宋体"/>
              <a:cs typeface="Courier New"/>
            </a:endParaRPr>
          </a:p>
        </p:txBody>
      </p:sp>
    </p:spTree>
    <p:extLst>
      <p:ext uri="{BB962C8B-B14F-4D97-AF65-F5344CB8AC3E}">
        <p14:creationId xmlns:p14="http://schemas.microsoft.com/office/powerpoint/2010/main" val="2243881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blinds(horizontal)">
                                      <p:cBhvr>
                                        <p:cTn id="19" dur="750"/>
                                        <p:tgtEl>
                                          <p:spTgt spid="11">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blinds(horizontal)">
                                      <p:cBhvr>
                                        <p:cTn id="23" dur="750"/>
                                        <p:tgtEl>
                                          <p:spTgt spid="11">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animEffect transition="in" filter="blinds(horizontal)">
                                      <p:cBhvr>
                                        <p:cTn id="27" dur="75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5" name="矩形 14"/>
          <p:cNvSpPr/>
          <p:nvPr/>
        </p:nvSpPr>
        <p:spPr>
          <a:xfrm>
            <a:off x="406574" y="621482"/>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用均匀随机数进行随机模拟，可以解决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只能求几何概型的概率，不能解决其他问题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不仅能求几何概型的概率，还能计算图形的面积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不但能估计几何概型的概率，还能估计图形的面积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最适合估计古典概型的概率</a:t>
            </a:r>
            <a:endParaRPr lang="zh-CN" altLang="zh-CN" sz="1050" kern="100" dirty="0">
              <a:effectLst/>
              <a:latin typeface="宋体"/>
              <a:cs typeface="Courier New"/>
            </a:endParaRPr>
          </a:p>
        </p:txBody>
      </p:sp>
      <p:sp>
        <p:nvSpPr>
          <p:cNvPr id="9" name="矩形 8"/>
          <p:cNvSpPr/>
          <p:nvPr/>
        </p:nvSpPr>
        <p:spPr>
          <a:xfrm>
            <a:off x="406574" y="3969813"/>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很明显用均匀随机数进行随机模拟，不但能估计几何概型的概率，还能估计图形的面积，但得到的是近似值，不是精确值，用均匀随机数进行随机模拟，不适合估计古典概型的概率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7050360" y="818342"/>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C</a:t>
            </a:r>
            <a:endParaRPr lang="zh-CN" altLang="en-US" sz="2800" b="1" dirty="0">
              <a:solidFill>
                <a:srgbClr val="C00000"/>
              </a:solidFill>
            </a:endParaRP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9" grpId="0"/>
      <p:bldP spid="9" grpId="1"/>
      <p:bldP spid="3" grpId="0"/>
      <p:bldP spid="3"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478582" y="693490"/>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用随机模拟方法求得某几何概型的概率为</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，其实际概率的大小为</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m</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a:t>
            </a:r>
            <a:r>
              <a:rPr lang="en-US" altLang="zh-CN" sz="2800" i="1" kern="100" dirty="0" err="1" smtClean="0">
                <a:latin typeface="Times New Roman"/>
                <a:ea typeface="华文细黑"/>
                <a:cs typeface="Courier New"/>
              </a:rPr>
              <a:t>m</a:t>
            </a:r>
            <a:r>
              <a:rPr lang="en-US" altLang="zh-CN" sz="2800" kern="100" dirty="0" smtClean="0">
                <a:latin typeface="Times New Roman"/>
                <a:ea typeface="华文细黑"/>
                <a:cs typeface="Courier New"/>
              </a:rPr>
              <a:t>&lt;</a:t>
            </a:r>
            <a:r>
              <a:rPr lang="en-US" altLang="zh-CN" sz="2800" i="1" kern="100" dirty="0" smtClean="0">
                <a:latin typeface="Times New Roman"/>
                <a:ea typeface="华文细黑"/>
                <a:cs typeface="Courier New"/>
              </a:rPr>
              <a:t>n</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a:t>
            </a:r>
            <a:r>
              <a:rPr lang="en-US" altLang="zh-CN" sz="2800" i="1" kern="100" dirty="0" err="1" smtClean="0">
                <a:latin typeface="Times New Roman"/>
                <a:ea typeface="华文细黑"/>
                <a:cs typeface="Courier New"/>
              </a:rPr>
              <a:t>m</a:t>
            </a:r>
            <a:r>
              <a:rPr lang="zh-CN" altLang="zh-CN" sz="2800" kern="100" dirty="0">
                <a:latin typeface="Times New Roman"/>
                <a:ea typeface="华文细黑"/>
                <a:cs typeface="Times New Roman"/>
              </a:rPr>
              <a:t>是</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的近似值</a:t>
            </a:r>
            <a:endParaRPr lang="zh-CN" altLang="zh-CN" sz="1050" kern="100" dirty="0">
              <a:effectLst/>
              <a:latin typeface="宋体"/>
              <a:cs typeface="Courier New"/>
            </a:endParaRPr>
          </a:p>
        </p:txBody>
      </p:sp>
      <p:sp>
        <p:nvSpPr>
          <p:cNvPr id="8" name="矩形 7"/>
          <p:cNvSpPr/>
          <p:nvPr/>
        </p:nvSpPr>
        <p:spPr>
          <a:xfrm>
            <a:off x="478582" y="346124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随机摸拟法求其概率，只是对概率的估计</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 name="矩形 1"/>
          <p:cNvSpPr/>
          <p:nvPr/>
        </p:nvSpPr>
        <p:spPr>
          <a:xfrm>
            <a:off x="1198662" y="1528897"/>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D</a:t>
            </a:r>
            <a:endParaRPr lang="zh-CN" altLang="en-US" sz="2800" b="1" kern="100" dirty="0">
              <a:solidFill>
                <a:srgbClr val="C00000"/>
              </a:solidFill>
              <a:latin typeface="Times New Roman"/>
              <a:ea typeface="华文细黑"/>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8" grpId="0"/>
      <p:bldP spid="8" grpId="1"/>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406574" y="873469"/>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设</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是</a:t>
            </a:r>
            <a:r>
              <a:rPr lang="en-US" altLang="zh-CN" sz="2800" kern="100" dirty="0">
                <a:latin typeface="IPAPANNEW"/>
                <a:ea typeface="华文细黑"/>
                <a:cs typeface="Times New Roman"/>
              </a:rPr>
              <a:t>[0,1]</a:t>
            </a:r>
            <a:r>
              <a:rPr lang="zh-CN" altLang="zh-CN" sz="2800" kern="100" dirty="0">
                <a:latin typeface="Times New Roman"/>
                <a:ea typeface="华文细黑"/>
                <a:cs typeface="Times New Roman"/>
              </a:rPr>
              <a:t>内的一个均匀随机数，经过变换</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x</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对应</a:t>
            </a:r>
            <a:r>
              <a:rPr lang="zh-CN" altLang="zh-CN" sz="2800" kern="100" dirty="0">
                <a:latin typeface="Times New Roman"/>
                <a:ea typeface="华文细黑"/>
                <a:cs typeface="Times New Roman"/>
              </a:rPr>
              <a:t>变换成的均匀随机数是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A.0  </a:t>
            </a:r>
            <a:r>
              <a:rPr lang="en-US" altLang="zh-CN" sz="2800" kern="100" dirty="0" smtClean="0">
                <a:latin typeface="Times New Roman"/>
                <a:ea typeface="华文细黑"/>
                <a:cs typeface="Courier New"/>
              </a:rPr>
              <a:t>		B.2  		C.4  		D.5</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68038554"/>
              </p:ext>
            </p:extLst>
          </p:nvPr>
        </p:nvGraphicFramePr>
        <p:xfrm>
          <a:off x="9868197" y="818456"/>
          <a:ext cx="722313" cy="1333500"/>
        </p:xfrm>
        <a:graphic>
          <a:graphicData uri="http://schemas.openxmlformats.org/presentationml/2006/ole">
            <mc:AlternateContent xmlns:mc="http://schemas.openxmlformats.org/markup-compatibility/2006">
              <mc:Choice xmlns:v="urn:schemas-microsoft-com:vml" Requires="v">
                <p:oleObj spid="_x0000_s9228" name="文档" r:id="rId9" imgW="721525" imgH="1333530" progId="Word.Document.12">
                  <p:embed/>
                </p:oleObj>
              </mc:Choice>
              <mc:Fallback>
                <p:oleObj name="文档" r:id="rId9" imgW="721525" imgH="1333530" progId="Word.Document.12">
                  <p:embed/>
                  <p:pic>
                    <p:nvPicPr>
                      <p:cNvPr id="0" name=""/>
                      <p:cNvPicPr/>
                      <p:nvPr/>
                    </p:nvPicPr>
                    <p:blipFill>
                      <a:blip r:embed="rId10"/>
                      <a:stretch>
                        <a:fillRect/>
                      </a:stretch>
                    </p:blipFill>
                    <p:spPr>
                      <a:xfrm>
                        <a:off x="9868197" y="818456"/>
                        <a:ext cx="722313" cy="1333500"/>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887382733"/>
              </p:ext>
            </p:extLst>
          </p:nvPr>
        </p:nvGraphicFramePr>
        <p:xfrm>
          <a:off x="523849" y="3013720"/>
          <a:ext cx="9675813" cy="2000250"/>
        </p:xfrm>
        <a:graphic>
          <a:graphicData uri="http://schemas.openxmlformats.org/presentationml/2006/ole">
            <mc:AlternateContent xmlns:mc="http://schemas.openxmlformats.org/markup-compatibility/2006">
              <mc:Choice xmlns:v="urn:schemas-microsoft-com:vml" Requires="v">
                <p:oleObj spid="_x0000_s9229" name="文档" r:id="rId12" imgW="9675081" imgH="2000160" progId="Word.Document.12">
                  <p:embed/>
                </p:oleObj>
              </mc:Choice>
              <mc:Fallback>
                <p:oleObj name="文档" r:id="rId12" imgW="9675081" imgH="2000160" progId="Word.Document.12">
                  <p:embed/>
                  <p:pic>
                    <p:nvPicPr>
                      <p:cNvPr id="0" name=""/>
                      <p:cNvPicPr/>
                      <p:nvPr/>
                    </p:nvPicPr>
                    <p:blipFill>
                      <a:blip r:embed="rId13"/>
                      <a:stretch>
                        <a:fillRect/>
                      </a:stretch>
                    </p:blipFill>
                    <p:spPr>
                      <a:xfrm>
                        <a:off x="523849" y="3013720"/>
                        <a:ext cx="9675813" cy="2000250"/>
                      </a:xfrm>
                      <a:prstGeom prst="rect">
                        <a:avLst/>
                      </a:prstGeom>
                    </p:spPr>
                  </p:pic>
                </p:oleObj>
              </mc:Fallback>
            </mc:AlternateContent>
          </a:graphicData>
        </a:graphic>
      </p:graphicFrame>
      <p:sp>
        <p:nvSpPr>
          <p:cNvPr id="4" name="矩形 3"/>
          <p:cNvSpPr/>
          <p:nvPr/>
        </p:nvSpPr>
        <p:spPr>
          <a:xfrm>
            <a:off x="3646934" y="1701602"/>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C</a:t>
            </a:r>
            <a:endParaRPr lang="zh-CN" altLang="en-US" sz="2800" b="1" kern="100" dirty="0">
              <a:solidFill>
                <a:srgbClr val="C00000"/>
              </a:solidFill>
              <a:latin typeface="Times New Roman"/>
              <a:ea typeface="华文细黑"/>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4" grpId="0"/>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9"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406574" y="765498"/>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在线段</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上任取三个点</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位于</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之间的概率是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401753178"/>
              </p:ext>
            </p:extLst>
          </p:nvPr>
        </p:nvGraphicFramePr>
        <p:xfrm>
          <a:off x="534193" y="2205658"/>
          <a:ext cx="10169525" cy="1628775"/>
        </p:xfrm>
        <a:graphic>
          <a:graphicData uri="http://schemas.openxmlformats.org/presentationml/2006/ole">
            <mc:AlternateContent xmlns:mc="http://schemas.openxmlformats.org/markup-compatibility/2006">
              <mc:Choice xmlns:v="urn:schemas-microsoft-com:vml" Requires="v">
                <p:oleObj spid="_x0000_s10252" name="文档" r:id="rId9" imgW="10169965" imgH="1628640" progId="Word.Document.12">
                  <p:embed/>
                </p:oleObj>
              </mc:Choice>
              <mc:Fallback>
                <p:oleObj name="文档" r:id="rId9" imgW="10169965" imgH="1628640" progId="Word.Document.12">
                  <p:embed/>
                  <p:pic>
                    <p:nvPicPr>
                      <p:cNvPr id="0" name=""/>
                      <p:cNvPicPr/>
                      <p:nvPr/>
                    </p:nvPicPr>
                    <p:blipFill>
                      <a:blip r:embed="rId10"/>
                      <a:stretch>
                        <a:fillRect/>
                      </a:stretch>
                    </p:blipFill>
                    <p:spPr>
                      <a:xfrm>
                        <a:off x="534193" y="2205658"/>
                        <a:ext cx="10169525" cy="162877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780242071"/>
              </p:ext>
            </p:extLst>
          </p:nvPr>
        </p:nvGraphicFramePr>
        <p:xfrm>
          <a:off x="478582" y="3213770"/>
          <a:ext cx="10944225" cy="2019300"/>
        </p:xfrm>
        <a:graphic>
          <a:graphicData uri="http://schemas.openxmlformats.org/presentationml/2006/ole">
            <mc:AlternateContent xmlns:mc="http://schemas.openxmlformats.org/markup-compatibility/2006">
              <mc:Choice xmlns:v="urn:schemas-microsoft-com:vml" Requires="v">
                <p:oleObj spid="_x0000_s10253" name="文档" r:id="rId12" imgW="10951189" imgH="2019330" progId="Word.Document.12">
                  <p:embed/>
                </p:oleObj>
              </mc:Choice>
              <mc:Fallback>
                <p:oleObj name="文档" r:id="rId12" imgW="10951189" imgH="2019330" progId="Word.Document.12">
                  <p:embed/>
                  <p:pic>
                    <p:nvPicPr>
                      <p:cNvPr id="0" name=""/>
                      <p:cNvPicPr/>
                      <p:nvPr/>
                    </p:nvPicPr>
                    <p:blipFill>
                      <a:blip r:embed="rId13"/>
                      <a:stretch>
                        <a:fillRect/>
                      </a:stretch>
                    </p:blipFill>
                    <p:spPr>
                      <a:xfrm>
                        <a:off x="478582" y="3213770"/>
                        <a:ext cx="10944225" cy="2019300"/>
                      </a:xfrm>
                      <a:prstGeom prst="rect">
                        <a:avLst/>
                      </a:prstGeom>
                    </p:spPr>
                  </p:pic>
                </p:oleObj>
              </mc:Fallback>
            </mc:AlternateContent>
          </a:graphicData>
        </a:graphic>
      </p:graphicFrame>
      <p:sp>
        <p:nvSpPr>
          <p:cNvPr id="3" name="矩形 2"/>
          <p:cNvSpPr/>
          <p:nvPr/>
        </p:nvSpPr>
        <p:spPr>
          <a:xfrm>
            <a:off x="804714" y="1564452"/>
            <a:ext cx="423514" cy="523220"/>
          </a:xfrm>
          <a:prstGeom prst="rect">
            <a:avLst/>
          </a:prstGeom>
        </p:spPr>
        <p:txBody>
          <a:bodyPr wrap="none">
            <a:spAutoFit/>
          </a:bodyPr>
          <a:lstStyle/>
          <a:p>
            <a:r>
              <a:rPr lang="en-US" altLang="zh-CN" sz="2800" b="1" kern="100" dirty="0">
                <a:solidFill>
                  <a:srgbClr val="C00000"/>
                </a:solidFill>
                <a:latin typeface="Times New Roman"/>
                <a:ea typeface="华文细黑"/>
              </a:rPr>
              <a:t>B</a:t>
            </a:r>
            <a:endParaRPr lang="zh-CN" altLang="en-US" sz="2800" b="1" kern="100" dirty="0">
              <a:solidFill>
                <a:srgbClr val="C00000"/>
              </a:solidFill>
              <a:latin typeface="Times New Roman"/>
              <a:ea typeface="华文细黑"/>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3" name="矩形 12"/>
          <p:cNvSpPr/>
          <p:nvPr/>
        </p:nvSpPr>
        <p:spPr>
          <a:xfrm>
            <a:off x="406574" y="799719"/>
            <a:ext cx="11161240" cy="1560146"/>
          </a:xfrm>
          <a:prstGeom prst="rect">
            <a:avLst/>
          </a:prstGeom>
        </p:spPr>
        <p:txBody>
          <a:bodyPr wrap="square" lIns="121898" tIns="60948" rIns="121898" bIns="60948">
            <a:spAutoFit/>
          </a:bodyPr>
          <a:lstStyle/>
          <a:p>
            <a:pPr algn="just">
              <a:lnSpc>
                <a:spcPct val="18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利用计算机产生</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之间的均匀随机数</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，则事件</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的概率为</a:t>
            </a:r>
            <a:r>
              <a:rPr lang="en-US" altLang="zh-CN" sz="2800" kern="100" dirty="0">
                <a:latin typeface="Times New Roman"/>
                <a:ea typeface="华文细黑"/>
                <a:cs typeface="Courier New"/>
              </a:rPr>
              <a:t>________.</a:t>
            </a:r>
            <a:endParaRPr lang="zh-CN" altLang="zh-CN" sz="1050" kern="100" dirty="0">
              <a:effectLst/>
              <a:latin typeface="宋体"/>
              <a:cs typeface="Courier New"/>
            </a:endParaRPr>
          </a:p>
        </p:txBody>
      </p:sp>
      <p:sp>
        <p:nvSpPr>
          <p:cNvPr id="8" name="矩形 7"/>
          <p:cNvSpPr/>
          <p:nvPr/>
        </p:nvSpPr>
        <p:spPr>
          <a:xfrm>
            <a:off x="406574" y="252372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已知</a:t>
            </a:r>
            <a:r>
              <a:rPr lang="en-US" altLang="zh-CN" sz="2800" kern="100" dirty="0">
                <a:latin typeface="Times New Roman"/>
                <a:ea typeface="华文细黑"/>
                <a:cs typeface="Courier New"/>
              </a:rPr>
              <a:t>0</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，事件</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发生时，</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12204891"/>
              </p:ext>
            </p:extLst>
          </p:nvPr>
        </p:nvGraphicFramePr>
        <p:xfrm>
          <a:off x="9263558" y="2493690"/>
          <a:ext cx="673100" cy="1257300"/>
        </p:xfrm>
        <a:graphic>
          <a:graphicData uri="http://schemas.openxmlformats.org/presentationml/2006/ole">
            <mc:AlternateContent xmlns:mc="http://schemas.openxmlformats.org/markup-compatibility/2006">
              <mc:Choice xmlns:v="urn:schemas-microsoft-com:vml" Requires="v">
                <p:oleObj spid="_x0000_s11281" name="文档" r:id="rId9" imgW="673441" imgH="1257120" progId="Word.Document.12">
                  <p:embed/>
                </p:oleObj>
              </mc:Choice>
              <mc:Fallback>
                <p:oleObj name="文档" r:id="rId9" imgW="673441" imgH="1257120" progId="Word.Document.12">
                  <p:embed/>
                  <p:pic>
                    <p:nvPicPr>
                      <p:cNvPr id="0" name=""/>
                      <p:cNvPicPr/>
                      <p:nvPr/>
                    </p:nvPicPr>
                    <p:blipFill>
                      <a:blip r:embed="rId10"/>
                      <a:stretch>
                        <a:fillRect/>
                      </a:stretch>
                    </p:blipFill>
                    <p:spPr>
                      <a:xfrm>
                        <a:off x="9263558" y="2493690"/>
                        <a:ext cx="673100" cy="1257300"/>
                      </a:xfrm>
                      <a:prstGeom prst="rect">
                        <a:avLst/>
                      </a:prstGeom>
                    </p:spPr>
                  </p:pic>
                </p:oleObj>
              </mc:Fallback>
            </mc:AlternateContent>
          </a:graphicData>
        </a:graphic>
      </p:graphicFrame>
      <p:sp>
        <p:nvSpPr>
          <p:cNvPr id="10" name="矩形 9"/>
          <p:cNvSpPr/>
          <p:nvPr/>
        </p:nvSpPr>
        <p:spPr>
          <a:xfrm>
            <a:off x="406574" y="345983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由几何概型得其概率</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793663380"/>
              </p:ext>
            </p:extLst>
          </p:nvPr>
        </p:nvGraphicFramePr>
        <p:xfrm>
          <a:off x="4088507" y="3420988"/>
          <a:ext cx="673100" cy="1257300"/>
        </p:xfrm>
        <a:graphic>
          <a:graphicData uri="http://schemas.openxmlformats.org/presentationml/2006/ole">
            <mc:AlternateContent xmlns:mc="http://schemas.openxmlformats.org/markup-compatibility/2006">
              <mc:Choice xmlns:v="urn:schemas-microsoft-com:vml" Requires="v">
                <p:oleObj spid="_x0000_s11282" name="文档" r:id="rId12" imgW="673441" imgH="1257120" progId="Word.Document.12">
                  <p:embed/>
                </p:oleObj>
              </mc:Choice>
              <mc:Fallback>
                <p:oleObj name="文档" r:id="rId12" imgW="673441" imgH="1257120" progId="Word.Document.12">
                  <p:embed/>
                  <p:pic>
                    <p:nvPicPr>
                      <p:cNvPr id="0" name=""/>
                      <p:cNvPicPr/>
                      <p:nvPr/>
                    </p:nvPicPr>
                    <p:blipFill>
                      <a:blip r:embed="rId13"/>
                      <a:stretch>
                        <a:fillRect/>
                      </a:stretch>
                    </p:blipFill>
                    <p:spPr>
                      <a:xfrm>
                        <a:off x="4088507" y="3420988"/>
                        <a:ext cx="673100" cy="1257300"/>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702309868"/>
              </p:ext>
            </p:extLst>
          </p:nvPr>
        </p:nvGraphicFramePr>
        <p:xfrm>
          <a:off x="1918742" y="1370881"/>
          <a:ext cx="673100" cy="1257300"/>
        </p:xfrm>
        <a:graphic>
          <a:graphicData uri="http://schemas.openxmlformats.org/presentationml/2006/ole">
            <mc:AlternateContent xmlns:mc="http://schemas.openxmlformats.org/markup-compatibility/2006">
              <mc:Choice xmlns:v="urn:schemas-microsoft-com:vml" Requires="v">
                <p:oleObj spid="_x0000_s11283" name="文档" r:id="rId15" imgW="673441" imgH="1257390" progId="Word.Document.12">
                  <p:embed/>
                </p:oleObj>
              </mc:Choice>
              <mc:Fallback>
                <p:oleObj name="文档" r:id="rId15" imgW="673441" imgH="1257390" progId="Word.Document.12">
                  <p:embed/>
                  <p:pic>
                    <p:nvPicPr>
                      <p:cNvPr id="0" name=""/>
                      <p:cNvPicPr/>
                      <p:nvPr/>
                    </p:nvPicPr>
                    <p:blipFill>
                      <a:blip r:embed="rId16"/>
                      <a:stretch>
                        <a:fillRect/>
                      </a:stretch>
                    </p:blipFill>
                    <p:spPr>
                      <a:xfrm>
                        <a:off x="1918742" y="1370881"/>
                        <a:ext cx="673100" cy="1257300"/>
                      </a:xfrm>
                      <a:prstGeom prst="rect">
                        <a:avLst/>
                      </a:prstGeom>
                    </p:spPr>
                  </p:pic>
                </p:oleObj>
              </mc:Fallback>
            </mc:AlternateContent>
          </a:graphicData>
        </a:graphic>
      </p:graphicFrame>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par>
                                <p:cTn id="16" presetID="3" presetClass="entr" presetSubtype="1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0"/>
                                        </p:tgtEl>
                                      </p:cBhvr>
                                    </p:animEffect>
                                    <p:set>
                                      <p:cBhvr>
                                        <p:cTn id="34" dur="1" fill="hold">
                                          <p:stCondLst>
                                            <p:cond delay="499"/>
                                          </p:stCondLst>
                                        </p:cTn>
                                        <p:tgtEl>
                                          <p:spTgt spid="10"/>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8" grpId="0"/>
      <p:bldP spid="8" grpId="1"/>
      <p:bldP spid="10" grpId="0"/>
      <p:bldP spid="1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0" name="矩形 19"/>
          <p:cNvSpPr/>
          <p:nvPr/>
        </p:nvSpPr>
        <p:spPr>
          <a:xfrm>
            <a:off x="406574" y="1053530"/>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在区间</a:t>
            </a:r>
            <a:r>
              <a:rPr lang="en-US" altLang="zh-CN" sz="2800" kern="100" dirty="0">
                <a:latin typeface="IPAPANNEW"/>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上的均匀随机数与整数值随机数的共同点都是等可能取值，不同点是均匀随机数可以取区间内的任意一个实数，整数值随机数只取区间内的整数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利用几何概型的概率公式，结合随机模拟试验，可以解决求概率、面积、参数值等一系列问题，体现了数学知识的应用价值</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8317" b="3665"/>
          <a:stretch/>
        </p:blipFill>
        <p:spPr>
          <a:xfrm>
            <a:off x="9891939" y="2766925"/>
            <a:ext cx="2295372" cy="4105301"/>
          </a:xfrm>
          <a:prstGeom prst="rect">
            <a:avLst/>
          </a:prstGeom>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406574" y="765498"/>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知识点　均匀随机数</a:t>
            </a:r>
          </a:p>
        </p:txBody>
      </p:sp>
      <p:sp>
        <p:nvSpPr>
          <p:cNvPr id="5" name="矩形 4"/>
          <p:cNvSpPr/>
          <p:nvPr/>
        </p:nvSpPr>
        <p:spPr>
          <a:xfrm>
            <a:off x="406574" y="1485578"/>
            <a:ext cx="11161240" cy="457148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均匀随机数的概念</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在随机试验中，如果可能出现的结果有无限多个，并且这些结果都是等可能发生的，我们就称每一个结果为试验中全部结果所构成的区域上的均匀随机数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均匀随机数的产生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计算器上产生</a:t>
            </a:r>
            <a:r>
              <a:rPr lang="en-US" altLang="zh-CN" sz="2800" kern="100" dirty="0">
                <a:latin typeface="IPAPANNEW"/>
                <a:ea typeface="华文细黑"/>
                <a:cs typeface="Times New Roman"/>
              </a:rPr>
              <a:t>[0,1]</a:t>
            </a:r>
            <a:r>
              <a:rPr lang="zh-CN" altLang="zh-CN" sz="2800" kern="100" dirty="0">
                <a:latin typeface="Times New Roman"/>
                <a:ea typeface="华文细黑"/>
                <a:cs typeface="Times New Roman"/>
              </a:rPr>
              <a:t>的均匀随机数的函数</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函数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(2)Excel</a:t>
            </a:r>
            <a:r>
              <a:rPr lang="zh-CN" altLang="zh-CN" sz="2800" kern="100" dirty="0">
                <a:latin typeface="Times New Roman"/>
                <a:ea typeface="华文细黑"/>
                <a:cs typeface="Times New Roman"/>
              </a:rPr>
              <a:t>软件产生</a:t>
            </a:r>
            <a:r>
              <a:rPr lang="en-US" altLang="zh-CN" sz="2800" kern="100" dirty="0">
                <a:latin typeface="IPAPANNEW"/>
                <a:ea typeface="华文细黑"/>
                <a:cs typeface="Times New Roman"/>
              </a:rPr>
              <a:t>[0,1]</a:t>
            </a:r>
            <a:r>
              <a:rPr lang="zh-CN" altLang="zh-CN" sz="2800" kern="100" dirty="0">
                <a:latin typeface="Times New Roman"/>
                <a:ea typeface="华文细黑"/>
                <a:cs typeface="Times New Roman"/>
              </a:rPr>
              <a:t>区间上均匀随机数的函数为</a:t>
            </a:r>
            <a:r>
              <a:rPr lang="en-US" altLang="zh-CN" sz="2800" kern="100" dirty="0" smtClean="0">
                <a:latin typeface="宋体"/>
                <a:ea typeface="华文细黑"/>
                <a:cs typeface="Times New Roman"/>
              </a:rPr>
              <a:t>“</a:t>
            </a:r>
            <a:r>
              <a:rPr lang="en-US" altLang="zh-CN" sz="2800" u="sng" kern="100" dirty="0" smtClean="0">
                <a:latin typeface="Times New Roman"/>
                <a:ea typeface="华文细黑"/>
                <a:cs typeface="Courier New"/>
              </a:rPr>
              <a:t>          </a:t>
            </a:r>
            <a:r>
              <a:rPr lang="en-US" altLang="zh-CN" sz="2800" kern="100" dirty="0" smtClean="0">
                <a:latin typeface="宋体"/>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7237809" y="4831740"/>
            <a:ext cx="1202573"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RAND</a:t>
            </a:r>
            <a:endParaRPr lang="zh-CN" altLang="en-US" dirty="0">
              <a:solidFill>
                <a:srgbClr val="C00000"/>
              </a:solidFill>
            </a:endParaRPr>
          </a:p>
        </p:txBody>
      </p:sp>
      <p:sp>
        <p:nvSpPr>
          <p:cNvPr id="6" name="矩形 5"/>
          <p:cNvSpPr/>
          <p:nvPr/>
        </p:nvSpPr>
        <p:spPr>
          <a:xfrm>
            <a:off x="8389937" y="5426968"/>
            <a:ext cx="106311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rand()</a:t>
            </a:r>
            <a:endParaRPr lang="zh-CN" altLang="en-US" dirty="0">
              <a:solidFill>
                <a:srgbClr val="C00000"/>
              </a:solidFill>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6" grpId="0"/>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21907" y="584333"/>
            <a:ext cx="11730575"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用模拟的方法近似计算某事件概率的方法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试验模拟的方法：制作两个转盘模型，进行模拟试验，并统计试验结果</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计算机模拟的方法：用</a:t>
            </a:r>
            <a:r>
              <a:rPr lang="en-US" altLang="zh-CN" sz="2800" kern="100" dirty="0">
                <a:latin typeface="Times New Roman"/>
                <a:ea typeface="华文细黑"/>
                <a:cs typeface="Courier New"/>
              </a:rPr>
              <a:t>Excel</a:t>
            </a:r>
            <a:r>
              <a:rPr lang="zh-CN" altLang="zh-CN" sz="2800" kern="100" dirty="0">
                <a:latin typeface="Times New Roman"/>
                <a:ea typeface="华文细黑"/>
                <a:cs typeface="Times New Roman"/>
              </a:rPr>
              <a:t>软件产生</a:t>
            </a:r>
            <a:r>
              <a:rPr lang="en-US" altLang="zh-CN" sz="2800" kern="100" dirty="0">
                <a:latin typeface="IPAPANNEW"/>
                <a:ea typeface="华文细黑"/>
                <a:cs typeface="Times New Roman"/>
              </a:rPr>
              <a:t>[0,1]</a:t>
            </a:r>
            <a:r>
              <a:rPr lang="zh-CN" altLang="zh-CN" sz="2800" kern="100" dirty="0">
                <a:latin typeface="Times New Roman"/>
                <a:ea typeface="华文细黑"/>
                <a:cs typeface="Times New Roman"/>
              </a:rPr>
              <a:t>区间上均匀随机数进行模拟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注意操作步骤</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en-US" altLang="zh-CN" sz="2800" kern="100" dirty="0">
                <a:latin typeface="IPAPANNEW"/>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上均匀随机数的产生</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利用计算器或计算机产生</a:t>
            </a:r>
            <a:r>
              <a:rPr lang="en-US" altLang="zh-CN" sz="2800" kern="100" dirty="0">
                <a:latin typeface="IPAPANNEW"/>
                <a:ea typeface="华文细黑"/>
                <a:cs typeface="Times New Roman"/>
              </a:rPr>
              <a:t>[0,1]</a:t>
            </a:r>
            <a:r>
              <a:rPr lang="zh-CN" altLang="zh-CN" sz="2800" kern="100" dirty="0">
                <a:latin typeface="Times New Roman"/>
                <a:ea typeface="华文细黑"/>
                <a:cs typeface="Times New Roman"/>
              </a:rPr>
              <a:t>上的均匀随机数</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RAND</a:t>
            </a:r>
            <a:r>
              <a:rPr lang="zh-CN" altLang="zh-CN" sz="2800" kern="100" dirty="0">
                <a:latin typeface="Times New Roman"/>
                <a:ea typeface="华文细黑"/>
                <a:cs typeface="Times New Roman"/>
              </a:rPr>
              <a:t>，然后利用伸缩和平移交换，</a:t>
            </a:r>
            <a:r>
              <a:rPr lang="en-US" altLang="zh-CN" sz="2800" i="1" kern="100" dirty="0">
                <a:latin typeface="Times New Roman"/>
                <a:ea typeface="华文细黑"/>
                <a:cs typeface="Courier New"/>
              </a:rPr>
              <a:t>x</a:t>
            </a:r>
            <a:r>
              <a:rPr lang="zh-CN" altLang="zh-CN" sz="2800" kern="100" dirty="0" smtClean="0">
                <a:latin typeface="Times New Roman"/>
                <a:ea typeface="华文细黑"/>
                <a:cs typeface="Times New Roman"/>
              </a:rPr>
              <a:t>＝</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就</a:t>
            </a:r>
            <a:r>
              <a:rPr lang="zh-CN" altLang="zh-CN" sz="2800" kern="100" dirty="0">
                <a:latin typeface="Times New Roman"/>
                <a:ea typeface="华文细黑"/>
                <a:cs typeface="Times New Roman"/>
              </a:rPr>
              <a:t>可以得到</a:t>
            </a:r>
            <a:r>
              <a:rPr lang="en-US" altLang="zh-CN" sz="2800" kern="100" dirty="0">
                <a:latin typeface="IPAPANNEW"/>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内的均匀随机数，试验的结果是</a:t>
            </a:r>
            <a:r>
              <a:rPr lang="en-US" altLang="zh-CN" sz="2800" kern="100" dirty="0">
                <a:latin typeface="IPAPANNEW"/>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上的任何一个实数，并且任何一个实数都是等可能出现的</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2566814" y="4528964"/>
            <a:ext cx="1744388"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x</a:t>
            </a:r>
            <a:r>
              <a:rPr lang="en-US" altLang="zh-CN" sz="2800" kern="100" baseline="-25000" dirty="0">
                <a:solidFill>
                  <a:srgbClr val="C00000"/>
                </a:solidFill>
                <a:latin typeface="Times New Roman"/>
                <a:ea typeface="华文细黑"/>
                <a:cs typeface="Courier New"/>
              </a:rPr>
              <a:t>1</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b</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a</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a</a:t>
            </a:r>
            <a:endParaRPr lang="zh-CN" altLang="en-US" dirty="0">
              <a:solidFill>
                <a:srgbClr val="C00000"/>
              </a:solidFill>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078956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720519"/>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题型一　用随机模拟法估计长度型几何概型的概率</a:t>
            </a:r>
          </a:p>
        </p:txBody>
      </p:sp>
      <p:sp>
        <p:nvSpPr>
          <p:cNvPr id="7" name="矩形 6"/>
          <p:cNvSpPr/>
          <p:nvPr/>
        </p:nvSpPr>
        <p:spPr>
          <a:xfrm>
            <a:off x="335360" y="1413570"/>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取一根长度为</a:t>
            </a:r>
            <a:r>
              <a:rPr lang="en-US" altLang="zh-CN" sz="2800" kern="100" dirty="0">
                <a:latin typeface="Times New Roman"/>
                <a:ea typeface="华文细黑"/>
                <a:cs typeface="Courier New"/>
              </a:rPr>
              <a:t>5 m</a:t>
            </a:r>
            <a:r>
              <a:rPr lang="zh-CN" altLang="zh-CN" sz="2800" kern="100" dirty="0">
                <a:latin typeface="Times New Roman"/>
                <a:ea typeface="华文细黑"/>
                <a:cs typeface="Times New Roman"/>
              </a:rPr>
              <a:t>的绳子，拉直后在任意位置剪断，用均匀随机模拟方法估计剪得两段的长都不小于</a:t>
            </a:r>
            <a:r>
              <a:rPr lang="en-US" altLang="zh-CN" sz="2800" kern="100" dirty="0">
                <a:latin typeface="Times New Roman"/>
                <a:ea typeface="华文细黑"/>
                <a:cs typeface="Courier New"/>
              </a:rPr>
              <a:t>2 m</a:t>
            </a:r>
            <a:r>
              <a:rPr lang="zh-CN" altLang="zh-CN" sz="2800" kern="100" dirty="0">
                <a:latin typeface="Times New Roman"/>
                <a:ea typeface="华文细黑"/>
                <a:cs typeface="Times New Roman"/>
              </a:rPr>
              <a:t>的概率有多大？</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圆角矩形 7">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06574" y="480130"/>
            <a:ext cx="11161240" cy="3688165"/>
          </a:xfrm>
          <a:prstGeom prst="rect">
            <a:avLst/>
          </a:prstGeom>
        </p:spPr>
        <p:txBody>
          <a:bodyPr wrap="square" lIns="121898" tIns="60948" rIns="121898" bIns="60948">
            <a:spAutoFit/>
          </a:bodyPr>
          <a:lstStyle/>
          <a:p>
            <a:pPr algn="just">
              <a:lnSpc>
                <a:spcPct val="17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剪得两段的长都不小于</a:t>
            </a:r>
            <a:r>
              <a:rPr lang="en-US" altLang="zh-CN" sz="2800" kern="100" dirty="0">
                <a:latin typeface="Times New Roman"/>
                <a:ea typeface="华文细黑"/>
                <a:cs typeface="Courier New"/>
              </a:rPr>
              <a:t>2 m</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为事件</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70000"/>
              </a:lnSpc>
              <a:spcAft>
                <a:spcPts val="0"/>
              </a:spcAft>
            </a:pPr>
            <a:r>
              <a:rPr lang="zh-CN" altLang="zh-CN" sz="2800" kern="100" dirty="0">
                <a:latin typeface="Times New Roman"/>
                <a:ea typeface="华文细黑"/>
                <a:cs typeface="Times New Roman"/>
              </a:rPr>
              <a:t>方法一　步骤：</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利用计算器或计算机产生</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之间的均匀随机数，</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RAND.</a:t>
            </a:r>
            <a:endParaRPr lang="zh-CN" altLang="zh-CN" sz="1050" kern="100" dirty="0">
              <a:latin typeface="宋体"/>
              <a:cs typeface="Courier New"/>
            </a:endParaRPr>
          </a:p>
          <a:p>
            <a:pPr algn="just">
              <a:lnSpc>
                <a:spcPct val="17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作伸缩变换：</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，转化为</a:t>
            </a:r>
            <a:r>
              <a:rPr lang="en-US" altLang="zh-CN" sz="2800" kern="100" dirty="0">
                <a:latin typeface="IPAPANNEW"/>
                <a:ea typeface="华文细黑"/>
                <a:cs typeface="Times New Roman"/>
              </a:rPr>
              <a:t>[0,5]</a:t>
            </a:r>
            <a:r>
              <a:rPr lang="zh-CN" altLang="zh-CN" sz="2800" kern="100" dirty="0">
                <a:latin typeface="Times New Roman"/>
                <a:ea typeface="华文细黑"/>
                <a:cs typeface="Times New Roman"/>
              </a:rPr>
              <a:t>上的均匀随机数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7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统计出</a:t>
            </a:r>
            <a:r>
              <a:rPr lang="en-US" altLang="zh-CN" sz="2800" kern="100" dirty="0">
                <a:latin typeface="IPAPANNEW"/>
                <a:ea typeface="华文细黑"/>
                <a:cs typeface="Times New Roman"/>
              </a:rPr>
              <a:t>[2,3]</a:t>
            </a:r>
            <a:r>
              <a:rPr lang="zh-CN" altLang="zh-CN" sz="2800" kern="100" dirty="0">
                <a:latin typeface="Times New Roman"/>
                <a:ea typeface="华文细黑"/>
                <a:cs typeface="Times New Roman"/>
              </a:rPr>
              <a:t>内均匀随机数的个数</a:t>
            </a:r>
            <a:r>
              <a:rPr lang="en-US" altLang="zh-CN" sz="2800" i="1" kern="100" dirty="0">
                <a:latin typeface="Times New Roman"/>
                <a:ea typeface="华文细黑"/>
                <a:cs typeface="Courier New"/>
              </a:rPr>
              <a:t>m</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67459191"/>
              </p:ext>
            </p:extLst>
          </p:nvPr>
        </p:nvGraphicFramePr>
        <p:xfrm>
          <a:off x="550590" y="4263008"/>
          <a:ext cx="9893300" cy="1543050"/>
        </p:xfrm>
        <a:graphic>
          <a:graphicData uri="http://schemas.openxmlformats.org/presentationml/2006/ole">
            <mc:AlternateContent xmlns:mc="http://schemas.openxmlformats.org/markup-compatibility/2006">
              <mc:Choice xmlns:v="urn:schemas-microsoft-com:vml" Requires="v">
                <p:oleObj spid="_x0000_s1032" name="文档" r:id="rId4" imgW="9893889" imgH="1543050" progId="Word.Document.12">
                  <p:embed/>
                </p:oleObj>
              </mc:Choice>
              <mc:Fallback>
                <p:oleObj name="文档" r:id="rId4" imgW="9893889" imgH="1543050" progId="Word.Document.12">
                  <p:embed/>
                  <p:pic>
                    <p:nvPicPr>
                      <p:cNvPr id="0" name=""/>
                      <p:cNvPicPr/>
                      <p:nvPr/>
                    </p:nvPicPr>
                    <p:blipFill>
                      <a:blip r:embed="rId5"/>
                      <a:stretch>
                        <a:fillRect/>
                      </a:stretch>
                    </p:blipFill>
                    <p:spPr>
                      <a:xfrm>
                        <a:off x="550590" y="4263008"/>
                        <a:ext cx="9893300" cy="1543050"/>
                      </a:xfrm>
                      <a:prstGeom prst="rect">
                        <a:avLst/>
                      </a:prstGeom>
                    </p:spPr>
                  </p:pic>
                </p:oleObj>
              </mc:Fallback>
            </mc:AlternateContent>
          </a:graphicData>
        </a:graphic>
      </p:graphicFrame>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圆角矩形 8">
            <a:hlinkClick r:id="rId7"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64205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16534" y="477466"/>
            <a:ext cx="10941320" cy="3688165"/>
          </a:xfrm>
          <a:prstGeom prst="rect">
            <a:avLst/>
          </a:prstGeom>
        </p:spPr>
        <p:txBody>
          <a:bodyPr wrap="square" lIns="121898" tIns="60948" rIns="121898" bIns="60948">
            <a:spAutoFit/>
          </a:bodyPr>
          <a:lstStyle/>
          <a:p>
            <a:pPr algn="just">
              <a:lnSpc>
                <a:spcPct val="170000"/>
              </a:lnSpc>
              <a:spcAft>
                <a:spcPts val="0"/>
              </a:spcAft>
            </a:pPr>
            <a:r>
              <a:rPr lang="zh-CN" altLang="zh-CN" sz="2800" kern="100" dirty="0">
                <a:latin typeface="Times New Roman"/>
                <a:ea typeface="华文细黑"/>
                <a:cs typeface="Times New Roman"/>
              </a:rPr>
              <a:t>方法二　步骤：</a:t>
            </a:r>
            <a:endParaRPr lang="zh-CN" altLang="zh-CN" sz="1050" kern="100" dirty="0">
              <a:latin typeface="宋体"/>
              <a:cs typeface="Courier New"/>
            </a:endParaRPr>
          </a:p>
          <a:p>
            <a:pPr algn="just">
              <a:lnSpc>
                <a:spcPct val="17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做一个带有指针的转盘，把圆周五等分，标上刻度</a:t>
            </a:r>
            <a:r>
              <a:rPr lang="en-US" altLang="zh-CN" sz="2800" kern="100" dirty="0">
                <a:latin typeface="IPAPANNEW"/>
                <a:ea typeface="华文细黑"/>
                <a:cs typeface="Times New Roman"/>
              </a:rPr>
              <a:t>[0,5]</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这里</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重合</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7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固定指针转动转盘，或固定转盘旋转指针，记下指针在</a:t>
            </a:r>
            <a:r>
              <a:rPr lang="en-US" altLang="zh-CN" sz="2800" kern="100" dirty="0">
                <a:latin typeface="IPAPANNEW"/>
                <a:ea typeface="华文细黑"/>
                <a:cs typeface="Times New Roman"/>
              </a:rPr>
              <a:t>[2,3]</a:t>
            </a:r>
            <a:r>
              <a:rPr lang="zh-CN" altLang="zh-CN" sz="2800" kern="100" dirty="0">
                <a:latin typeface="Times New Roman"/>
                <a:ea typeface="华文细黑"/>
                <a:cs typeface="Times New Roman"/>
              </a:rPr>
              <a:t>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表示剪断绳子位置在</a:t>
            </a:r>
            <a:r>
              <a:rPr lang="en-US" altLang="zh-CN" sz="2800" kern="100" dirty="0">
                <a:latin typeface="IPAPANNEW"/>
                <a:ea typeface="华文细黑"/>
                <a:cs typeface="Times New Roman"/>
              </a:rPr>
              <a:t>[2,3]</a:t>
            </a:r>
            <a:r>
              <a:rPr lang="zh-CN" altLang="zh-CN" sz="2800" kern="100" dirty="0">
                <a:latin typeface="Times New Roman"/>
                <a:ea typeface="华文细黑"/>
                <a:cs typeface="Times New Roman"/>
              </a:rPr>
              <a:t>范围内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的次数</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及试验总次数</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69321961"/>
              </p:ext>
            </p:extLst>
          </p:nvPr>
        </p:nvGraphicFramePr>
        <p:xfrm>
          <a:off x="622598" y="4335016"/>
          <a:ext cx="9893300" cy="1543050"/>
        </p:xfrm>
        <a:graphic>
          <a:graphicData uri="http://schemas.openxmlformats.org/presentationml/2006/ole">
            <mc:AlternateContent xmlns:mc="http://schemas.openxmlformats.org/markup-compatibility/2006">
              <mc:Choice xmlns:v="urn:schemas-microsoft-com:vml" Requires="v">
                <p:oleObj spid="_x0000_s2056" name="文档" r:id="rId4" imgW="9893889" imgH="1543050" progId="Word.Document.12">
                  <p:embed/>
                </p:oleObj>
              </mc:Choice>
              <mc:Fallback>
                <p:oleObj name="文档" r:id="rId4" imgW="9893889" imgH="1543050" progId="Word.Document.12">
                  <p:embed/>
                  <p:pic>
                    <p:nvPicPr>
                      <p:cNvPr id="0" name="对象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598" y="4335016"/>
                        <a:ext cx="989330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2331865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2205658"/>
            <a:ext cx="12190413" cy="194421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11" name="矩形 10"/>
          <p:cNvSpPr/>
          <p:nvPr/>
        </p:nvSpPr>
        <p:spPr>
          <a:xfrm>
            <a:off x="406574" y="2349674"/>
            <a:ext cx="11161240" cy="1560146"/>
          </a:xfrm>
          <a:prstGeom prst="rect">
            <a:avLst/>
          </a:prstGeom>
        </p:spPr>
        <p:txBody>
          <a:bodyPr wrap="square" lIns="121898" tIns="60948" rIns="121898" bIns="60948">
            <a:spAutoFit/>
          </a:bodyPr>
          <a:lstStyle/>
          <a:p>
            <a:pPr algn="just">
              <a:lnSpc>
                <a:spcPct val="180000"/>
              </a:lnSpc>
              <a:spcAft>
                <a:spcPts val="0"/>
              </a:spcAft>
            </a:pPr>
            <a:r>
              <a:rPr lang="zh-CN" altLang="zh-CN" sz="2800" kern="100" dirty="0">
                <a:latin typeface="Times New Roman"/>
                <a:ea typeface="华文细黑"/>
                <a:cs typeface="Times New Roman"/>
              </a:rPr>
              <a:t>通过模拟试验求某事件发生的概率，不同于古典概型和几何概型试验求概率，前者只能得到概率的近似值，后者求得的是准确值</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1733</TotalTime>
  <Words>783</Words>
  <Application>Microsoft Office PowerPoint</Application>
  <PresentationFormat>自定义</PresentationFormat>
  <Paragraphs>153</Paragraphs>
  <Slides>27</Slides>
  <Notes>0</Notes>
  <HiddenSlides>8</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796</cp:revision>
  <dcterms:created xsi:type="dcterms:W3CDTF">2014-10-15T07:25:01Z</dcterms:created>
  <dcterms:modified xsi:type="dcterms:W3CDTF">2016-04-24T03:08:04Z</dcterms:modified>
</cp:coreProperties>
</file>