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50" r:id="rId2"/>
    <p:sldId id="418" r:id="rId3"/>
    <p:sldId id="257" r:id="rId4"/>
    <p:sldId id="258" r:id="rId5"/>
    <p:sldId id="425" r:id="rId6"/>
    <p:sldId id="453" r:id="rId7"/>
    <p:sldId id="481" r:id="rId8"/>
    <p:sldId id="482" r:id="rId9"/>
    <p:sldId id="278" r:id="rId10"/>
    <p:sldId id="309" r:id="rId11"/>
    <p:sldId id="457" r:id="rId12"/>
    <p:sldId id="483" r:id="rId13"/>
    <p:sldId id="459" r:id="rId14"/>
    <p:sldId id="461" r:id="rId15"/>
    <p:sldId id="462" r:id="rId16"/>
    <p:sldId id="463" r:id="rId17"/>
    <p:sldId id="479" r:id="rId18"/>
    <p:sldId id="484" r:id="rId19"/>
    <p:sldId id="465" r:id="rId20"/>
    <p:sldId id="466" r:id="rId21"/>
    <p:sldId id="468" r:id="rId22"/>
    <p:sldId id="485" r:id="rId23"/>
    <p:sldId id="486" r:id="rId24"/>
    <p:sldId id="487" r:id="rId25"/>
    <p:sldId id="361" r:id="rId26"/>
    <p:sldId id="424" r:id="rId27"/>
    <p:sldId id="447" r:id="rId28"/>
    <p:sldId id="448" r:id="rId29"/>
    <p:sldId id="423" r:id="rId30"/>
    <p:sldId id="475" r:id="rId31"/>
    <p:sldId id="451" r:id="rId32"/>
  </p:sldIdLst>
  <p:sldSz cx="12190413" cy="6859588"/>
  <p:notesSz cx="6858000" cy="9144000"/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FCC3E"/>
    <a:srgbClr val="8CB208"/>
    <a:srgbClr val="3333FF"/>
    <a:srgbClr val="0066FF"/>
    <a:srgbClr val="E46C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972" autoAdjust="0"/>
    <p:restoredTop sz="94861" autoAdjust="0"/>
  </p:normalViewPr>
  <p:slideViewPr>
    <p:cSldViewPr>
      <p:cViewPr varScale="1">
        <p:scale>
          <a:sx n="114" d="100"/>
          <a:sy n="114" d="100"/>
        </p:scale>
        <p:origin x="-708" y="-102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4.emf"/><Relationship Id="rId4" Type="http://schemas.openxmlformats.org/officeDocument/2006/relationships/package" Target="../embeddings/Microsoft_Word___2.docx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4.e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19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6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1.xml"/><Relationship Id="rId4" Type="http://schemas.openxmlformats.org/officeDocument/2006/relationships/slide" Target="slide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9.xml"/><Relationship Id="rId5" Type="http://schemas.openxmlformats.org/officeDocument/2006/relationships/slide" Target="slide28.xml"/><Relationship Id="rId4" Type="http://schemas.openxmlformats.org/officeDocument/2006/relationships/slide" Target="slide2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9.xml"/><Relationship Id="rId5" Type="http://schemas.openxmlformats.org/officeDocument/2006/relationships/slide" Target="slide28.xml"/><Relationship Id="rId4" Type="http://schemas.openxmlformats.org/officeDocument/2006/relationships/slide" Target="slide27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5.docx"/><Relationship Id="rId13" Type="http://schemas.openxmlformats.org/officeDocument/2006/relationships/image" Target="../media/image10.emf"/><Relationship Id="rId3" Type="http://schemas.openxmlformats.org/officeDocument/2006/relationships/slide" Target="slide25.xml"/><Relationship Id="rId7" Type="http://schemas.openxmlformats.org/officeDocument/2006/relationships/slide" Target="slide29.xml"/><Relationship Id="rId12" Type="http://schemas.openxmlformats.org/officeDocument/2006/relationships/package" Target="../embeddings/Microsoft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slide" Target="slide28.xml"/><Relationship Id="rId11" Type="http://schemas.openxmlformats.org/officeDocument/2006/relationships/image" Target="../media/image9.emf"/><Relationship Id="rId5" Type="http://schemas.openxmlformats.org/officeDocument/2006/relationships/slide" Target="slide27.xml"/><Relationship Id="rId10" Type="http://schemas.openxmlformats.org/officeDocument/2006/relationships/package" Target="../embeddings/Microsoft_Word___6.docx"/><Relationship Id="rId4" Type="http://schemas.openxmlformats.org/officeDocument/2006/relationships/slide" Target="slide26.xml"/><Relationship Id="rId9" Type="http://schemas.openxmlformats.org/officeDocument/2006/relationships/image" Target="../media/image8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9.xml"/><Relationship Id="rId5" Type="http://schemas.openxmlformats.org/officeDocument/2006/relationships/slide" Target="slide28.xml"/><Relationship Id="rId4" Type="http://schemas.openxmlformats.org/officeDocument/2006/relationships/slide" Target="slide2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9.xml"/><Relationship Id="rId5" Type="http://schemas.openxmlformats.org/officeDocument/2006/relationships/slide" Target="slide28.xml"/><Relationship Id="rId4" Type="http://schemas.openxmlformats.org/officeDocument/2006/relationships/slide" Target="slide2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4" Type="http://schemas.openxmlformats.org/officeDocument/2006/relationships/slide" Target="slide2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10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2188493" y="2493972"/>
            <a:ext cx="657100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第三章　</a:t>
            </a:r>
            <a:r>
              <a:rPr lang="en-US" altLang="zh-CN" sz="1600" i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3.1</a:t>
            </a:r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  随机事件的概率</a:t>
            </a:r>
            <a:endParaRPr lang="zh-CN" altLang="en-US" sz="1600" i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35479" y="2918187"/>
            <a:ext cx="676803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5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3.1.1</a:t>
            </a:r>
            <a:r>
              <a:rPr lang="zh-CN" altLang="zh-CN" sz="5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zh-CN" altLang="zh-CN" sz="5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随机事件</a:t>
            </a:r>
            <a:r>
              <a:rPr lang="zh-CN" altLang="zh-CN" sz="5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的概率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7" t="2360" r="2767" b="3772"/>
          <a:stretch/>
        </p:blipFill>
        <p:spPr>
          <a:xfrm>
            <a:off x="9756617" y="3644618"/>
            <a:ext cx="2429206" cy="3219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06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1773610"/>
            <a:ext cx="12190413" cy="302433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406574" y="1955330"/>
            <a:ext cx="1116124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要判断事件是何种事件，首先要看清条件，因为事件都是相对于一定条件而言的，然后看它是一定发生，还是不一定发生，还是一定不发生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一定发生的是必然事件，不一定发生的是随机事件，一定不发生的是不可能事件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925921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406574" y="261442"/>
            <a:ext cx="1116124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1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下列事件中的随机事件为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都是实数，则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没有水和空气，人也可以生存下去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抛掷一枚硬币，反面向上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在标准大气压下，温度达到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60 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时水沸腾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圆角矩形 3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54898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461828" y="333450"/>
            <a:ext cx="11050733" cy="585927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中的等式是实数乘法的结合律，对任意实数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是恒成立的，故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是必然事件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在没有空气和水的条件下，人是绝对不能生存下去的，故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是不可能事件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抛掷一枚硬币时，在没得到结果之前，并不知道会是正面向上还是反面向上，故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是随机事件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在标准大气压的条件下，只有温度达到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100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，水才会沸腾，当温度是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60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时，水是绝对不会沸腾的，故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是不可能事件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答案　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</a:t>
            </a:r>
            <a:endParaRPr lang="zh-CN" altLang="zh-CN" sz="1050" b="1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037657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06574" y="216463"/>
            <a:ext cx="11161240" cy="6956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题型二　试验与重复试验的结果分析</a:t>
            </a:r>
          </a:p>
        </p:txBody>
      </p:sp>
      <p:sp>
        <p:nvSpPr>
          <p:cNvPr id="8" name="矩形 7"/>
          <p:cNvSpPr/>
          <p:nvPr/>
        </p:nvSpPr>
        <p:spPr>
          <a:xfrm>
            <a:off x="406574" y="909514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2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下列随机事件中，一次试验各指什么？试写出试验的所有结果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抛掷两枚质地均匀的硬币多次；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6574" y="2277666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一次试验是指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抛掷两枚质地均匀的硬币一次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，试验的可能结果有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正，反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正，正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反，反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反，正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6574" y="3678298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从集合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中任取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个元素组成集合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的子集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6574" y="4401861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一次试验是指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从集合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中一次选取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个元素组成集合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的一个子集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试验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的结果共有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5" name="圆角矩形 14">
            <a:hlinkClick r:id="rId2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9132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485578"/>
            <a:ext cx="12190413" cy="36724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406574" y="1669039"/>
            <a:ext cx="1116124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准确理解随机试验的条件、结果等有关定义，并能使用它们判断一些事件，指出试验结果，这是求概率的基础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在写试验结果时，一般采用列举法写出，必须首先明确事件发生的条件，根据日常生活经验，按一定次序列举，才能保证所列结果没有重复，也没有遗漏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375423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06574" y="261442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2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袋中装有大小相同的红、白、黄、黑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个球，分别写出以下随机试验的条件和结果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从中任取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球；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6574" y="2309120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条件为：从袋中任取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球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结果为：红、白、黄、黑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6574" y="3030226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从中任取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球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6574" y="3717826"/>
            <a:ext cx="1116124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条件为：从袋中任取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球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红，白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表示一次试验中取出的是红球与白球，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结果为：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红，白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红，黄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红，黑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白，黄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白，黑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黄，黑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21327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5360" y="45418"/>
            <a:ext cx="11161240" cy="6956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题型三　频率与概率的关系及求法</a:t>
            </a:r>
          </a:p>
        </p:txBody>
      </p:sp>
      <p:sp>
        <p:nvSpPr>
          <p:cNvPr id="7" name="矩形 6"/>
          <p:cNvSpPr/>
          <p:nvPr/>
        </p:nvSpPr>
        <p:spPr>
          <a:xfrm>
            <a:off x="406574" y="693490"/>
            <a:ext cx="8646690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3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某商场设立了一个可以自由转动的转盘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如图所示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，并规定：顾客购物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元以上就能获得一次转动转盘的机会，当转盘停止时，指针落在哪一区域就可以获得相应的奖品，下表是活动进行中的一组统计数据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3074" name="Picture 2" descr="RA20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5843" y="974165"/>
            <a:ext cx="2267522" cy="2158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9946691"/>
              </p:ext>
            </p:extLst>
          </p:nvPr>
        </p:nvGraphicFramePr>
        <p:xfrm>
          <a:off x="550589" y="3429794"/>
          <a:ext cx="11161241" cy="2774010"/>
        </p:xfrm>
        <a:graphic>
          <a:graphicData uri="http://schemas.openxmlformats.org/drawingml/2006/table">
            <a:tbl>
              <a:tblPr/>
              <a:tblGrid>
                <a:gridCol w="4824538"/>
                <a:gridCol w="1080120"/>
                <a:gridCol w="1080120"/>
                <a:gridCol w="1152128"/>
                <a:gridCol w="1008112"/>
                <a:gridCol w="1008112"/>
                <a:gridCol w="1008111"/>
              </a:tblGrid>
              <a:tr h="100905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转动转盘的次数</a:t>
                      </a:r>
                      <a:r>
                        <a:rPr lang="en-US" sz="2800" i="1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n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8509" marR="48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100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8509" marR="48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150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8509" marR="48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200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8509" marR="48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500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8509" marR="48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800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8509" marR="48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1 000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8509" marR="48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24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落在</a:t>
                      </a:r>
                      <a:r>
                        <a:rPr lang="en-US" sz="2800" kern="100" baseline="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“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铅笔</a:t>
                      </a:r>
                      <a:r>
                        <a:rPr lang="en-US" sz="2800" kern="100" baseline="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”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区域的次数</a:t>
                      </a:r>
                      <a:r>
                        <a:rPr lang="en-US" sz="2800" i="1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m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8509" marR="48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68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8509" marR="48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111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8509" marR="48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136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8509" marR="48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345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8509" marR="48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564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8509" marR="48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701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8509" marR="48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248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   </a:t>
                      </a: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落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在</a:t>
                      </a:r>
                      <a:r>
                        <a:rPr lang="en-US" sz="2800" kern="100" baseline="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“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铅笔</a:t>
                      </a:r>
                      <a:r>
                        <a:rPr lang="en-US" sz="2800" kern="100" baseline="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”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区域的频率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8509" marR="48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i="1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 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8509" marR="48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i="1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 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8509" marR="48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i="1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 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8509" marR="48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i="1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 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8509" marR="48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i="1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 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8509" marR="48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 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8509" marR="48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1067835"/>
              </p:ext>
            </p:extLst>
          </p:nvPr>
        </p:nvGraphicFramePr>
        <p:xfrm>
          <a:off x="4851376" y="5339709"/>
          <a:ext cx="739775" cy="1276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文档" r:id="rId4" imgW="740434" imgH="1276290" progId="Word.Document.12">
                  <p:embed/>
                </p:oleObj>
              </mc:Choice>
              <mc:Fallback>
                <p:oleObj name="文档" r:id="rId4" imgW="740434" imgH="127629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851376" y="5339709"/>
                        <a:ext cx="739775" cy="1276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05684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06574" y="652936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计算并完成表格；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6574" y="1445024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7883051"/>
              </p:ext>
            </p:extLst>
          </p:nvPr>
        </p:nvGraphicFramePr>
        <p:xfrm>
          <a:off x="982638" y="2221387"/>
          <a:ext cx="10369152" cy="3440655"/>
        </p:xfrm>
        <a:graphic>
          <a:graphicData uri="http://schemas.openxmlformats.org/drawingml/2006/table">
            <a:tbl>
              <a:tblPr/>
              <a:tblGrid>
                <a:gridCol w="4514460"/>
                <a:gridCol w="917000"/>
                <a:gridCol w="987538"/>
                <a:gridCol w="917000"/>
                <a:gridCol w="987538"/>
                <a:gridCol w="987538"/>
                <a:gridCol w="1058078"/>
              </a:tblGrid>
              <a:tr h="114688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转动转盘的次数</a:t>
                      </a:r>
                      <a:r>
                        <a:rPr lang="en-US" sz="2800" i="1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n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53899" marR="53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100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53899" marR="53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150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53899" marR="53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200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53899" marR="53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500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53899" marR="53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800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53899" marR="53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1 000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53899" marR="53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688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落在</a:t>
                      </a:r>
                      <a:r>
                        <a:rPr lang="en-US" sz="2800" kern="100" baseline="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“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铅笔</a:t>
                      </a:r>
                      <a:r>
                        <a:rPr lang="en-US" sz="2800" kern="100" baseline="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”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区域的次数</a:t>
                      </a:r>
                      <a:r>
                        <a:rPr lang="en-US" sz="2800" i="1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m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53899" marR="53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68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53899" marR="53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111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53899" marR="53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136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53899" marR="53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345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53899" marR="53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564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53899" marR="53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701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53899" marR="53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6885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  </a:t>
                      </a: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落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在</a:t>
                      </a:r>
                      <a:r>
                        <a:rPr lang="en-US" sz="2800" kern="100" baseline="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“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铅笔</a:t>
                      </a:r>
                      <a:r>
                        <a:rPr lang="en-US" sz="2800" kern="100" baseline="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”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区域的频率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53899" marR="53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0.68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53899" marR="53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0.74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53899" marR="53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0.68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53899" marR="53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0.69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53899" marR="53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0.705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53899" marR="53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0.701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53899" marR="53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2288741"/>
              </p:ext>
            </p:extLst>
          </p:nvPr>
        </p:nvGraphicFramePr>
        <p:xfrm>
          <a:off x="5159102" y="4673724"/>
          <a:ext cx="739775" cy="1276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6" name="文档" r:id="rId3" imgW="740434" imgH="1276290" progId="Word.Document.12">
                  <p:embed/>
                </p:oleObj>
              </mc:Choice>
              <mc:Fallback>
                <p:oleObj name="文档" r:id="rId3" imgW="740434" imgH="1276290" progId="Word.Document.12">
                  <p:embed/>
                  <p:pic>
                    <p:nvPicPr>
                      <p:cNvPr id="0" name="对象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59102" y="4673724"/>
                        <a:ext cx="739775" cy="1276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04565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06574" y="549474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请估计，当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很大时，落在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铅笔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区域的频率将会接近多少？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6574" y="1373016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很大时，落在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铅笔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区域的频率将会接近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0.7.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6574" y="2165104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假如你去转动该转盘一次，你获得铅笔的概率约是多少？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6574" y="2957192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获得铅笔的概率约是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0.7.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圆角矩形 11">
            <a:hlinkClick r:id="rId2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05334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701602"/>
            <a:ext cx="12190413" cy="356299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406574" y="1845618"/>
            <a:ext cx="1116124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频率是事件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发生的次数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与试验总次数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的比值，利用此公式可求出它们的频率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频率本身是随机变量，当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很大时，频率总是在一个稳定值附近摆动，这个稳定值就是概率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解此类题目的步骤：先利用频率的计算公式依次计算频率，然后用频率估计概率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601970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85152" y="1557586"/>
            <a:ext cx="10004085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了解随机事件发生的不确定性和概率的稳定性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正确理解概率的含义，理解频率与概率的区别与联系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会初步列举出重复试验的结果．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251799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06574" y="45418"/>
            <a:ext cx="11161240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3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一个地区从某年起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年之内的新生婴儿数及其中的男婴数如下表所示：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6429822"/>
              </p:ext>
            </p:extLst>
          </p:nvPr>
        </p:nvGraphicFramePr>
        <p:xfrm>
          <a:off x="2566814" y="909514"/>
          <a:ext cx="8712968" cy="2088231"/>
        </p:xfrm>
        <a:graphic>
          <a:graphicData uri="http://schemas.openxmlformats.org/drawingml/2006/table">
            <a:tbl>
              <a:tblPr/>
              <a:tblGrid>
                <a:gridCol w="2525406"/>
                <a:gridCol w="1533508"/>
                <a:gridCol w="1533508"/>
                <a:gridCol w="1560273"/>
                <a:gridCol w="1560273"/>
              </a:tblGrid>
              <a:tr h="69607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时间</a:t>
                      </a: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范围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53899" marR="53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年内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53899" marR="53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年内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53899" marR="53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3</a:t>
                      </a: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年内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53899" marR="53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4</a:t>
                      </a: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年内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53899" marR="53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607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新生婴儿数</a:t>
                      </a:r>
                      <a:r>
                        <a:rPr lang="en-US" sz="2800" i="1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n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53899" marR="53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5 544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53899" marR="53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9 607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53899" marR="53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13 520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53899" marR="53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17 190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53899" marR="53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607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男婴数</a:t>
                      </a:r>
                      <a:r>
                        <a:rPr lang="en-US" sz="2800" i="1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m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53899" marR="53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2 883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53899" marR="53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4 970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53899" marR="53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6 994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53899" marR="53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8 892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53899" marR="53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406574" y="3102234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计算男婴出生的频率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保留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位小数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6574" y="3799359"/>
            <a:ext cx="11377264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计算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即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得男婴出生的频率依次约是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0.520 0,0.517 3, 0.517 3,0.517 3.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0912074"/>
              </p:ext>
            </p:extLst>
          </p:nvPr>
        </p:nvGraphicFramePr>
        <p:xfrm>
          <a:off x="1958801" y="3717826"/>
          <a:ext cx="636588" cy="1276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9" name="文档" r:id="rId3" imgW="635893" imgH="1276290" progId="Word.Document.12">
                  <p:embed/>
                </p:oleObj>
              </mc:Choice>
              <mc:Fallback>
                <p:oleObj name="文档" r:id="rId3" imgW="635893" imgH="127629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58801" y="3717826"/>
                        <a:ext cx="636588" cy="1276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406574" y="4581922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这一地区男婴出生的概率约是多少？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6574" y="5264215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由于这些频率非常接近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0.517 3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因此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，这一地区男婴出生的概率约为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0.517 3.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63504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9" grpId="0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801" y="261442"/>
            <a:ext cx="1775527" cy="57606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9150" y="157160"/>
            <a:ext cx="9518544" cy="69305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2800" kern="100" dirty="0" smtClean="0">
                <a:latin typeface="Times New Roman"/>
                <a:ea typeface="华文细黑"/>
                <a:cs typeface="Times New Roman"/>
              </a:rPr>
              <a:t>            </a:t>
            </a:r>
            <a:r>
              <a:rPr lang="zh-CN" altLang="zh-CN" sz="2800" b="1" kern="1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列举随机试验的结果</a:t>
            </a:r>
            <a:endParaRPr lang="zh-CN" altLang="zh-CN" sz="2800" b="1" kern="100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8542" y="261442"/>
            <a:ext cx="1584176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Bef>
                <a:spcPts val="400"/>
              </a:spcBef>
            </a:pP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一题多解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6574" y="872497"/>
            <a:ext cx="11161240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4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一个袋中装有大小相同的红、白、黄、黑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个球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从中先后取出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个球，共有多少种不同的结果？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6574" y="2237112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分析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利用列举法将所有可能结果一一列举出来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7628415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分析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8663030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解后反思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10032300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" name="圆角矩形 12">
            <a:hlinkClick r:id="rId4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028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06574" y="261442"/>
            <a:ext cx="11161240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方法一　从袋中先后取出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个球，如记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红，白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表示从袋中先取出红球，再取出白球，则所有的结果为：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3926216"/>
              </p:ext>
            </p:extLst>
          </p:nvPr>
        </p:nvGraphicFramePr>
        <p:xfrm>
          <a:off x="1198661" y="1701602"/>
          <a:ext cx="9649072" cy="4004449"/>
        </p:xfrm>
        <a:graphic>
          <a:graphicData uri="http://schemas.openxmlformats.org/drawingml/2006/table">
            <a:tbl>
              <a:tblPr/>
              <a:tblGrid>
                <a:gridCol w="1169235"/>
                <a:gridCol w="2159032"/>
                <a:gridCol w="2149382"/>
                <a:gridCol w="2251643"/>
                <a:gridCol w="1919780"/>
              </a:tblGrid>
              <a:tr h="50794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i="1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 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53899" marR="53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红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53899" marR="53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白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53899" marR="53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黄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53899" marR="53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黑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53899" marR="53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408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红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53899" marR="53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i="1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 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53899" marR="53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红，白</a:t>
                      </a: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53899" marR="53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红，黄</a:t>
                      </a: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53899" marR="53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红，黑</a:t>
                      </a: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53899" marR="53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032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白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53899" marR="53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白，红</a:t>
                      </a: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53899" marR="53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i="1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 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53899" marR="53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白，黄</a:t>
                      </a: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53899" marR="53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白，黑</a:t>
                      </a: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53899" marR="53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853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黄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53899" marR="53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黄，红</a:t>
                      </a: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53899" marR="53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黄，白</a:t>
                      </a: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53899" marR="53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i="1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 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53899" marR="53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黄，黑</a:t>
                      </a: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53899" marR="53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141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黑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53899" marR="53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黑，红</a:t>
                      </a: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53899" marR="53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黑，白</a:t>
                      </a: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53899" marR="53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黑，黄</a:t>
                      </a: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53899" marR="53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 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53899" marR="53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406574" y="5694522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共有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种不同的结果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9692504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解后反思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2938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06574" y="261442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方法二　如图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7170" name="Picture 2" descr="RA20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7549" y="1081980"/>
            <a:ext cx="3386184" cy="23478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406574" y="3533256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共有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种不同的结果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3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解后反思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34011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516534" y="621482"/>
            <a:ext cx="1094132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解后反思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结果是相对于条件而言的，要弄清试验的结果，必须首先明确试验中的条件，比如题目中强调了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先后取出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，故与顺序有关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为将随机试验的所有可能结果一一列举出来，可利用画树状图、列表等方法解决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圆角矩形 3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51957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当堂检测</a:t>
            </a:r>
            <a:endParaRPr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0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5" name="矩形 14"/>
          <p:cNvSpPr/>
          <p:nvPr/>
        </p:nvSpPr>
        <p:spPr>
          <a:xfrm>
            <a:off x="350768" y="793392"/>
            <a:ext cx="11272852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下列事件：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明天下雨；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某国发射航天飞机成功；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R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某商船航行中遭遇海盗；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任给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R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其中随机事件的个数为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A.1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B.2  		C.3  		D.4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0768" y="3429794"/>
            <a:ext cx="11272852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①③⑤⑥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是随机事件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是必然事件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是不可能事件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275956" y="2268027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</a:rPr>
              <a:t>D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12466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9" grpId="0" build="allAtOnce"/>
      <p:bldP spid="3" grpId="0"/>
      <p:bldP spid="3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4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5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7" name="矩形 16"/>
          <p:cNvSpPr/>
          <p:nvPr/>
        </p:nvSpPr>
        <p:spPr>
          <a:xfrm>
            <a:off x="406574" y="837506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名男生、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名女生中任选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人，则下列事件中，必然事件是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人都是男生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至少有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名男生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人都是女生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至少有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名女生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6574" y="3029200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由于女生只有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人，而现在选择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人，故至少要有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名男生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444261" y="1000572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</a:rPr>
              <a:t>B</a:t>
            </a:r>
            <a:endParaRPr lang="zh-CN" altLang="en-US" sz="2800" b="1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4992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2" grpId="0"/>
      <p:bldP spid="2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4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5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7" name="矩形 16"/>
          <p:cNvSpPr/>
          <p:nvPr/>
        </p:nvSpPr>
        <p:spPr>
          <a:xfrm>
            <a:off x="406574" y="477466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某人将一枚硬币连掷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次，正面朝上的情况出现了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次，若用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表示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正面朝上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这一事件，则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1694777"/>
              </p:ext>
            </p:extLst>
          </p:nvPr>
        </p:nvGraphicFramePr>
        <p:xfrm>
          <a:off x="622598" y="1845618"/>
          <a:ext cx="10502900" cy="204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6" name="文档" r:id="rId8" imgW="10503309" imgH="2047950" progId="Word.Document.12">
                  <p:embed/>
                </p:oleObj>
              </mc:Choice>
              <mc:Fallback>
                <p:oleObj name="文档" r:id="rId8" imgW="10503309" imgH="204795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22598" y="1845618"/>
                        <a:ext cx="10502900" cy="2047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478582" y="2598178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频率为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</a:t>
            </a:r>
            <a:r>
              <a:rPr lang="zh-CN" altLang="en-US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zh-CN" altLang="en-US" sz="2800" kern="100" dirty="0" smtClean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概率接近于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6574" y="3141762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做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次随机试验，事件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发生了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次，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6" name="对象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9688918"/>
              </p:ext>
            </p:extLst>
          </p:nvPr>
        </p:nvGraphicFramePr>
        <p:xfrm>
          <a:off x="514250" y="3789834"/>
          <a:ext cx="10496550" cy="1323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7" name="文档" r:id="rId10" imgW="10503309" imgH="1323810" progId="Word.Document.12">
                  <p:embed/>
                </p:oleObj>
              </mc:Choice>
              <mc:Fallback>
                <p:oleObj name="文档" r:id="rId10" imgW="10503309" imgH="132381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14250" y="3789834"/>
                        <a:ext cx="10496550" cy="1323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矩形 17"/>
          <p:cNvSpPr/>
          <p:nvPr/>
        </p:nvSpPr>
        <p:spPr>
          <a:xfrm>
            <a:off x="406574" y="4509914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如果多次进行试验，事件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发生的频率总在某个常数附近摆动，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那么这个常数才是事件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的概率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9" name="对象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2913491"/>
              </p:ext>
            </p:extLst>
          </p:nvPr>
        </p:nvGraphicFramePr>
        <p:xfrm>
          <a:off x="550590" y="5844158"/>
          <a:ext cx="10496550" cy="1323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8" name="文档" r:id="rId12" imgW="10503309" imgH="1324080" progId="Word.Document.12">
                  <p:embed/>
                </p:oleObj>
              </mc:Choice>
              <mc:Fallback>
                <p:oleObj name="文档" r:id="rId12" imgW="10503309" imgH="132408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50590" y="5844158"/>
                        <a:ext cx="10496550" cy="1323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5612607" y="1304995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</a:rPr>
              <a:t>B</a:t>
            </a:r>
            <a:endParaRPr lang="zh-CN" altLang="en-US" sz="2800" b="1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969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8" grpId="0" build="allAtOnce"/>
      <p:bldP spid="3" grpId="0"/>
      <p:bldP spid="3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8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9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4" name="矩形 13"/>
          <p:cNvSpPr/>
          <p:nvPr/>
        </p:nvSpPr>
        <p:spPr>
          <a:xfrm>
            <a:off x="406574" y="732935"/>
            <a:ext cx="1116124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一个家庭中先后有两个小孩，则他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们的性别情况可能为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男女、男男、女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女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男女、女男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男男、男女、女男、女女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男男、女女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6574" y="3965304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用列举法知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正确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187358" y="909514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</a:rPr>
              <a:t>C</a:t>
            </a:r>
            <a:endParaRPr lang="zh-CN" altLang="en-US" sz="2800" b="1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969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2" grpId="0"/>
      <p:bldP spid="2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5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6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7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8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3" name="矩形 12"/>
          <p:cNvSpPr/>
          <p:nvPr/>
        </p:nvSpPr>
        <p:spPr>
          <a:xfrm>
            <a:off x="406574" y="872497"/>
            <a:ext cx="11161240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个同类产品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其中有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个次品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中任取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三个正品；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两个正品，一个次品；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一个正品，两个次品；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三个次品；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至少一个次品；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至少一个正品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其中必然事件是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不可能事件是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，随机事件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6574" y="3608801"/>
            <a:ext cx="11161240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个产品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个次品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中任取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个可能结果是：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三个全是正品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两个正品一个次品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一个正品两个次品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47211" y="290777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</a:rPr>
              <a:t>⑥</a:t>
            </a:r>
            <a:endParaRPr lang="zh-CN" altLang="en-US" sz="2800" b="1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487571" y="288872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</a:rPr>
              <a:t>④</a:t>
            </a:r>
            <a:endParaRPr lang="zh-CN" altLang="en-US" sz="2800" b="1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119542" y="289601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</a:rPr>
              <a:t>①②③⑤</a:t>
            </a:r>
            <a:endParaRPr lang="zh-CN" altLang="en-US" sz="2800" b="1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8512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3178077" y="2056065"/>
            <a:ext cx="5149378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知识梳理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自主学习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>
            <a:hlinkClick r:id="rId3" action="ppaction://hlinksldjump"/>
          </p:cNvPr>
          <p:cNvSpPr txBox="1"/>
          <p:nvPr/>
        </p:nvSpPr>
        <p:spPr>
          <a:xfrm>
            <a:off x="3176786" y="3174285"/>
            <a:ext cx="5150668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题型探究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重点突破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>
            <a:hlinkClick r:id="rId4" action="ppaction://hlinksldjump"/>
          </p:cNvPr>
          <p:cNvSpPr txBox="1"/>
          <p:nvPr/>
        </p:nvSpPr>
        <p:spPr>
          <a:xfrm>
            <a:off x="3178077" y="4297838"/>
            <a:ext cx="5149377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当堂检测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自查自纠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189733" y="2693023"/>
            <a:ext cx="5209729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189733" y="3817492"/>
            <a:ext cx="52092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189733" y="4941962"/>
            <a:ext cx="52092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75109" y="117426"/>
            <a:ext cx="886838" cy="714378"/>
            <a:chOff x="3758308" y="2656863"/>
            <a:chExt cx="886838" cy="714378"/>
          </a:xfrm>
        </p:grpSpPr>
        <p:sp>
          <p:nvSpPr>
            <p:cNvPr id="14" name="等腰三角形 13"/>
            <p:cNvSpPr/>
            <p:nvPr/>
          </p:nvSpPr>
          <p:spPr>
            <a:xfrm rot="5400000">
              <a:off x="3951695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accent6">
                <a:lumMod val="7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5400000">
              <a:off x="3737382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bg1">
                <a:lumMod val="8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</p:grpSp>
      <p:cxnSp>
        <p:nvCxnSpPr>
          <p:cNvPr id="16" name="Straight Connector 10"/>
          <p:cNvCxnSpPr/>
          <p:nvPr/>
        </p:nvCxnSpPr>
        <p:spPr>
          <a:xfrm>
            <a:off x="992412" y="743726"/>
            <a:ext cx="1611686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1001689" y="228095"/>
            <a:ext cx="16371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课堂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小结</a:t>
            </a:r>
            <a:endParaRPr lang="zh-CN" altLang="en-US" sz="28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圆角矩形 18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06574" y="1026191"/>
            <a:ext cx="11161240" cy="52119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辨析随机事件、必然事件、不可能事件时要注意看清条件，在给定的条件下判断是一定发生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必然事件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，还是不一定发生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随机事件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，还是一定不发生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不可能事件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随机事件在一次试验中是否发生虽然不能事先确定，但是在大量重复试验的情况下，随机事件的发生呈现一定的规律性，因而，可以从统计的角度，通过计算事件发生的频率去估算概率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写试验结果时，要按顺序写，特别要注意题目中的有关字眼，如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先后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依次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顺序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放回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不放回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528941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675546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2062758" y="3338736"/>
            <a:ext cx="7352104" cy="936104"/>
          </a:xfrm>
          <a:prstGeom prst="rect">
            <a:avLst/>
          </a:prstGeom>
        </p:spPr>
        <p:txBody>
          <a:bodyPr vert="horz" lIns="91427" tIns="45714" rIns="91427" bIns="45714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7" t="2360" r="2767" b="3772"/>
          <a:stretch/>
        </p:blipFill>
        <p:spPr>
          <a:xfrm>
            <a:off x="9756617" y="3644618"/>
            <a:ext cx="2429206" cy="3219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7258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9600"/>
            </a:fgClr>
            <a:bgClr>
              <a:srgbClr val="FC6204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知识梳理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                     自主学习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5360" y="621482"/>
            <a:ext cx="11161240" cy="6956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知识点一　必然事件、不可能事件与随机事件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3448323"/>
              </p:ext>
            </p:extLst>
          </p:nvPr>
        </p:nvGraphicFramePr>
        <p:xfrm>
          <a:off x="478582" y="1397505"/>
          <a:ext cx="10657183" cy="5056625"/>
        </p:xfrm>
        <a:graphic>
          <a:graphicData uri="http://schemas.openxmlformats.org/drawingml/2006/table">
            <a:tbl>
              <a:tblPr/>
              <a:tblGrid>
                <a:gridCol w="1882059"/>
                <a:gridCol w="8775124"/>
              </a:tblGrid>
              <a:tr h="72237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事件类型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定义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475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必然事件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在条件</a:t>
                      </a:r>
                      <a:r>
                        <a:rPr lang="en-US" sz="2800" i="1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S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下</a:t>
                      </a: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</a:t>
                      </a:r>
                      <a:r>
                        <a:rPr lang="en-US" altLang="zh-CN" sz="2800" u="sng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                      </a:t>
                      </a: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的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事件，叫做相对于条件</a:t>
                      </a:r>
                      <a:r>
                        <a:rPr lang="en-US" sz="2800" i="1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S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的必然事件，简称必然事件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475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不可能事件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在条件</a:t>
                      </a:r>
                      <a:r>
                        <a:rPr lang="en-US" sz="2800" i="1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S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下</a:t>
                      </a: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</a:t>
                      </a:r>
                      <a:r>
                        <a:rPr lang="en-US" altLang="zh-CN" sz="2800" u="sng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                          </a:t>
                      </a: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的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事件，叫做相对于条件</a:t>
                      </a:r>
                      <a:r>
                        <a:rPr lang="en-US" sz="2800" i="1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S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的不可能事件，简称不可能事件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475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确定事件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必然事件与不可能事件统称为相对于条件</a:t>
                      </a:r>
                      <a:r>
                        <a:rPr lang="en-US" sz="2800" i="1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S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的确定事件，简称确定事件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4359776" y="2296716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一定会发生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295006" y="3736876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一定不会发生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269830"/>
              </p:ext>
            </p:extLst>
          </p:nvPr>
        </p:nvGraphicFramePr>
        <p:xfrm>
          <a:off x="609601" y="1600200"/>
          <a:ext cx="10814197" cy="3413770"/>
        </p:xfrm>
        <a:graphic>
          <a:graphicData uri="http://schemas.openxmlformats.org/drawingml/2006/table">
            <a:tbl>
              <a:tblPr/>
              <a:tblGrid>
                <a:gridCol w="1909787"/>
                <a:gridCol w="8904410"/>
              </a:tblGrid>
              <a:tr h="176266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随机事件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在条件</a:t>
                      </a:r>
                      <a:r>
                        <a:rPr lang="en-US" sz="2800" i="1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S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下</a:t>
                      </a: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</a:t>
                      </a:r>
                      <a:r>
                        <a:rPr lang="en-US" altLang="zh-CN" sz="2800" u="sng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                                         </a:t>
                      </a: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的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事件，叫做相对于条件</a:t>
                      </a:r>
                      <a:r>
                        <a:rPr lang="en-US" sz="2800" i="1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S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的随机事件，简称随机事件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110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事件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确定事件与随机事件统称为事件，一般用大写字母</a:t>
                      </a:r>
                      <a:r>
                        <a:rPr lang="en-US" sz="2800" i="1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</a:t>
                      </a:r>
                      <a:r>
                        <a:rPr lang="en-US" sz="2800" i="1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</a:t>
                      </a:r>
                      <a:r>
                        <a:rPr lang="en-US" sz="2800" i="1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</a:t>
                      </a:r>
                      <a:r>
                        <a:rPr lang="en-US" sz="2800" kern="100" baseline="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……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表示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4463196" y="1927151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可能发生也可能不发生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78956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06574" y="583382"/>
            <a:ext cx="11161240" cy="36714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随机试验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试验可以在相同的条件下重复进行；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试验的结果都明确可知，但不止一种；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每次试验总是出现这些结果中的一种，但在一次试验之前却不能确定这次试验会出现哪一种结果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称这样的试验是一种随机试验，简称试验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6574" y="45418"/>
            <a:ext cx="10941320" cy="6956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知识点二　随机事件的频率</a:t>
            </a:r>
          </a:p>
        </p:txBody>
      </p:sp>
      <p:sp>
        <p:nvSpPr>
          <p:cNvPr id="4" name="矩形 3"/>
          <p:cNvSpPr/>
          <p:nvPr/>
        </p:nvSpPr>
        <p:spPr>
          <a:xfrm>
            <a:off x="406574" y="4121299"/>
            <a:ext cx="11161240" cy="253605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随机事件的频率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在相同的条件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下重复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次试验，观察某一事件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是否出现，称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次试验中事件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出现的次数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为事件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出现的频数，称事件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出现的比例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为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事件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出现的频率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8860566"/>
              </p:ext>
            </p:extLst>
          </p:nvPr>
        </p:nvGraphicFramePr>
        <p:xfrm>
          <a:off x="622598" y="5777483"/>
          <a:ext cx="539750" cy="120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" name="文档" r:id="rId3" imgW="540266" imgH="1199880" progId="Word.Document.12">
                  <p:embed/>
                </p:oleObj>
              </mc:Choice>
              <mc:Fallback>
                <p:oleObj name="文档" r:id="rId3" imgW="540266" imgH="119988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22598" y="5777483"/>
                        <a:ext cx="539750" cy="1200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83088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06574" y="693490"/>
            <a:ext cx="11161240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思考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两位同学在相同的条件下，都抛掷一枚硬币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次，得到正面向上的频率一定相同吗？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6574" y="2093096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不一定相同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16598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06574" y="405458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知识点三　随机事件的概率</a:t>
            </a:r>
          </a:p>
        </p:txBody>
      </p:sp>
      <p:sp>
        <p:nvSpPr>
          <p:cNvPr id="3" name="矩形 2"/>
          <p:cNvSpPr/>
          <p:nvPr/>
        </p:nvSpPr>
        <p:spPr>
          <a:xfrm>
            <a:off x="406574" y="1089493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对于给定的随机事件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，由于事件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发生的频率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随着试验次数的增加稳定在某个常数上，把这个常数记作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称为事件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的概率，简称为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的概率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6574" y="3029200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思考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频率和概率可以相等吗？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6574" y="3717826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可以相等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但因为每次试验的频率是多少是不固定的，而概率是固定的，故一般是不相等的，但有可能是相等的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0387199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77956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题型探究                 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重点突破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5360" y="530424"/>
            <a:ext cx="11161240" cy="6956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题型一　必然事件、不可能事件与随机事件的判断</a:t>
            </a:r>
          </a:p>
        </p:txBody>
      </p:sp>
      <p:sp>
        <p:nvSpPr>
          <p:cNvPr id="7" name="矩形 6"/>
          <p:cNvSpPr/>
          <p:nvPr/>
        </p:nvSpPr>
        <p:spPr>
          <a:xfrm>
            <a:off x="335360" y="1135063"/>
            <a:ext cx="11161240" cy="36714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1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指出下列事件是必然事件、不可能事件，还是随机事件：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中国体操运动员将在下一届奥运会上获得全能冠军；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出租车司机小李驾车通过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个十字路口都将遇到绿灯；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R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小红书包里只有数学书、语文书、地理书、政治书，她随意拿出一本，是漫画书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5360" y="4754513"/>
            <a:ext cx="11161240" cy="186176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中的事件可能发生，也可能不发生，所以是随机事件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中的事件一定会发生，所以是必然事件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小红书包里没有漫画书，所以是不可能事件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5837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1730</TotalTime>
  <Words>1431</Words>
  <Application>Microsoft Office PowerPoint</Application>
  <PresentationFormat>自定义</PresentationFormat>
  <Paragraphs>283</Paragraphs>
  <Slides>31</Slides>
  <Notes>0</Notes>
  <HiddenSlides>7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3" baseType="lpstr">
      <vt:lpstr>Office 主题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</cp:lastModifiedBy>
  <cp:revision>796</cp:revision>
  <dcterms:created xsi:type="dcterms:W3CDTF">2014-10-15T07:25:01Z</dcterms:created>
  <dcterms:modified xsi:type="dcterms:W3CDTF">2016-04-24T02:47:06Z</dcterms:modified>
</cp:coreProperties>
</file>