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1" r:id="rId11"/>
    <p:sldLayoutId id="2147483852"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2.xml"/><Relationship Id="rId5" Type="http://schemas.openxmlformats.org/officeDocument/2006/relationships/slide" Target="slide21.xml"/><Relationship Id="rId10" Type="http://schemas.openxmlformats.org/officeDocument/2006/relationships/image" Target="../media/image4.emf"/><Relationship Id="rId4" Type="http://schemas.openxmlformats.org/officeDocument/2006/relationships/slide" Target="slide20.xml"/><Relationship Id="rId9" Type="http://schemas.openxmlformats.org/officeDocument/2006/relationships/package" Target="../embeddings/Microsoft_Word___4.docx"/></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10.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020944972"/>
              </p:ext>
            </p:extLst>
          </p:nvPr>
        </p:nvGraphicFramePr>
        <p:xfrm>
          <a:off x="508000" y="3015793"/>
          <a:ext cx="8128000" cy="1080414"/>
        </p:xfrm>
        <a:graphic>
          <a:graphicData uri="http://schemas.openxmlformats.org/presentationml/2006/ole">
            <mc:AlternateContent xmlns:mc="http://schemas.openxmlformats.org/markup-compatibility/2006">
              <mc:Choice xmlns:v="urn:schemas-microsoft-com:vml" Requires="v">
                <p:oleObj spid="_x0000_s2050" name="文档" r:id="rId4" imgW="5959986" imgH="792038" progId="Word.Document.12">
                  <p:embed/>
                </p:oleObj>
              </mc:Choice>
              <mc:Fallback>
                <p:oleObj name="文档" r:id="rId4" imgW="5959986" imgH="792038" progId="Word.Document.12">
                  <p:embed/>
                  <p:pic>
                    <p:nvPicPr>
                      <p:cNvPr id="0" name=""/>
                      <p:cNvPicPr/>
                      <p:nvPr/>
                    </p:nvPicPr>
                    <p:blipFill>
                      <a:blip r:embed="rId5"/>
                      <a:stretch>
                        <a:fillRect/>
                      </a:stretch>
                    </p:blipFill>
                    <p:spPr>
                      <a:xfrm>
                        <a:off x="508000" y="3015793"/>
                        <a:ext cx="8128000" cy="1080414"/>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点四资本主义世界经济体系形成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世界银行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、国际货币基金组织和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关贸总协定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成为战后支撑世界经贸关系的三大支柱。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美国拥有特殊地位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有利于其经济的发展。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顺应了经济全球化的趋势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反映了第二次世界大战后世界经济向着</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体系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制度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化的方向发展。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858496" y="2770654"/>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99124" y="2770654"/>
            <a:ext cx="138796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5601" y="478984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56829" y="478984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0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点一布雷顿森林体系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货币无可置疑是人类社会经济机体的血液。能够执掌和供应血源者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自然占据了先机和强势。什么样的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令众生趋之若鹜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它必须产生于健全而完备的肌体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内在经济发展模式与金融体制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若是染上循环裂变债务而无可救药的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还强绑上大家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只会共赴黄泉。同时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具备独树一帜的公信力和不可撼动的被接受性质。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宋鸿</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《货币战争</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根据史料并结合所学知识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美国政府采取了哪些可行的措施使美元成为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型血源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探究美元成为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型血源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第二次世界大战后美国成为世界经济霸主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通过建立布雷顿森林体系、成立国际货币基金组织和国际复兴开发银行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形成了以美元为中心的国际货币体系。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有利于稳定战后世界经济秩序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促进各国经济的发展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确立了美国在世界经济中的霸权地位。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511467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布雷顿森林体系的主要作用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暂时结束了金融领域的混乱局面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维持了战后世界货币体系的正常运转。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有利于世界贸易的发展和国际资本的流动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为世界经济的恢复和发展创造了条件。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加强了美国在国际金融中的特权和支配地位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使美国建立起以美元为支柱的国际货币制度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加强了对资本主义世界经济的控制。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41037320"/>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广东文综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一位学者说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在自家的院子里有印钞机是一件愉快的事情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而黄金兑换标准给了我们这个特权。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我们这个特权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《北美自由贸易协定》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马歇尔计划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《关税和贸易总协定》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《布雷顿森林协定》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39190842"/>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本题考查战后资本主义世界经济体系的形成。根据材料信息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黄金兑换标准给了我们这个特权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《布雷顿森林协定》</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赋予的该协定</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会员国货币与美元挂钩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美元与黄金挂钩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确立了美元等同于黄金的特殊地位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项。《北美自由贸易协定》是关于美、加、墨建立北美自由贸易区的协定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马歇尔计划是美国出于与苏联冷战的目的而实行的帮助西欧经济恢复的措施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《关税和贸易总协定》则是第二次世界大战后资本主义世界为实现贸易自由化而签订的一个多边国际协定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均与黄金、货币之间的兑换无直接关系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三项均可排除。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88303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点二战后资本主义世界经济体系的形成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白银的世界货币中心地位在世界上持续了几个世纪后逐渐被黄金取代。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美国把黄金与美元挂钩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创立起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美元帝国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摘编自寇玉琪《货币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统治世界的终极武器》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美元帝国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建立的背景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并指出第二次世界大战后资本主义国家为规范世界市场秩序做出了哪些努力。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战后美国实力膨胀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西欧地位衰落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吸取经济危机的教训。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关贸总协定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综合认识第二次世界大战后的资本主义世界经济体系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该经济体系是以美国为主导的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包括货币、贸易、市场等方面。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美国通过布雷顿森林体系建立了以它为主导的世界货币体系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通过《关税及贸易总协定》建立了以它为主导的国际贸易体系。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美国倡导建立新的国际货币体系和致力于建立国际贸易体系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是战后世界主要资本主义国家经济实力对比发生变化的结果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是美国为建立以其为主导的资本主义世界经济体系的具体步骤。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战后资本主义世界经济体系促进了资本主义国家经济的恢复和发展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顺应了经济全球化趋势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加强了美国在国际金融和贸易中的特权和支配地位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成为美国扩张的工具。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394555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某西方学者说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年的和平从一个意义上说是决定性的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从另一个意义上却是制造了分裂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从第三个意义上说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又是目光远大的。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该学者所说的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第三个意义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世界经济体制趋向制度化、规范化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多极化趋势的出现冲击了两极格局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德国、日本、意大利变成了稳定和平的民主国家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美国、苏联未达成持久共识而爆发冷战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随着国际货币基金组织、世界银行、关贸总协定等建立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世界经济朝着制度化、体系化的方向发展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有利于世界经济的长远发展。故选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4331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美国财政部长福勒之所以得意地宣称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各个行星围绕着太阳转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各国货币围绕着美元转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是源于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《关税及贸易总协定》的签署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北美自由贸易区的建立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亚太经济合作组织的成立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布雷顿森林体系的建立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美国财政部长福勒描绘的是以美元为中心的资本主义世界货币体系。这一体系的建立源于布雷顿森林体系的建立。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178419911"/>
              </p:ext>
            </p:extLst>
          </p:nvPr>
        </p:nvGraphicFramePr>
        <p:xfrm>
          <a:off x="508000" y="3285356"/>
          <a:ext cx="8128000" cy="541289"/>
        </p:xfrm>
        <a:graphic>
          <a:graphicData uri="http://schemas.openxmlformats.org/presentationml/2006/ole">
            <mc:AlternateContent xmlns:mc="http://schemas.openxmlformats.org/markup-compatibility/2006">
              <mc:Choice xmlns:v="urn:schemas-microsoft-com:vml" Requires="v">
                <p:oleObj spid="_x0000_s3074" name="文档" r:id="rId4" imgW="5959986" imgH="396199" progId="Word.Document.12">
                  <p:embed/>
                </p:oleObj>
              </mc:Choice>
              <mc:Fallback>
                <p:oleObj name="文档" r:id="rId4" imgW="5959986" imgH="396199" progId="Word.Document.12">
                  <p:embed/>
                  <p:pic>
                    <p:nvPicPr>
                      <p:cNvPr id="0" name=""/>
                      <p:cNvPicPr/>
                      <p:nvPr/>
                    </p:nvPicPr>
                    <p:blipFill>
                      <a:blip r:embed="rId5"/>
                      <a:stretch>
                        <a:fillRect/>
                      </a:stretch>
                    </p:blipFill>
                    <p:spPr>
                      <a:xfrm>
                        <a:off x="508000" y="3285356"/>
                        <a:ext cx="8128000" cy="541289"/>
                      </a:xfrm>
                      <a:prstGeom prst="rect">
                        <a:avLst/>
                      </a:prstGeom>
                    </p:spPr>
                  </p:pic>
                </p:oleObj>
              </mc:Fallback>
            </mc:AlternateContent>
          </a:graphicData>
        </a:graphic>
      </p:graphicFrame>
    </p:spTree>
    <p:extLst>
      <p:ext uri="{BB962C8B-B14F-4D97-AF65-F5344CB8AC3E}">
        <p14:creationId xmlns:p14="http://schemas.microsoft.com/office/powerpoint/2010/main" val="174052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战后成立的世界银行和国际货币基金组织的总部都设在华盛顿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反映出的问题是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美国拥有对世界金融的支配特权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华盛顿是世界唯一的国际金融中心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美国对世界经济发展的贡献最大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美国代表了世界经济的发展方向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两大组织的总部都设在华盛顿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说明美国凭借其经济实力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取得了这两个组织的支配权。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美国财政部长曾向参议院指出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美国要建立一种世界体系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以便让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企业家们可以按照商业原则进行国际贸易和国际投资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这一建议体现为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布雷顿森林体系的建立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《关税及贸易总协定》的签署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世界贸易组织的建立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马歇尔计划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国际贸易和国际投资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和时间限定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项属于世界货币体系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排除。世界贸易组织建立于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项与题意无关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排除。《关税及贸易总协定》签署于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其宗旨在于实现国际贸易自由化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与近代相比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第二次世界大战后的资本主义世界经济体系的不同之处是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实现了自由贸易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建立起制度性协调机制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发达国家居于主导地位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欧美与其他地区差距悬殊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根据关贸总协定和布雷顿森林体系的建立可判断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第二次世界大战后建立的资本主义世界经济体系制度性协调机制明显加强。故选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567853334"/>
              </p:ext>
            </p:extLst>
          </p:nvPr>
        </p:nvGraphicFramePr>
        <p:xfrm>
          <a:off x="757113" y="992493"/>
          <a:ext cx="8128000" cy="2665633"/>
        </p:xfrm>
        <a:graphic>
          <a:graphicData uri="http://schemas.openxmlformats.org/presentationml/2006/ole">
            <mc:AlternateContent xmlns:mc="http://schemas.openxmlformats.org/markup-compatibility/2006">
              <mc:Choice xmlns:v="urn:schemas-microsoft-com:vml" Requires="v">
                <p:oleObj spid="_x0000_s5122" name="Document" r:id="rId9" imgW="3838193" imgH="1258967" progId="Word.Document.12">
                  <p:embed/>
                </p:oleObj>
              </mc:Choice>
              <mc:Fallback>
                <p:oleObj name="Document" r:id="rId9" imgW="3838193" imgH="1258967" progId="Word.Document.12">
                  <p:embed/>
                  <p:pic>
                    <p:nvPicPr>
                      <p:cNvPr id="0" name=""/>
                      <p:cNvPicPr/>
                      <p:nvPr/>
                    </p:nvPicPr>
                    <p:blipFill>
                      <a:blip r:embed="rId10"/>
                      <a:stretch>
                        <a:fillRect/>
                      </a:stretch>
                    </p:blipFill>
                    <p:spPr>
                      <a:xfrm>
                        <a:off x="757113" y="992493"/>
                        <a:ext cx="8128000" cy="2665633"/>
                      </a:xfrm>
                      <a:prstGeom prst="rect">
                        <a:avLst/>
                      </a:prstGeom>
                    </p:spPr>
                  </p:pic>
                </p:oleObj>
              </mc:Fallback>
            </mc:AlternateContent>
          </a:graphicData>
        </a:graphic>
      </p:graphicFrame>
      <p:sp>
        <p:nvSpPr>
          <p:cNvPr id="8" name="矩形 7"/>
          <p:cNvSpPr>
            <a:spLocks noChangeAspect="1"/>
          </p:cNvSpPr>
          <p:nvPr/>
        </p:nvSpPr>
        <p:spPr>
          <a:xfrm>
            <a:off x="539552" y="3669891"/>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根据第二次世界大战后的布雷顿森林体系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美元与黄金挂钩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其他国家的货币与美元挂钩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实行固定汇率制度。漫画中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美国老人夸张的长鼻子代表了美国的对外政策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看似是橄榄枝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实际上是美国经济的扩张。美国为了维系本国经济的繁荣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用印刷后的彩纸换取他国的实物资产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吃进去的是货真价实的金币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吐出来的却是让人没有安全感的负债。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布雷顿森林体系建立的背景是什么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该体系是如何设定汇率机制的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结合图文信息和所学知识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分析这一机制对美国的特殊意义。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国际金融秩序混乱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第二次世界大战后美国跃升为资本主义世界头号强国。汇率机制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美元与黄金挂钩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国际货币基金组织成员国的货币与美元挂钩。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美元取得等同黄金的特殊地位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美元充当黄金的等价物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确立了以美元为中心的国际货币体系。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5375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487512882"/>
              </p:ext>
            </p:extLst>
          </p:nvPr>
        </p:nvGraphicFramePr>
        <p:xfrm>
          <a:off x="508000" y="866535"/>
          <a:ext cx="8128000" cy="5946841"/>
        </p:xfrm>
        <a:graphic>
          <a:graphicData uri="http://schemas.openxmlformats.org/presentationml/2006/ole">
            <mc:AlternateContent xmlns:mc="http://schemas.openxmlformats.org/markup-compatibility/2006">
              <mc:Choice xmlns:v="urn:schemas-microsoft-com:vml" Requires="v">
                <p:oleObj spid="_x0000_s4098" name="文档" r:id="rId4" imgW="3957084" imgH="2895024" progId="Word.Document.12">
                  <p:embed/>
                </p:oleObj>
              </mc:Choice>
              <mc:Fallback>
                <p:oleObj name="文档" r:id="rId4" imgW="3957084" imgH="2895024" progId="Word.Document.12">
                  <p:embed/>
                  <p:pic>
                    <p:nvPicPr>
                      <p:cNvPr id="0" name=""/>
                      <p:cNvPicPr/>
                      <p:nvPr/>
                    </p:nvPicPr>
                    <p:blipFill>
                      <a:blip r:embed="rId5"/>
                      <a:stretch>
                        <a:fillRect/>
                      </a:stretch>
                    </p:blipFill>
                    <p:spPr>
                      <a:xfrm>
                        <a:off x="508000" y="866535"/>
                        <a:ext cx="8128000" cy="5946841"/>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18818" y="1554640"/>
            <a:ext cx="7808913" cy="37487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点一布雷顿森林会议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第二次世界大战临近结束之时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许多有识之士主张建立有效的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以稳定世界经济。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第二次世界大战时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的经济实力大大膨胀起来。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美国企图确立在世界经济中的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霸权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美国、英国、中国等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国的代表在美国的新罕布什尔州</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布雷顿森林</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召开联合国货币金融会议</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152892" y="2825084"/>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12349" y="322866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25992" y="362805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4189" y="4830422"/>
            <a:ext cx="143917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7" name="矩形 6"/>
          <p:cNvSpPr>
            <a:spLocks noChangeAspect="1"/>
          </p:cNvSpPr>
          <p:nvPr/>
        </p:nvSpPr>
        <p:spPr>
          <a:xfrm>
            <a:off x="508000" y="2513022"/>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通过了《布雷顿森林协定》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决定成立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国际货币基金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复兴开发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《布雷顿森林协定》的签订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布雷顿森林体系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5423549" y="2979986"/>
            <a:ext cx="166075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0644" y="3385405"/>
            <a:ext cx="17273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61258" y="4189042"/>
            <a:ext cx="194421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92618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14" name="矩形 13"/>
          <p:cNvSpPr>
            <a:spLocks noChangeAspect="1"/>
          </p:cNvSpPr>
          <p:nvPr/>
        </p:nvSpPr>
        <p:spPr>
          <a:xfrm>
            <a:off x="508000" y="1295573"/>
            <a:ext cx="8128000" cy="45208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点二以美元为主导的国际货币金融体系</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机构</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国际货币基金组织和国际复兴开发银行即</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世界银行</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职能</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国际货币基金组织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国际汇率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消除妨碍世界贸易的外汇管制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加强国际货币合作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通过提供短期贷款缓解成员国国际收支不平衡。</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世界银行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向成员国提供贷款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促进该国经济恢复和发展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推动并促进</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国际贸易</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的均衡增长。</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运行机制</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认缴资金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的数额决定投票权的多少。</a:t>
            </a:r>
            <a:endParaRPr lang="zh-CN" altLang="en-US" sz="2200"/>
          </a:p>
        </p:txBody>
      </p:sp>
      <p:sp>
        <p:nvSpPr>
          <p:cNvPr id="15" name="矩形 14"/>
          <p:cNvSpPr/>
          <p:nvPr/>
        </p:nvSpPr>
        <p:spPr>
          <a:xfrm>
            <a:off x="6814041" y="2163768"/>
            <a:ext cx="104835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69214" y="2973434"/>
            <a:ext cx="110752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5656" y="4581128"/>
            <a:ext cx="104109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38098" y="5380170"/>
            <a:ext cx="11245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11" name="矩形 10"/>
          <p:cNvSpPr>
            <a:spLocks noChangeAspect="1"/>
          </p:cNvSpPr>
          <p:nvPr/>
        </p:nvSpPr>
        <p:spPr>
          <a:xfrm>
            <a:off x="323528" y="2010903"/>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美元地位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各国的货币与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美元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的汇率基本固定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美元与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黄金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的比价固定。美元成为国际支付手段和储备货币。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p:nvPr/>
        </p:nvSpPr>
        <p:spPr>
          <a:xfrm>
            <a:off x="2339752" y="247234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68752" y="2472348"/>
            <a:ext cx="554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395536" y="3288952"/>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确立了美国的世界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经济霸主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在一定程度上稳定了世界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金融货币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促进了世界</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贸易</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p:nvPr/>
        </p:nvSpPr>
        <p:spPr>
          <a:xfrm>
            <a:off x="3278916" y="3756540"/>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59307" y="4155868"/>
            <a:ext cx="109772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5806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点三以美国为中心的国际贸易体系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美国、中国等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个国家签署了《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关税及贸易总协定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通过谈判削减关税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贸易壁垒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实现贸易自由化。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作用与影响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《关税及贸易总协定》实际上一直起着国际</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经济组织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确立了国际</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自由贸易</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形成了以美国为中心的国际贸易体系。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694083" y="2565516"/>
            <a:ext cx="22101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54745" y="3369052"/>
            <a:ext cx="10513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26111" y="4170852"/>
            <a:ext cx="10727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88665" y="4581128"/>
            <a:ext cx="112154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日内瓦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关贸总协定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的多边关税减让成果则体现了美国实质性的优势。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关贸总协定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签署后有什么影响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便利了美国的经济扩张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客观上创造了一个自由贸易的环境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推动了战后世界经济的发展。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3744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3091</Words>
  <Application>Microsoft Office PowerPoint</Application>
  <PresentationFormat>全屏显示(4:3)</PresentationFormat>
  <Paragraphs>190</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27"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2017-12-27T07:49:58Z</dcterms:modified>
</cp:coreProperties>
</file>