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7.xml"/><Relationship Id="rId10" Type="http://schemas.openxmlformats.org/officeDocument/2006/relationships/image" Target="../media/image3.emf"/><Relationship Id="rId4" Type="http://schemas.openxmlformats.org/officeDocument/2006/relationships/slide" Target="slide16.xml"/><Relationship Id="rId9" Type="http://schemas.openxmlformats.org/officeDocument/2006/relationships/package" Target="../embeddings/Microsoft_Word___3.docx"/></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7.xml"/><Relationship Id="rId10" Type="http://schemas.openxmlformats.org/officeDocument/2006/relationships/image" Target="../media/image4.emf"/><Relationship Id="rId4" Type="http://schemas.openxmlformats.org/officeDocument/2006/relationships/slide" Target="slide16.xml"/><Relationship Id="rId9" Type="http://schemas.openxmlformats.org/officeDocument/2006/relationships/package" Target="../embeddings/Microsoft_Word___4.docx"/></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206823893"/>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点二对经济全球化的认识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全球化不是一个人为的现象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它是人类生产力发展到一定阶段的产物。不论你愿意与否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全球化进程都会不断深入地发展。意大利反全球化的发言人卡萨里尼在该运动开会时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也在喝可口可乐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而可口可乐是全球化的一个重要象征。他承认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我们生活在一个充满矛盾的世界中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。甚至连反全球化也经历一个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反全球化的全球化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即反全球化的浪潮在聚合全球力量。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反全球化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的陷阱》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结合史料中作者的观点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谈谈你对全球化和反全球化运动的认识。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面对经济全球化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发展中国家应采取怎样的态度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全球化是生产力发展的结果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是历史发展趋势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应积极参与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顺应潮流。反全球化运动有利于认识全球化的弊端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使全球化朝着更公正、合理的方向行进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促使全球化的利益分配更趋合理。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发展中国家要主动迎接经济全球化的挑战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积极融入全球经济浪潮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迎接挑战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积极参与全球化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游戏规则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的制定。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984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395536" y="1484784"/>
            <a:ext cx="8528496" cy="456124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对经济全球化的认识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它既加速世界经济的发展和繁荣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也加剧了全球竞争中的利益失衡。经济全球化不可避免地把资本主义固有的矛盾扩展到全球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经济危机一旦爆发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其传染性和破坏性都空前增强。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对发达国家来说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他们凭借资金、技术、市场和经营管理方面的绝对优势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成为最大的受益者。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对发展中国家来说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总体上处于相对劣势。从机遇上看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它有利于吸引外资、技术和先进管理经验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开拓国际市场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从挑战上看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发展中国家在经济竞争中处于不利地位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其国家主权和经济安全面临着空前的压力和挑战</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99416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在经济全球化过程中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发达国家把一些利润高、污染重的企业迁至发展中国家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还对发展中国家的资源进行掠夺性开采。这些行为都严重破坏了当地的自然环境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并进一步引发全球性的生态危机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威胁着人类生存。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677169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印度尼西亚经济学家马里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潘格斯图说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不能只是给发展中国家一个金融结构的全球模式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让它们要么接受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要么抛弃。它们必须成为这个过程的一部分。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这反映了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发展中国家在全球化进程中要积极参与经济规则的制定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发展中国家必须主动顺应经济全球化的发展趋势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发达国家应在经济全球化中承担应有的国际责任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发达国家要给予发展中国家一个更加全面的全球化模式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它们必须成为这个过程的一部分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说明作者认为发展中国家在全球化进程中要积极参与经济规则的制定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34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844517239"/>
              </p:ext>
            </p:extLst>
          </p:nvPr>
        </p:nvGraphicFramePr>
        <p:xfrm>
          <a:off x="3635896" y="1988840"/>
          <a:ext cx="2038350" cy="1933575"/>
        </p:xfrm>
        <a:graphic>
          <a:graphicData uri="http://schemas.openxmlformats.org/presentationml/2006/ole">
            <mc:AlternateContent xmlns:mc="http://schemas.openxmlformats.org/markup-compatibility/2006">
              <mc:Choice xmlns:v="urn:schemas-microsoft-com:vml" Requires="v">
                <p:oleObj spid="_x0000_s4098" name="Document" r:id="rId9" imgW="964318" imgH="913911" progId="Word.Document.12">
                  <p:embed/>
                </p:oleObj>
              </mc:Choice>
              <mc:Fallback>
                <p:oleObj name="Document" r:id="rId9" imgW="964318" imgH="913911" progId="Word.Document.12">
                  <p:embed/>
                  <p:pic>
                    <p:nvPicPr>
                      <p:cNvPr id="0" name=""/>
                      <p:cNvPicPr/>
                      <p:nvPr/>
                    </p:nvPicPr>
                    <p:blipFill>
                      <a:blip r:embed="rId10"/>
                      <a:stretch>
                        <a:fillRect/>
                      </a:stretch>
                    </p:blipFill>
                    <p:spPr>
                      <a:xfrm>
                        <a:off x="3635896" y="1988840"/>
                        <a:ext cx="2038350" cy="1933575"/>
                      </a:xfrm>
                      <a:prstGeom prst="rect">
                        <a:avLst/>
                      </a:prstGeom>
                    </p:spPr>
                  </p:pic>
                </p:oleObj>
              </mc:Fallback>
            </mc:AlternateContent>
          </a:graphicData>
        </a:graphic>
      </p:graphicFrame>
      <p:sp>
        <p:nvSpPr>
          <p:cNvPr id="8" name="矩形 7"/>
          <p:cNvSpPr>
            <a:spLocks noChangeAspect="1"/>
          </p:cNvSpPr>
          <p:nvPr/>
        </p:nvSpPr>
        <p:spPr>
          <a:xfrm>
            <a:off x="379647" y="1124744"/>
            <a:ext cx="8008777" cy="415498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右图展示的是中国剪纸艺术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同住地球村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。结合图片寓意思考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地球村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体现了世界经济发展过程中的哪一特点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世界大同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经济全球化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区域</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集团化</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说明世界的联系更加紧密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说明经济全球化程度加深了。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windows</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操作系统的个人电脑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以及柏林墙的倒塌启动了世界变平的过程。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对这句话理解正确的是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全球化完成于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信息技术加快了全球化的进程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面对世界变得平坦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我们应该修筑保护墙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全球化开始于柏林墙的倒塌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因为柏林墙的倒塌拆除了地缘政治的屏障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windows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操作系统的个人电脑以及柏林墙的倒塌启动了世界变平的过程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是指信息技术的发展与两极格局的逐渐解体推动了全球化的进程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有研究指出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发展中国家的经济年增长速度每下降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发达国家的经济增长速度就有可能下降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。这主要表明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在经济全球化的浪潮中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发展中国家处于劣势和被动地位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主要发达国家是最大受益者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发展中国家与发达国家经济相互依存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发展中国家与发达国家贫富差距缩小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材料显示了发达国家和发展中国家之间的经济联系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说明二者在经济上相互依存。故选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在经济全球化的趋势中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中国从惊呼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狼来了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与狼共舞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抑制了全球化的趋势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遏制了经济全球化带来的消极影响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认识到在经济全球化中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机遇和挑战并存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已融入世界大市场中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经济全球化是历史发展的必然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它对于中国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既是机遇也是挑战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我们只有趋利避害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融入世界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才能实现中华民族的腾飞。从惊呼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与狼共舞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反映了对经济全球化的认识不断深化。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084784495"/>
              </p:ext>
            </p:extLst>
          </p:nvPr>
        </p:nvGraphicFramePr>
        <p:xfrm>
          <a:off x="395536" y="2420888"/>
          <a:ext cx="8128000" cy="3065648"/>
        </p:xfrm>
        <a:graphic>
          <a:graphicData uri="http://schemas.openxmlformats.org/presentationml/2006/ole">
            <mc:AlternateContent xmlns:mc="http://schemas.openxmlformats.org/markup-compatibility/2006">
              <mc:Choice xmlns:v="urn:schemas-microsoft-com:vml" Requires="v">
                <p:oleObj spid="_x0000_s5122" name="Document" r:id="rId9" imgW="3838193" imgH="1447146" progId="Word.Document.12">
                  <p:embed/>
                </p:oleObj>
              </mc:Choice>
              <mc:Fallback>
                <p:oleObj name="Document" r:id="rId9" imgW="3838193" imgH="1447146" progId="Word.Document.12">
                  <p:embed/>
                  <p:pic>
                    <p:nvPicPr>
                      <p:cNvPr id="0" name=""/>
                      <p:cNvPicPr/>
                      <p:nvPr/>
                    </p:nvPicPr>
                    <p:blipFill>
                      <a:blip r:embed="rId10"/>
                      <a:stretch>
                        <a:fillRect/>
                      </a:stretch>
                    </p:blipFill>
                    <p:spPr>
                      <a:xfrm>
                        <a:off x="395536" y="2420888"/>
                        <a:ext cx="8128000" cy="3065648"/>
                      </a:xfrm>
                      <a:prstGeom prst="rect">
                        <a:avLst/>
                      </a:prstGeom>
                    </p:spPr>
                  </p:pic>
                </p:oleObj>
              </mc:Fallback>
            </mc:AlternateContent>
          </a:graphicData>
        </a:graphic>
      </p:graphicFrame>
      <p:sp>
        <p:nvSpPr>
          <p:cNvPr id="8" name="矩形 7"/>
          <p:cNvSpPr>
            <a:spLocks noChangeAspect="1"/>
          </p:cNvSpPr>
          <p:nvPr/>
        </p:nvSpPr>
        <p:spPr>
          <a:xfrm>
            <a:off x="508000" y="1340768"/>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图文探究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本特利《新全球史》有关经济全球化的漫画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平衡的经济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797948210"/>
              </p:ext>
            </p:extLst>
          </p:nvPr>
        </p:nvGraphicFramePr>
        <p:xfrm>
          <a:off x="508000" y="1073231"/>
          <a:ext cx="8128000" cy="5236089"/>
        </p:xfrm>
        <a:graphic>
          <a:graphicData uri="http://schemas.openxmlformats.org/presentationml/2006/ole">
            <mc:AlternateContent xmlns:mc="http://schemas.openxmlformats.org/markup-compatibility/2006">
              <mc:Choice xmlns:v="urn:schemas-microsoft-com:vml" Requires="v">
                <p:oleObj spid="_x0000_s3074" name="文档" r:id="rId4" imgW="3957084" imgH="2549205" progId="Word.Document.12">
                  <p:embed/>
                </p:oleObj>
              </mc:Choice>
              <mc:Fallback>
                <p:oleObj name="文档" r:id="rId4" imgW="3957084" imgH="2549205" progId="Word.Document.12">
                  <p:embed/>
                  <p:pic>
                    <p:nvPicPr>
                      <p:cNvPr id="0" name=""/>
                      <p:cNvPicPr/>
                      <p:nvPr/>
                    </p:nvPicPr>
                    <p:blipFill>
                      <a:blip r:embed="rId5"/>
                      <a:stretch>
                        <a:fillRect/>
                      </a:stretch>
                    </p:blipFill>
                    <p:spPr>
                      <a:xfrm>
                        <a:off x="508000" y="1073231"/>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经济全球化迅速发展。针对经济全球化问题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美国前总统克林顿曾说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如果由于害怕全球化的破坏而希望挡回全球化的力量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我认为是不可取的。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古巴前领导人菲德尔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卡斯特罗则认为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由于不公正的国际经济秩序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经济全球化并没有使广大的发展中国家从中受益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反而造成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富国愈富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穷国愈穷。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指出材料一漫画的寓意。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克林顿与菲德尔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卡斯特罗对经济全球化的认识有何差异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为什么有此差异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340702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图中棱锥与球的平衡难以保持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容易崩塌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说明经济全球化有一定的危险性。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经济全球化是发达国家资本在全球的新一轮扩张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克林顿主张顺应经济全球化的发展趋势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经济全球化对发展中国家有利有弊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因而菲德尔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卡斯特罗认为要维护发展中国家的利益应建立一个公正的国际经济新秩序。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300387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5" name="矩形 4"/>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点一经济全球化迅速发展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主要历程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新航路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的开辟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世界各个地区从隔绝走向交流。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进入</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经济领域的全球化速度大大加快。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加速原因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科学技术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的发展促使生产力水平迅速提高。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新型</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交通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方式提供了技术手段。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格局的结束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消除了发展障碍。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绝大多数国家都实行了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市场经济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388236" y="2371264"/>
            <a:ext cx="80595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66427" y="2770654"/>
            <a:ext cx="32374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94554" y="3973018"/>
            <a:ext cx="110804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57023" y="4385186"/>
            <a:ext cx="54345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95222" y="4385186"/>
            <a:ext cx="54345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88880" y="4787080"/>
            <a:ext cx="54345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12504" y="5185656"/>
            <a:ext cx="10835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p:cNvSpPr>
            <a:spLocks noChangeAspect="1"/>
          </p:cNvSpPr>
          <p:nvPr/>
        </p:nvSpPr>
        <p:spPr>
          <a:xfrm>
            <a:off x="395536" y="1091094"/>
            <a:ext cx="8528496" cy="456124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突出表现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国际贸易</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迅速发展。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在生产领域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国际分工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日趋成熟。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跨国公司</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数量增加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成为活跃在世界经济中的主体。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在金融领域里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货币的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交换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流动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规模日益扩大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速度加快。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跨国公司在全球化趋势中扮演着什么角色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跨国公司是经济全球化的强有力的推动者。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积极影响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加强了国家之间的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相互依存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有效地利用和配置世界各地的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为各个国家提供了更多的发展机会。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极大地丰富和方便了人们的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日常生活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076845" y="1557404"/>
            <a:ext cx="113325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64947" y="1956794"/>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66820" y="2363129"/>
            <a:ext cx="114322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64957" y="2758323"/>
            <a:ext cx="54888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24928" y="2758323"/>
            <a:ext cx="54888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15546" y="4369298"/>
            <a:ext cx="109237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26745" y="4369298"/>
            <a:ext cx="54888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53029" y="5181713"/>
            <a:ext cx="112330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15879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点二问题与展望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发达国家与发展中国家之间的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贫富差距</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进一步扩大。如何保护和发展自己的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民族经济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成为发展中国家必须面对的重大问题。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加剧了世界经济的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投机性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和风险性。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世界各国经济相互</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经济危机一旦爆发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其传染性和破坏性都空前增强。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一些发达国家对发展中国家的资源进行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掠夺性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把利润高、</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污染重</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的企业迁至发展中国家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工业垃圾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和有害物质向其他国家倾卸。这些行为严重破坏了当地的自然环境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进一步引发全球性的生态危机。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加剧了全球范围内文明和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价值观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的冲突。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820013" y="1960376"/>
            <a:ext cx="11294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75802" y="2360378"/>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49023" y="2769050"/>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11974" y="3178334"/>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27101" y="3966369"/>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6582" y="4375990"/>
            <a:ext cx="90460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94545" y="4375990"/>
            <a:ext cx="114279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62453" y="5582548"/>
            <a:ext cx="8124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p:cNvSpPr>
            <a:spLocks noChangeAspect="1"/>
          </p:cNvSpPr>
          <p:nvPr/>
        </p:nvSpPr>
        <p:spPr>
          <a:xfrm>
            <a:off x="508000" y="2455052"/>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世界经济发展展望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全球化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这一历史趋势是无法改变的。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只要建立起公正合理的国际</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经济新秩序</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以及国际</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政治新秩序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对经济全球化因势利导、趋利避害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就能够达到世界各国的共同</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繁荣</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200016" y="2914670"/>
            <a:ext cx="8091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9550" y="3324334"/>
            <a:ext cx="138396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71955" y="3324334"/>
            <a:ext cx="134071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61737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点一经济全球化趋势出现的原因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严格意义上的经济全球化发生在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全球化之所以发生在这个时候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第一靠全球的信息网络化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市场化</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的变革。前者为全球化提供了技术上的保障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后者为全球化提供了体制上的保障。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摘编自</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全球化时代的国际关系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经济全球化趋势加快的主要原因是什么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世界经济全球化的实质是什么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科技发展的推动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全球市场化的需求。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实质是发达国家资本在全球的新一轮扩张。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经济全球化的表现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贸易自由化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世界市场容量越来越大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各国对世界市场的依赖程度也日益增大。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生产国际化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生产要素跨国流动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它不仅对生产超越国界提出了内在要求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也为全球化生产准备了条件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是推动经济全球化的根本动力。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资本全球化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各国金融命脉更加紧密地与国际市场联系在一起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国际投资中资本流动规模持续扩大。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科技全球化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它是指各国科技资源在全球范围内的优化配置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表现为先进技术和研发能力的大规模跨国界转移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跨国界联合研发广泛存在。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03944353"/>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323528" y="980728"/>
            <a:ext cx="8384480"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英国《金融时报》首席经济学家马丁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沃尔夫在《全球化为什么可行》一书中对全球经济有着精准的阐述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全球化首先需要各国承认市场在生产和交易货物、服务和财富过程中的支配地位。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按照这一观点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年代以来经济全球化迅速发展是因为</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市场经济制度广泛建立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跨国公司的迅速扩张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国际形势日益走向缓和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信息技术的高速发展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解读材料关键信息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需要各国承认市场在生产和交易货物、服务和财富过程中的支配地位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绝大多数国家都迈向了市场经济轨道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这有利于经济全球化的发展。故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3981246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2602</Words>
  <Application>Microsoft Office PowerPoint</Application>
  <PresentationFormat>全屏显示(4:3)</PresentationFormat>
  <Paragraphs>169</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21</vt:i4>
      </vt:variant>
    </vt:vector>
  </HeadingPairs>
  <TitlesOfParts>
    <vt:vector size="24"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2017-12-27T07:50:02Z</dcterms:modified>
</cp:coreProperties>
</file>