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7" r:id="rId2"/>
    <p:sldId id="328" r:id="rId3"/>
    <p:sldId id="329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8" r:id="rId2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618" userDrawn="1">
          <p15:clr>
            <a:srgbClr val="A4A3A4"/>
          </p15:clr>
        </p15:guide>
        <p15:guide id="2" pos="2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31" autoAdjust="0"/>
    <p:restoredTop sz="95488" autoAdjust="0"/>
  </p:normalViewPr>
  <p:slideViewPr>
    <p:cSldViewPr>
      <p:cViewPr varScale="1">
        <p:scale>
          <a:sx n="72" d="100"/>
          <a:sy n="72" d="100"/>
        </p:scale>
        <p:origin x="-1350" y="-90"/>
      </p:cViewPr>
      <p:guideLst>
        <p:guide orient="horz" pos="618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CB2824-0940-41DE-88B8-4BE58EB1F117}" type="datetimeFigureOut">
              <a:rPr lang="zh-CN" altLang="en-US"/>
              <a:pPr>
                <a:defRPr/>
              </a:pPr>
              <a:t>2017-12-27</a:t>
            </a:fld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05C15E-2595-4E0B-BB86-EE8BF1B283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21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2117" y="857232"/>
            <a:ext cx="2936875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857232"/>
            <a:ext cx="5111750" cy="5429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00240"/>
            <a:ext cx="3008313" cy="42862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8954869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000107"/>
            <a:ext cx="5486400" cy="3727467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B22C42-7695-40B1-8403-BF80393CDB01}" type="datetimeFigureOut">
              <a:rPr lang="zh-CN" altLang="en-US"/>
              <a:pPr>
                <a:defRPr/>
              </a:pPr>
              <a:t>2017-12-27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A5276A-390C-4DFE-8576-6A85E317E8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7543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2017-12-27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2817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714356"/>
            <a:ext cx="2057400" cy="557216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714356"/>
            <a:ext cx="6019800" cy="557216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EEE0CC-3638-4F4A-9C98-BE97961DBD24}" type="datetimeFigureOut">
              <a:rPr lang="zh-CN" altLang="en-US"/>
              <a:pPr>
                <a:defRPr/>
              </a:pPr>
              <a:t>2017-12-27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41DC22-96CA-4535-B6F6-D051893B88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2771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50" r:id="rId1"/>
    <p:sldLayoutId id="2147483839" r:id="rId2"/>
    <p:sldLayoutId id="2147483842" r:id="rId3"/>
    <p:sldLayoutId id="2147483843" r:id="rId4"/>
    <p:sldLayoutId id="2147483844" r:id="rId5"/>
    <p:sldLayoutId id="2147483845" r:id="rId6"/>
    <p:sldLayoutId id="2147483846" r:id="rId7"/>
    <p:sldLayoutId id="2147483847" r:id="rId8"/>
    <p:sldLayoutId id="2147483848" r:id="rId9"/>
    <p:sldLayoutId id="2147483849" r:id="rId10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 b="1" kern="1200">
          <a:solidFill>
            <a:srgbClr val="353781"/>
          </a:solidFill>
          <a:latin typeface="黑体" pitchFamily="2" charset="-122"/>
          <a:ea typeface="黑体" pitchFamily="2" charset="-122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Word___1.docx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4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4.docx"/><Relationship Id="rId5" Type="http://schemas.openxmlformats.org/officeDocument/2006/relationships/oleObject" Target="../embeddings/oleObject4.bin"/><Relationship Id="rId4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__2.docx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slide" Target="slide17.xml"/><Relationship Id="rId7" Type="http://schemas.openxmlformats.org/officeDocument/2006/relationships/slide" Target="slide2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slide" Target="slide20.xml"/><Relationship Id="rId5" Type="http://schemas.openxmlformats.org/officeDocument/2006/relationships/slide" Target="slide19.xml"/><Relationship Id="rId10" Type="http://schemas.openxmlformats.org/officeDocument/2006/relationships/image" Target="../media/image5.emf"/><Relationship Id="rId4" Type="http://schemas.openxmlformats.org/officeDocument/2006/relationships/slide" Target="slide18.xml"/><Relationship Id="rId9" Type="http://schemas.openxmlformats.org/officeDocument/2006/relationships/package" Target="../embeddings/Microsoft_Word___5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3.docx"/><Relationship Id="rId5" Type="http://schemas.openxmlformats.org/officeDocument/2006/relationships/oleObject" Target="../embeddings/oleObject3.bin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0080521"/>
              </p:ext>
            </p:extLst>
          </p:nvPr>
        </p:nvGraphicFramePr>
        <p:xfrm>
          <a:off x="508000" y="3151115"/>
          <a:ext cx="8128000" cy="8097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文档" r:id="rId4" imgW="5959986" imgH="594119" progId="Word.Document.12">
                  <p:embed/>
                </p:oleObj>
              </mc:Choice>
              <mc:Fallback>
                <p:oleObj name="文档" r:id="rId4" imgW="5959986" imgH="59411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3151115"/>
                        <a:ext cx="8128000" cy="8097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37850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探究点一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70157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探究点二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0492"/>
            <a:ext cx="8128000" cy="371101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名师精讲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欧洲经济一体化的特征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由局部到整体的一体化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欧洲从最初的欧洲煤钢共同体到关税同盟、实施共同的农业政策、统一市场再到统一货币。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从单边经济领域向多边经济领域发展。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从经济联合到政治联合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欧洲的联合从经济领域开始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,1993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年欧盟的成立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标志着欧洲从经济一体化向着政治、经济一体化发展。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规模不断扩大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成员国不断增加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由最初的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个发展到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489037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探究点一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70157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探究点二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95536" y="980728"/>
            <a:ext cx="8128000" cy="8671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典例分析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下图是某同学的历史课堂笔记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其中遗漏的知识点应该是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3200896"/>
              </p:ext>
            </p:extLst>
          </p:nvPr>
        </p:nvGraphicFramePr>
        <p:xfrm>
          <a:off x="395536" y="1916832"/>
          <a:ext cx="8128000" cy="21479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Document" r:id="rId6" imgW="3838193" imgH="1014658" progId="Word.Document.12">
                  <p:embed/>
                </p:oleObj>
              </mc:Choice>
              <mc:Fallback>
                <p:oleObj name="Document" r:id="rId6" imgW="3838193" imgH="101465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5536" y="1916832"/>
                        <a:ext cx="8128000" cy="21479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425082" y="4293096"/>
            <a:ext cx="8128000" cy="167969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摆脱苏联的经济制裁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抗衡美、苏两个超级大国的威胁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世界经济一体化加快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欧洲资源的严重不足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09151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探究点一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70157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探究点二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154"/>
            <a:ext cx="8128000" cy="16796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摆脱美国的政治控制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抵制苏联的威胁是西欧一体化的重要原因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两项说法错误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世界经济一体化加快是在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年代末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年代初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项说法与题干不符。故选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50851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探究点一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470157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探究点二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3625"/>
            <a:ext cx="8128000" cy="330475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探究点二欧洲一体化的影响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史料导入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欧盟经济实力已可与美国经济相匹敌。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同时对世界经济产生了不可低估的影响力。欧洲国家在一系列国际问题上采取共同立场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使得欧洲在国际政治讲坛上的声音越来越响亮。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目前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欧洲在经济一体化方面已经取得了很大成效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正朝着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努力使欧洲成为一种政治力量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一种社会、经济、文化力量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的方向发展。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7947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探究点一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470157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探究点二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3625"/>
            <a:ext cx="8128000" cy="330475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互动探究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根据史料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概括欧洲一体化的影响。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依据史料并结合所学知识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谈谈欧洲的联合给当今世界带来的启迪。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促进了欧洲经济发展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提升了欧洲国际地位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改变了世界格局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推动了世界多极化。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启迪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从对抗走向联合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开辟了区域和平发展模式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区域经济一体化的典范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促进了经济的发展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推动了欧洲政治一体化进程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使国际格局走向多极化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促进欧洲文化认同。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367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探究点一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470157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探究点二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3625"/>
            <a:ext cx="8128000" cy="330475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名师精讲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欧洲一体化的影响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对欧洲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符合欧洲各国和整个欧洲的利益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有力地促进了欧洲经济、政治的发展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促进欧洲文化认同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提高了欧洲的国际地位。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对世界经济区域集团化起示范作用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增强了世界经济多极化趋势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促进了世界经济和政治新格局的形成。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对中国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经济上利弊并存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减少了中国产品进入欧盟市场的入关和流通成本。政治上中欧合作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有效地牵制了单边主义。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6873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探究点一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470157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探究点二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94227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典例分析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哈佛大学教授约瑟夫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奈提出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法德代表的恰恰是新欧洲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1870—1945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年主要发生在法德之间的几场大战导致了欧洲的分裂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而法德轴心共同推动的欧洲整合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一直到现在对整个欧洲都有强大的吸引力。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新欧洲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有利于构建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区域统一的世界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多元并存的世界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欧美协作的世界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欧亚均衡的世界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解读材料信息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新欧洲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法德轴心共同推动的欧洲整合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即欧洲的一体化进程。欧洲的联合促进了世界多极化格局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有利于世界的和平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有利于构建多元并存的世界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2545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504056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967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538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110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2681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294227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第二次世界大战后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欧洲联合与合作的愿望比任何时候都强烈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这一愿望是建立在惨痛的历史教训基础之上的。这里的历史教训是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欧洲有着共同的文化遗产和心理认同感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自近代以来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各国冲突和战争连绵不断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西欧各国经济发展水平差异不大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第二次世界大战后美苏两极对峙格局的形成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解答本题的关键是注意战争给欧洲国家带来的沉重打击。第二次世界大战极大地削弱了欧洲各国的经济实力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这使欧洲各国难以和美苏两个超级大国对抗。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0189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967036" y="692696"/>
            <a:ext cx="504056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538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110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2681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903625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第二次世界大战后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在经济恢复和发展过程中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西欧国家间联系日益加强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逐渐走上了联合的道路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　　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欧共体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欧盟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北美自由贸易区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注意题干的限制词是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第二次世界大战后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西欧国家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5244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967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538536" y="692696"/>
            <a:ext cx="504056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110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2681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497360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.1992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荷兰首相吕贝尔斯说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对欧共体的三亿多人民来说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这是一个具有历史意义的时刻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一个令人满意和充满希望的时刻。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这一时刻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欧共体的成立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欧盟的成立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《欧洲联盟条约》签订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欧元成为欧元区单一流通货币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注意题干中的时间是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1992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项发生在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1967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项发生在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1993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项发生在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1991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项发生在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3498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7831179"/>
              </p:ext>
            </p:extLst>
          </p:nvPr>
        </p:nvGraphicFramePr>
        <p:xfrm>
          <a:off x="508000" y="1266164"/>
          <a:ext cx="8128000" cy="45796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文档" r:id="rId4" imgW="3957806" imgH="2236851" progId="Word.Document.12">
                  <p:embed/>
                </p:oleObj>
              </mc:Choice>
              <mc:Fallback>
                <p:oleObj name="文档" r:id="rId4" imgW="3957806" imgH="223685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266164"/>
                        <a:ext cx="8128000" cy="45796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61372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967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538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110036" y="692696"/>
            <a:ext cx="504056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2681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700492"/>
            <a:ext cx="8128000" cy="371101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(EURO)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被誉为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口袋里的欧洲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对此的准确理解是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欧元的诞生标志着欧洲经济一体化的完全实现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欧元的诞生有利于欧洲经济稳定地发展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欧元的使用使欧洲一体化成为欧洲公众参与推动的自下而上的进程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说明欧元已经成为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欧洲单一货币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政治上的统一指日可待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因欧元具有欧洲身份的象征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从而使欧洲一体化成为由欧洲公众参与推动的自下而上的进程。故选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1012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967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38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10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2681536" y="692696"/>
            <a:ext cx="504056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95536" y="980728"/>
            <a:ext cx="8128000" cy="20859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图文探究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有学者指出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欧元作为具有震撼力的新事物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它的问世成为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世纪初欧洲甚至是国际金融领域的重大事件。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欧元诞生一周年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漫画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图中小孩的轻松活泼与山姆大叔、东洋人的忧愁沮丧形成鲜明对比。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4159052"/>
              </p:ext>
            </p:extLst>
          </p:nvPr>
        </p:nvGraphicFramePr>
        <p:xfrm>
          <a:off x="539552" y="3068960"/>
          <a:ext cx="8128000" cy="3223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Document" r:id="rId9" imgW="3838193" imgH="1521986" progId="Word.Document.12">
                  <p:embed/>
                </p:oleObj>
              </mc:Choice>
              <mc:Fallback>
                <p:oleObj name="Document" r:id="rId9" imgW="3838193" imgH="152198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39552" y="3068960"/>
                        <a:ext cx="8128000" cy="3223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4085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967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5385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110036" y="692696"/>
            <a:ext cx="504056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2681536" y="692696"/>
            <a:ext cx="504056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700492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根据材料一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分析欧元诞生对欧洲有何重大意义。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材料二漫画反映了什么信息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对国际政治、经济产生的主要影响。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欧元诞生是欧洲经济一体化进程中具有历史意义的里程碑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有利于欧洲经济的稳定发展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推动了欧盟内部统一市场的发展。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漫画反映了欧元表现出强劲的活力和竞争力。影响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挑战美元霸权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促进世界经济区域集团化、全球化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推进世界政治格局多极化。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4194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知识点一</a:t>
            </a:r>
            <a:endParaRPr lang="zh-CN" altLang="en-US" sz="1400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691800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知识点二</a:t>
            </a:r>
            <a:endParaRPr lang="zh-CN" altLang="en-US" sz="14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97360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知识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点一欧洲共同体的建立与发展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欧洲走向联合的原因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社会背景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西欧有着共同的文化遗产和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心理认同感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经济发展水平相近。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历史教训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近代以来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各国冲突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和战争连绵不断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给欧洲人民造成了无穷的灾难。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外部威胁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第二次世界大战后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西欧各国受到来自美、苏两个超级大国的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控制和威胁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欧洲觉醒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西欧的有识之士认识到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只有走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联合发展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的道路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才能重塑辉煌。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45273" y="2371264"/>
            <a:ext cx="139565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95308" y="3174238"/>
            <a:ext cx="1096211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79712" y="4376602"/>
            <a:ext cx="143794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63679" y="4779574"/>
            <a:ext cx="1130469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知识点一</a:t>
            </a:r>
            <a:endParaRPr lang="zh-CN" altLang="en-US" sz="1400" dirty="0"/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691800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知识点二</a:t>
            </a:r>
            <a:endParaRPr lang="zh-CN" altLang="en-US" sz="14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95536" y="1010816"/>
            <a:ext cx="8128000" cy="127342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图说历史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漫画中一枚导弹上有苏联国旗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另一枚导弹上有美国国旗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中间是孱弱的欧洲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法国人和德国人在激烈讨论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该怎么办呢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漫画反映了第二次世界大战后欧洲走向一体化的原因是什么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4415763"/>
              </p:ext>
            </p:extLst>
          </p:nvPr>
        </p:nvGraphicFramePr>
        <p:xfrm>
          <a:off x="495484" y="2349489"/>
          <a:ext cx="8128000" cy="19866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Document" r:id="rId6" imgW="3838193" imgH="938738" progId="Word.Document.12">
                  <p:embed/>
                </p:oleObj>
              </mc:Choice>
              <mc:Fallback>
                <p:oleObj name="Document" r:id="rId6" imgW="3838193" imgH="93873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95484" y="2349489"/>
                        <a:ext cx="8128000" cy="19866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495484" y="4426657"/>
            <a:ext cx="8128000" cy="16796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走向联合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摆脱美苏两个超级大国的控制和威胁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重新崛起。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欧洲共同体形成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(1)1952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欧洲煤钢共同体成立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标志着欧洲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经济一体化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的开始。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(2)1967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欧洲共同体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成立。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84798" y="5289498"/>
            <a:ext cx="139780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99719" y="5704792"/>
            <a:ext cx="143794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95171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知识点一</a:t>
            </a:r>
            <a:endParaRPr lang="zh-CN" altLang="en-US" sz="1400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691800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知识点二</a:t>
            </a:r>
            <a:endParaRPr lang="zh-CN" altLang="en-US" sz="14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94227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欧共体经济一体化建设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建立关税同盟。成员国之间逐步取消了各种关税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实现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贸易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自由化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对外建立起共同的关税率。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1968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关税同盟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实行共同农业政策。共同体内农产品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自由流通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和统一农产品价格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出口或进口都首先面对成员国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建立共同农业基金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对共同农业政策实施共同财政支持。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1968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欧共体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共同农业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政策基本得到实施。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建立欧洲货币体系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稳定成员国之间的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汇率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建立统一大市场。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1985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欧共体提出建立没有内部边界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统一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大市场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实行人员、商品、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资本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、劳务的自由流通。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1993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欧洲统一大市场正式开始运作。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9520" y="2166126"/>
            <a:ext cx="1509447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01626" y="2166126"/>
            <a:ext cx="1090921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70922" y="2565516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03498" y="3372684"/>
            <a:ext cx="113043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48879" y="4170538"/>
            <a:ext cx="5711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7461" y="4974438"/>
            <a:ext cx="150150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531457" y="4974438"/>
            <a:ext cx="59436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641104" y="4974438"/>
            <a:ext cx="55437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454972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知识点一</a:t>
            </a:r>
            <a:endParaRPr lang="zh-CN" altLang="en-US" sz="1400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691800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知识点二</a:t>
            </a:r>
            <a:endParaRPr lang="zh-CN" altLang="en-US" sz="14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052736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知识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点二欧洲联盟初具规模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欧盟的建立与发展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(1)1991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欧共体成员国签订《马斯特里赫特条约》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欧共体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改名为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欧洲联盟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。同时提出建立共同的外交和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安全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以及司法和内政事务的合作。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(2)1993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欧盟正式成立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这是一个具有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双重性质的组织。欧洲一体化的内容从最初的经济合作扩大到政治、经济、军事一体化。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(3)1995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欧盟决定将欧洲单一货币定名为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欧元正式启用。欧洲一体化成为由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欧洲公众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参与推动的自下而上的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进程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随着欧洲经济一体化的深入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欧盟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经过几次扩大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2007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成员国增至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27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50540" y="2324025"/>
            <a:ext cx="111566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23660" y="2324025"/>
            <a:ext cx="55437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06358" y="3133959"/>
            <a:ext cx="55437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66330" y="3133959"/>
            <a:ext cx="55437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02498" y="4333960"/>
            <a:ext cx="55437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69616" y="4743221"/>
            <a:ext cx="113521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14238" y="5537870"/>
            <a:ext cx="55437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知识点一</a:t>
            </a:r>
            <a:endParaRPr lang="zh-CN" altLang="en-US" sz="1400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691800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知识点二</a:t>
            </a:r>
            <a:endParaRPr lang="zh-CN" altLang="en-US" sz="14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06757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意义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欧盟各国通过让出部分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国家主权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建立起共同的管理和协调机制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有利于欧洲地区的经济发展、和平与稳定。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欧洲一体化反映了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世纪下半期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经济区域化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的趋势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它改变了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世界格局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极大地提高了欧洲在国际上的地位。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85422" y="2564904"/>
            <a:ext cx="111596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25204" y="3371526"/>
            <a:ext cx="1374341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6309" y="3781190"/>
            <a:ext cx="1172079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4723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探究点一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70157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探究点二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227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探究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点一欧洲一体化的进程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史料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导入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1951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法国、联邦德国等六国签订《欧洲煤钢共同体条约》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;1958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上述国家建立欧洲经济共同体和欧洲原子能共同体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决定建立关税同盟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实施共同农业政策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组成农产品共同市场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;1965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六国签订《布鲁塞尔条约》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决定将上述三个共同体的机构合并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统称欧洲共同体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;1973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英国、爱尔兰、丹麦加入欧共体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;1992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法国、德国、意大利等欧洲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国签署《欧洲联盟条约》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,1993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年欧盟正式成立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;1999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欧洲单一货币欧元正式问世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;2002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大多数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欧洲公民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开始使用欧元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;2004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欧盟成员国达到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摘编自《欧洲一体化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神话与现实》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探究点一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70157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探究点二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022"/>
            <a:ext cx="8128000" cy="208595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互动探究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依据史料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归纳欧洲一体化进程的特点。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机构合并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说明了合作的领域和规模扩大。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欧盟的建立说明欧洲一体化的性质发生了变化。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欧元的应用说明了合作方式发生了变化。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成员国的增加说明了规模的扩大。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950585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金牌学案14模板">
  <a:themeElements>
    <a:clrScheme name="气流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金牌学案14模板</Template>
  <TotalTime>78</TotalTime>
  <Words>2827</Words>
  <Application>Microsoft Office PowerPoint</Application>
  <PresentationFormat>全屏显示(4:3)</PresentationFormat>
  <Paragraphs>160</Paragraphs>
  <Slides>22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金牌学案14模板</vt:lpstr>
      <vt:lpstr>文档</vt:lpstr>
      <vt:lpstr>Document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User</cp:lastModifiedBy>
  <cp:revision>27</cp:revision>
  <dcterms:created xsi:type="dcterms:W3CDTF">2014-07-29T03:10:12Z</dcterms:created>
  <dcterms:modified xsi:type="dcterms:W3CDTF">2017-12-27T07:50:00Z</dcterms:modified>
</cp:coreProperties>
</file>