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27" r:id="rId2"/>
    <p:sldId id="328" r:id="rId3"/>
    <p:sldId id="329" r:id="rId4"/>
    <p:sldId id="330" r:id="rId5"/>
    <p:sldId id="331" r:id="rId6"/>
    <p:sldId id="332" r:id="rId7"/>
    <p:sldId id="333" r:id="rId8"/>
    <p:sldId id="334" r:id="rId9"/>
    <p:sldId id="335" r:id="rId10"/>
    <p:sldId id="336" r:id="rId11"/>
    <p:sldId id="337" r:id="rId12"/>
    <p:sldId id="338" r:id="rId13"/>
    <p:sldId id="339" r:id="rId14"/>
    <p:sldId id="340" r:id="rId15"/>
    <p:sldId id="341" r:id="rId16"/>
    <p:sldId id="342" r:id="rId17"/>
    <p:sldId id="343" r:id="rId18"/>
    <p:sldId id="344" r:id="rId19"/>
    <p:sldId id="345" r:id="rId20"/>
    <p:sldId id="346" r:id="rId21"/>
    <p:sldId id="347" r:id="rId22"/>
    <p:sldId id="348" r:id="rId23"/>
    <p:sldId id="349" r:id="rId24"/>
    <p:sldId id="350" r:id="rId25"/>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 xmlns:p15="http://schemas.microsoft.com/office/powerpoint/2012/main">
        <p15:guide id="1" orient="horz" pos="618" userDrawn="1">
          <p15:clr>
            <a:srgbClr val="A4A3A4"/>
          </p15:clr>
        </p15:guide>
        <p15:guide id="2" pos="24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82C6"/>
    <a:srgbClr val="F20000"/>
    <a:srgbClr val="3537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31" autoAdjust="0"/>
    <p:restoredTop sz="95488" autoAdjust="0"/>
  </p:normalViewPr>
  <p:slideViewPr>
    <p:cSldViewPr>
      <p:cViewPr varScale="1">
        <p:scale>
          <a:sx n="72" d="100"/>
          <a:sy n="72" d="100"/>
        </p:scale>
        <p:origin x="-1350" y="-90"/>
      </p:cViewPr>
      <p:guideLst>
        <p:guide orient="horz" pos="618"/>
        <p:guide pos="24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emf"/></Relationships>
</file>

<file path=ppt/slideLayouts/_rels/slideLayout1.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6.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a:hlinkClick r:id="rId3"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val="3936825077"/>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矩形 1">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日期占位符 1"/>
          <p:cNvSpPr>
            <a:spLocks noGrp="1"/>
          </p:cNvSpPr>
          <p:nvPr>
            <p:ph type="dt" sz="half" idx="10"/>
          </p:nvPr>
        </p:nvSpPr>
        <p:spPr>
          <a:xfrm>
            <a:off x="457200" y="6356350"/>
            <a:ext cx="2133600" cy="365125"/>
          </a:xfrm>
          <a:prstGeom prst="rect">
            <a:avLst/>
          </a:prstGeom>
        </p:spPr>
        <p:txBody>
          <a:bodyPr/>
          <a:lstStyle>
            <a:lvl1pPr>
              <a:defRPr/>
            </a:lvl1pPr>
          </a:lstStyle>
          <a:p>
            <a:pPr>
              <a:defRPr/>
            </a:pPr>
            <a:fld id="{0CCB2824-0940-41DE-88B8-4BE58EB1F117}" type="datetimeFigureOut">
              <a:rPr lang="zh-CN" altLang="en-US"/>
              <a:pPr>
                <a:defRPr/>
              </a:pPr>
              <a:t>2017-12-27</a:t>
            </a:fld>
            <a:endParaRPr lang="zh-CN" altLang="en-US"/>
          </a:p>
        </p:txBody>
      </p:sp>
      <p:sp>
        <p:nvSpPr>
          <p:cNvPr id="4" name="灯片编号占位符 3"/>
          <p:cNvSpPr>
            <a:spLocks noGrp="1"/>
          </p:cNvSpPr>
          <p:nvPr>
            <p:ph type="sldNum" sz="quarter" idx="11"/>
          </p:nvPr>
        </p:nvSpPr>
        <p:spPr>
          <a:xfrm>
            <a:off x="6553200" y="6356350"/>
            <a:ext cx="2133600" cy="365125"/>
          </a:xfrm>
          <a:prstGeom prst="rect">
            <a:avLst/>
          </a:prstGeom>
        </p:spPr>
        <p:txBody>
          <a:bodyPr/>
          <a:lstStyle>
            <a:lvl1pPr>
              <a:defRPr/>
            </a:lvl1pPr>
          </a:lstStyle>
          <a:p>
            <a:pPr>
              <a:defRPr/>
            </a:pPr>
            <a:fld id="{D005C15E-2595-4E0B-BB86-EE8BF1B28374}" type="slidenum">
              <a:rPr lang="zh-CN" altLang="en-US"/>
              <a:pPr>
                <a:defRPr/>
              </a:pPr>
              <a:t>‹#›</a:t>
            </a:fld>
            <a:endParaRPr lang="zh-CN" altLang="en-US"/>
          </a:p>
        </p:txBody>
      </p:sp>
    </p:spTree>
    <p:extLst>
      <p:ext uri="{BB962C8B-B14F-4D97-AF65-F5344CB8AC3E}">
        <p14:creationId xmlns:p14="http://schemas.microsoft.com/office/powerpoint/2010/main" val="50522210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3" name="五边形 2">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4" name="五边形 3">
            <a:hlinkClick r:id="rId3"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val="94488061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val="306089344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11" name="五边形 10">
            <a:hlinkClick r:id="rId2" action="ppaction://hlinksldjump"/>
          </p:cNvPr>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3"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val="159119874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13837206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5" name="矩形 4">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标题 1"/>
          <p:cNvSpPr>
            <a:spLocks noGrp="1"/>
          </p:cNvSpPr>
          <p:nvPr>
            <p:ph type="title"/>
          </p:nvPr>
        </p:nvSpPr>
        <p:spPr>
          <a:xfrm>
            <a:off x="492117" y="857232"/>
            <a:ext cx="2936875"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857232"/>
            <a:ext cx="5111750" cy="5429288"/>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
        <p:nvSpPr>
          <p:cNvPr id="4" name="文本占位符 3"/>
          <p:cNvSpPr>
            <a:spLocks noGrp="1"/>
          </p:cNvSpPr>
          <p:nvPr>
            <p:ph type="body" sz="half" idx="2"/>
          </p:nvPr>
        </p:nvSpPr>
        <p:spPr>
          <a:xfrm>
            <a:off x="457200" y="2000240"/>
            <a:ext cx="3008313" cy="428628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895486904"/>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5" name="矩形 4">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dirty="0"/>
          </a:p>
        </p:txBody>
      </p:sp>
      <p:sp>
        <p:nvSpPr>
          <p:cNvPr id="3" name="图片占位符 2"/>
          <p:cNvSpPr>
            <a:spLocks noGrp="1"/>
          </p:cNvSpPr>
          <p:nvPr>
            <p:ph type="pic" idx="1"/>
          </p:nvPr>
        </p:nvSpPr>
        <p:spPr>
          <a:xfrm>
            <a:off x="1792288" y="1000107"/>
            <a:ext cx="5486400" cy="3727467"/>
          </a:xfrm>
          <a:prstGeom prst="rect">
            <a:avLst/>
          </a:prstGeo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6" name="日期占位符 4"/>
          <p:cNvSpPr>
            <a:spLocks noGrp="1"/>
          </p:cNvSpPr>
          <p:nvPr>
            <p:ph type="dt" sz="half" idx="10"/>
          </p:nvPr>
        </p:nvSpPr>
        <p:spPr>
          <a:xfrm>
            <a:off x="457200" y="6356350"/>
            <a:ext cx="2133600" cy="365125"/>
          </a:xfrm>
          <a:prstGeom prst="rect">
            <a:avLst/>
          </a:prstGeom>
        </p:spPr>
        <p:txBody>
          <a:bodyPr/>
          <a:lstStyle>
            <a:lvl1pPr>
              <a:defRPr/>
            </a:lvl1pPr>
          </a:lstStyle>
          <a:p>
            <a:pPr>
              <a:defRPr/>
            </a:pPr>
            <a:fld id="{39B22C42-7695-40B1-8403-BF80393CDB01}" type="datetimeFigureOut">
              <a:rPr lang="zh-CN" altLang="en-US"/>
              <a:pPr>
                <a:defRPr/>
              </a:pPr>
              <a:t>2017-12-27</a:t>
            </a:fld>
            <a:endParaRPr lang="zh-CN" altLang="en-US"/>
          </a:p>
        </p:txBody>
      </p:sp>
      <p:sp>
        <p:nvSpPr>
          <p:cNvPr id="7" name="页脚占位符 5"/>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8" name="灯片编号占位符 6"/>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7EA5276A-390C-4DFE-8576-6A85E317E850}" type="slidenum">
              <a:rPr lang="zh-CN" altLang="en-US"/>
              <a:pPr>
                <a:defRPr/>
              </a:pPr>
              <a:t>‹#›</a:t>
            </a:fld>
            <a:endParaRPr lang="zh-CN" altLang="en-US"/>
          </a:p>
        </p:txBody>
      </p:sp>
    </p:spTree>
    <p:extLst>
      <p:ext uri="{BB962C8B-B14F-4D97-AF65-F5344CB8AC3E}">
        <p14:creationId xmlns:p14="http://schemas.microsoft.com/office/powerpoint/2010/main" val="387675432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4" name="矩形 3">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竖排文字占位符 2"/>
          <p:cNvSpPr>
            <a:spLocks noGrp="1"/>
          </p:cNvSpPr>
          <p:nvPr>
            <p:ph type="body" orient="vert" idx="1"/>
          </p:nvPr>
        </p:nvSpPr>
        <p:spPr>
          <a:xfrm>
            <a:off x="214282" y="785812"/>
            <a:ext cx="8715436" cy="571502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a:xfrm>
            <a:off x="457200" y="6356350"/>
            <a:ext cx="2133600" cy="365125"/>
          </a:xfrm>
          <a:prstGeom prst="rect">
            <a:avLst/>
          </a:prstGeom>
        </p:spPr>
        <p:txBody>
          <a:bodyPr/>
          <a:lstStyle>
            <a:lvl1pPr>
              <a:defRPr/>
            </a:lvl1pPr>
          </a:lstStyle>
          <a:p>
            <a:pPr>
              <a:defRPr/>
            </a:pPr>
            <a:fld id="{C04DC2C1-AFE0-47B9-A30D-87A44ECA0F1A}" type="datetimeFigureOut">
              <a:rPr lang="zh-CN" altLang="en-US"/>
              <a:pPr>
                <a:defRPr/>
              </a:pPr>
              <a:t>2017-12-27</a:t>
            </a:fld>
            <a:endParaRPr lang="zh-CN" altLang="en-US"/>
          </a:p>
        </p:txBody>
      </p:sp>
      <p:sp>
        <p:nvSpPr>
          <p:cNvPr id="6" name="页脚占位符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C5281694-89E8-44DE-906D-68E1C1BE5941}" type="slidenum">
              <a:rPr lang="zh-CN" altLang="en-US"/>
              <a:pPr>
                <a:defRPr/>
              </a:pPr>
              <a:t>‹#›</a:t>
            </a:fld>
            <a:endParaRPr lang="zh-CN" altLang="en-US"/>
          </a:p>
        </p:txBody>
      </p:sp>
    </p:spTree>
    <p:extLst>
      <p:ext uri="{BB962C8B-B14F-4D97-AF65-F5344CB8AC3E}">
        <p14:creationId xmlns:p14="http://schemas.microsoft.com/office/powerpoint/2010/main" val="37282817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4" name="矩形 3">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竖排标题 1"/>
          <p:cNvSpPr>
            <a:spLocks noGrp="1"/>
          </p:cNvSpPr>
          <p:nvPr>
            <p:ph type="title" orient="vert"/>
          </p:nvPr>
        </p:nvSpPr>
        <p:spPr>
          <a:xfrm>
            <a:off x="6629400" y="714356"/>
            <a:ext cx="2057400" cy="5572164"/>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714356"/>
            <a:ext cx="6019800" cy="5572164"/>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a:xfrm>
            <a:off x="457200" y="6356350"/>
            <a:ext cx="2133600" cy="365125"/>
          </a:xfrm>
          <a:prstGeom prst="rect">
            <a:avLst/>
          </a:prstGeom>
        </p:spPr>
        <p:txBody>
          <a:bodyPr/>
          <a:lstStyle>
            <a:lvl1pPr>
              <a:defRPr/>
            </a:lvl1pPr>
          </a:lstStyle>
          <a:p>
            <a:pPr>
              <a:defRPr/>
            </a:pPr>
            <a:fld id="{52EEE0CC-3638-4F4A-9C98-BE97961DBD24}" type="datetimeFigureOut">
              <a:rPr lang="zh-CN" altLang="en-US"/>
              <a:pPr>
                <a:defRPr/>
              </a:pPr>
              <a:t>2017-12-27</a:t>
            </a:fld>
            <a:endParaRPr lang="zh-CN" altLang="en-US"/>
          </a:p>
        </p:txBody>
      </p:sp>
      <p:sp>
        <p:nvSpPr>
          <p:cNvPr id="6" name="页脚占位符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9D41DC22-96CA-4535-B6F6-D051893B881B}" type="slidenum">
              <a:rPr lang="zh-CN" altLang="en-US"/>
              <a:pPr>
                <a:defRPr/>
              </a:pPr>
              <a:t>‹#›</a:t>
            </a:fld>
            <a:endParaRPr lang="zh-CN" altLang="en-US"/>
          </a:p>
        </p:txBody>
      </p:sp>
    </p:spTree>
    <p:extLst>
      <p:ext uri="{BB962C8B-B14F-4D97-AF65-F5344CB8AC3E}">
        <p14:creationId xmlns:p14="http://schemas.microsoft.com/office/powerpoint/2010/main" val="322127715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850" r:id="rId1"/>
    <p:sldLayoutId id="2147483839" r:id="rId2"/>
    <p:sldLayoutId id="2147483842" r:id="rId3"/>
    <p:sldLayoutId id="2147483843" r:id="rId4"/>
    <p:sldLayoutId id="2147483844" r:id="rId5"/>
    <p:sldLayoutId id="2147483845" r:id="rId6"/>
    <p:sldLayoutId id="2147483846" r:id="rId7"/>
    <p:sldLayoutId id="2147483847" r:id="rId8"/>
    <p:sldLayoutId id="2147483848" r:id="rId9"/>
    <p:sldLayoutId id="2147483849" r:id="rId10"/>
  </p:sldLayoutIdLst>
  <p:timing>
    <p:tnLst>
      <p:par>
        <p:cTn id="1" dur="indefinite" restart="never" nodeType="tmRoot"/>
      </p:par>
    </p:tnLst>
  </p:timing>
  <p:txStyles>
    <p:titleStyle>
      <a:lvl1pPr algn="ctr" rtl="0" eaLnBrk="1" fontAlgn="base" hangingPunct="1">
        <a:spcBef>
          <a:spcPct val="0"/>
        </a:spcBef>
        <a:spcAft>
          <a:spcPct val="0"/>
        </a:spcAft>
        <a:defRPr sz="3600" b="1" kern="1200">
          <a:solidFill>
            <a:srgbClr val="353781"/>
          </a:solidFill>
          <a:latin typeface="黑体" pitchFamily="2" charset="-122"/>
          <a:ea typeface="黑体" pitchFamily="2" charset="-122"/>
          <a:cs typeface="+mj-cs"/>
        </a:defRPr>
      </a:lvl1pPr>
      <a:lvl2pPr algn="ctr" rtl="0" eaLnBrk="1" fontAlgn="base" hangingPunct="1">
        <a:spcBef>
          <a:spcPct val="0"/>
        </a:spcBef>
        <a:spcAft>
          <a:spcPct val="0"/>
        </a:spcAft>
        <a:defRPr sz="3600" b="1">
          <a:solidFill>
            <a:srgbClr val="353781"/>
          </a:solidFill>
          <a:latin typeface="黑体" pitchFamily="2" charset="-122"/>
          <a:ea typeface="黑体" pitchFamily="2" charset="-122"/>
        </a:defRPr>
      </a:lvl2pPr>
      <a:lvl3pPr algn="ctr" rtl="0" eaLnBrk="1" fontAlgn="base" hangingPunct="1">
        <a:spcBef>
          <a:spcPct val="0"/>
        </a:spcBef>
        <a:spcAft>
          <a:spcPct val="0"/>
        </a:spcAft>
        <a:defRPr sz="3600" b="1">
          <a:solidFill>
            <a:srgbClr val="353781"/>
          </a:solidFill>
          <a:latin typeface="黑体" pitchFamily="2" charset="-122"/>
          <a:ea typeface="黑体" pitchFamily="2" charset="-122"/>
        </a:defRPr>
      </a:lvl3pPr>
      <a:lvl4pPr algn="ctr" rtl="0" eaLnBrk="1" fontAlgn="base" hangingPunct="1">
        <a:spcBef>
          <a:spcPct val="0"/>
        </a:spcBef>
        <a:spcAft>
          <a:spcPct val="0"/>
        </a:spcAft>
        <a:defRPr sz="3600" b="1">
          <a:solidFill>
            <a:srgbClr val="353781"/>
          </a:solidFill>
          <a:latin typeface="黑体" pitchFamily="2" charset="-122"/>
          <a:ea typeface="黑体" pitchFamily="2" charset="-122"/>
        </a:defRPr>
      </a:lvl4pPr>
      <a:lvl5pPr algn="ctr" rtl="0" eaLnBrk="1" fontAlgn="base" hangingPunct="1">
        <a:spcBef>
          <a:spcPct val="0"/>
        </a:spcBef>
        <a:spcAft>
          <a:spcPct val="0"/>
        </a:spcAft>
        <a:defRPr sz="3600" b="1">
          <a:solidFill>
            <a:srgbClr val="353781"/>
          </a:solidFill>
          <a:latin typeface="黑体" pitchFamily="2" charset="-122"/>
          <a:ea typeface="黑体" pitchFamily="2" charset="-122"/>
        </a:defRPr>
      </a:lvl5pPr>
      <a:lvl6pPr marL="457200" algn="ctr" rtl="0" eaLnBrk="1" fontAlgn="base" hangingPunct="1">
        <a:spcBef>
          <a:spcPct val="0"/>
        </a:spcBef>
        <a:spcAft>
          <a:spcPct val="0"/>
        </a:spcAft>
        <a:defRPr sz="3600" b="1">
          <a:solidFill>
            <a:srgbClr val="353781"/>
          </a:solidFill>
          <a:latin typeface="黑体" pitchFamily="2" charset="-122"/>
          <a:ea typeface="黑体" pitchFamily="2" charset="-122"/>
        </a:defRPr>
      </a:lvl6pPr>
      <a:lvl7pPr marL="914400" algn="ctr" rtl="0" eaLnBrk="1" fontAlgn="base" hangingPunct="1">
        <a:spcBef>
          <a:spcPct val="0"/>
        </a:spcBef>
        <a:spcAft>
          <a:spcPct val="0"/>
        </a:spcAft>
        <a:defRPr sz="3600" b="1">
          <a:solidFill>
            <a:srgbClr val="353781"/>
          </a:solidFill>
          <a:latin typeface="黑体" pitchFamily="2" charset="-122"/>
          <a:ea typeface="黑体" pitchFamily="2" charset="-122"/>
        </a:defRPr>
      </a:lvl7pPr>
      <a:lvl8pPr marL="1371600" algn="ctr" rtl="0" eaLnBrk="1" fontAlgn="base" hangingPunct="1">
        <a:spcBef>
          <a:spcPct val="0"/>
        </a:spcBef>
        <a:spcAft>
          <a:spcPct val="0"/>
        </a:spcAft>
        <a:defRPr sz="3600" b="1">
          <a:solidFill>
            <a:srgbClr val="353781"/>
          </a:solidFill>
          <a:latin typeface="黑体" pitchFamily="2" charset="-122"/>
          <a:ea typeface="黑体" pitchFamily="2" charset="-122"/>
        </a:defRPr>
      </a:lvl8pPr>
      <a:lvl9pPr marL="1828800" algn="ctr" rtl="0" eaLnBrk="1" fontAlgn="base" hangingPunct="1">
        <a:spcBef>
          <a:spcPct val="0"/>
        </a:spcBef>
        <a:spcAft>
          <a:spcPct val="0"/>
        </a:spcAft>
        <a:defRPr sz="3600" b="1">
          <a:solidFill>
            <a:srgbClr val="353781"/>
          </a:solidFill>
          <a:latin typeface="黑体" pitchFamily="2" charset="-122"/>
          <a:ea typeface="黑体" pitchFamily="2" charset="-122"/>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0.xml"/><Relationship Id="rId1" Type="http://schemas.openxmlformats.org/officeDocument/2006/relationships/vmlDrawing" Target="../drawings/vmlDrawing1.vml"/><Relationship Id="rId5" Type="http://schemas.openxmlformats.org/officeDocument/2006/relationships/image" Target="../media/image1.emf"/><Relationship Id="rId4" Type="http://schemas.openxmlformats.org/officeDocument/2006/relationships/package" Target="../embeddings/Microsoft_Word___1.docx"/></Relationships>
</file>

<file path=ppt/slides/_rels/slide10.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0.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0.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0.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0.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0.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0.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0.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0.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9.xml"/><Relationship Id="rId1" Type="http://schemas.openxmlformats.org/officeDocument/2006/relationships/slideLayout" Target="../slideLayouts/slideLayout2.xml"/><Relationship Id="rId6" Type="http://schemas.openxmlformats.org/officeDocument/2006/relationships/slide" Target="slide23.xml"/><Relationship Id="rId5" Type="http://schemas.openxmlformats.org/officeDocument/2006/relationships/slide" Target="slide22.xml"/><Relationship Id="rId4" Type="http://schemas.openxmlformats.org/officeDocument/2006/relationships/slide" Target="slide21.xm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10.xml"/><Relationship Id="rId1" Type="http://schemas.openxmlformats.org/officeDocument/2006/relationships/vmlDrawing" Target="../drawings/vmlDrawing2.vml"/><Relationship Id="rId5" Type="http://schemas.openxmlformats.org/officeDocument/2006/relationships/image" Target="../media/image2.emf"/><Relationship Id="rId4" Type="http://schemas.openxmlformats.org/officeDocument/2006/relationships/package" Target="../embeddings/Microsoft_Word___2.docx"/></Relationships>
</file>

<file path=ppt/slides/_rels/slide20.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9.xml"/><Relationship Id="rId1" Type="http://schemas.openxmlformats.org/officeDocument/2006/relationships/slideLayout" Target="../slideLayouts/slideLayout2.xml"/><Relationship Id="rId6" Type="http://schemas.openxmlformats.org/officeDocument/2006/relationships/slide" Target="slide23.xml"/><Relationship Id="rId5" Type="http://schemas.openxmlformats.org/officeDocument/2006/relationships/slide" Target="slide22.xml"/><Relationship Id="rId4" Type="http://schemas.openxmlformats.org/officeDocument/2006/relationships/slide" Target="slide21.xml"/></Relationships>
</file>

<file path=ppt/slides/_rels/slide21.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9.xml"/><Relationship Id="rId1" Type="http://schemas.openxmlformats.org/officeDocument/2006/relationships/slideLayout" Target="../slideLayouts/slideLayout2.xml"/><Relationship Id="rId6" Type="http://schemas.openxmlformats.org/officeDocument/2006/relationships/slide" Target="slide23.xml"/><Relationship Id="rId5" Type="http://schemas.openxmlformats.org/officeDocument/2006/relationships/slide" Target="slide22.xml"/><Relationship Id="rId4" Type="http://schemas.openxmlformats.org/officeDocument/2006/relationships/slide" Target="slide21.xml"/></Relationships>
</file>

<file path=ppt/slides/_rels/slide22.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9.xml"/><Relationship Id="rId1" Type="http://schemas.openxmlformats.org/officeDocument/2006/relationships/slideLayout" Target="../slideLayouts/slideLayout2.xml"/><Relationship Id="rId6" Type="http://schemas.openxmlformats.org/officeDocument/2006/relationships/slide" Target="slide23.xml"/><Relationship Id="rId5" Type="http://schemas.openxmlformats.org/officeDocument/2006/relationships/slide" Target="slide22.xml"/><Relationship Id="rId4" Type="http://schemas.openxmlformats.org/officeDocument/2006/relationships/slide" Target="slide21.xml"/></Relationships>
</file>

<file path=ppt/slides/_rels/slide23.xml.rels><?xml version="1.0" encoding="UTF-8" standalone="yes"?>
<Relationships xmlns="http://schemas.openxmlformats.org/package/2006/relationships"><Relationship Id="rId8" Type="http://schemas.openxmlformats.org/officeDocument/2006/relationships/oleObject" Target="../embeddings/oleObject4.bin"/><Relationship Id="rId3" Type="http://schemas.openxmlformats.org/officeDocument/2006/relationships/slide" Target="slide19.xml"/><Relationship Id="rId7" Type="http://schemas.openxmlformats.org/officeDocument/2006/relationships/slide" Target="slide23.xml"/><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slide" Target="slide22.xml"/><Relationship Id="rId5" Type="http://schemas.openxmlformats.org/officeDocument/2006/relationships/slide" Target="slide21.xml"/><Relationship Id="rId10" Type="http://schemas.openxmlformats.org/officeDocument/2006/relationships/image" Target="../media/image4.emf"/><Relationship Id="rId4" Type="http://schemas.openxmlformats.org/officeDocument/2006/relationships/slide" Target="slide20.xml"/><Relationship Id="rId9" Type="http://schemas.openxmlformats.org/officeDocument/2006/relationships/package" Target="../embeddings/Microsoft_Word___4.docx"/></Relationships>
</file>

<file path=ppt/slides/_rels/slide24.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9.xml"/><Relationship Id="rId1" Type="http://schemas.openxmlformats.org/officeDocument/2006/relationships/slideLayout" Target="../slideLayouts/slideLayout2.xml"/><Relationship Id="rId6" Type="http://schemas.openxmlformats.org/officeDocument/2006/relationships/slide" Target="slide23.xml"/><Relationship Id="rId5" Type="http://schemas.openxmlformats.org/officeDocument/2006/relationships/slide" Target="slide22.xml"/><Relationship Id="rId4" Type="http://schemas.openxmlformats.org/officeDocument/2006/relationships/slide" Target="slide21.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1.xml"/><Relationship Id="rId1" Type="http://schemas.openxmlformats.org/officeDocument/2006/relationships/vmlDrawing" Target="../drawings/vmlDrawing3.vml"/><Relationship Id="rId5" Type="http://schemas.openxmlformats.org/officeDocument/2006/relationships/image" Target="../media/image3.emf"/><Relationship Id="rId4" Type="http://schemas.openxmlformats.org/officeDocument/2006/relationships/package" Target="../embeddings/Microsoft_Word___3.docx"/></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4.xml"/><Relationship Id="rId1" Type="http://schemas.openxmlformats.org/officeDocument/2006/relationships/slideLayout" Target="../slideLayouts/slideLayout3.xml"/><Relationship Id="rId4" Type="http://schemas.openxmlformats.org/officeDocument/2006/relationships/slide" Target="slide8.xml"/></Relationships>
</file>

<file path=ppt/slides/_rels/slide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4.xml"/><Relationship Id="rId1" Type="http://schemas.openxmlformats.org/officeDocument/2006/relationships/slideLayout" Target="../slideLayouts/slideLayout3.xml"/><Relationship Id="rId4" Type="http://schemas.openxmlformats.org/officeDocument/2006/relationships/slide" Target="slide8.xml"/></Relationships>
</file>

<file path=ppt/slides/_rels/slide6.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4.xml"/><Relationship Id="rId1" Type="http://schemas.openxmlformats.org/officeDocument/2006/relationships/slideLayout" Target="../slideLayouts/slideLayout3.xml"/><Relationship Id="rId4" Type="http://schemas.openxmlformats.org/officeDocument/2006/relationships/slide" Target="slide8.xml"/></Relationships>
</file>

<file path=ppt/slides/_rels/slide7.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4.xml"/><Relationship Id="rId1" Type="http://schemas.openxmlformats.org/officeDocument/2006/relationships/slideLayout" Target="../slideLayouts/slideLayout3.xml"/><Relationship Id="rId4" Type="http://schemas.openxmlformats.org/officeDocument/2006/relationships/slide" Target="slide8.xml"/></Relationships>
</file>

<file path=ppt/slides/_rels/slide8.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4.xml"/><Relationship Id="rId1" Type="http://schemas.openxmlformats.org/officeDocument/2006/relationships/slideLayout" Target="../slideLayouts/slideLayout3.xml"/><Relationship Id="rId4" Type="http://schemas.openxmlformats.org/officeDocument/2006/relationships/slide" Target="slide8.xml"/></Relationships>
</file>

<file path=ppt/slides/_rels/slide9.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4.xml"/><Relationship Id="rId1" Type="http://schemas.openxmlformats.org/officeDocument/2006/relationships/slideLayout" Target="../slideLayouts/slideLayout3.xml"/><Relationship Id="rId4" Type="http://schemas.openxmlformats.org/officeDocument/2006/relationships/slide" Target="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3303077129"/>
              </p:ext>
            </p:extLst>
          </p:nvPr>
        </p:nvGraphicFramePr>
        <p:xfrm>
          <a:off x="508000" y="3151115"/>
          <a:ext cx="8128000" cy="809769"/>
        </p:xfrm>
        <a:graphic>
          <a:graphicData uri="http://schemas.openxmlformats.org/presentationml/2006/ole">
            <mc:AlternateContent xmlns:mc="http://schemas.openxmlformats.org/markup-compatibility/2006">
              <mc:Choice xmlns:v="urn:schemas-microsoft-com:vml" Requires="v">
                <p:oleObj spid="_x0000_s2050" name="文档" r:id="rId4" imgW="5959986" imgH="594119" progId="Word.Document.12">
                  <p:embed/>
                </p:oleObj>
              </mc:Choice>
              <mc:Fallback>
                <p:oleObj name="文档" r:id="rId4" imgW="5959986" imgH="594119" progId="Word.Document.12">
                  <p:embed/>
                  <p:pic>
                    <p:nvPicPr>
                      <p:cNvPr id="0" name=""/>
                      <p:cNvPicPr/>
                      <p:nvPr/>
                    </p:nvPicPr>
                    <p:blipFill>
                      <a:blip r:embed="rId5"/>
                      <a:stretch>
                        <a:fillRect/>
                      </a:stretch>
                    </p:blipFill>
                    <p:spPr>
                      <a:xfrm>
                        <a:off x="508000" y="3151115"/>
                        <a:ext cx="8128000" cy="809769"/>
                      </a:xfrm>
                      <a:prstGeom prst="rect">
                        <a:avLst/>
                      </a:prstGeom>
                    </p:spPr>
                  </p:pic>
                </p:oleObj>
              </mc:Fallback>
            </mc:AlternateContent>
          </a:graphicData>
        </a:graphic>
      </p:graphicFrame>
    </p:spTree>
    <p:extLst>
      <p:ext uri="{BB962C8B-B14F-4D97-AF65-F5344CB8AC3E}">
        <p14:creationId xmlns:p14="http://schemas.microsoft.com/office/powerpoint/2010/main" val="353785046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7" name="矩形 6">
            <a:hlinkClick r:id="rId3" action="ppaction://hlinksldjump"/>
          </p:cNvPr>
          <p:cNvSpPr/>
          <p:nvPr/>
        </p:nvSpPr>
        <p:spPr>
          <a:xfrm>
            <a:off x="1470157"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1045252"/>
            <a:ext cx="8128000" cy="533607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探究</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点一新经济政策</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史料</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导入</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1921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俄共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第十次代表大会召开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根据列宁的提议通过了实行新经济政策的决议。</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当这一消息被共产国际的各国代表得知时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有些外国革命者痛惜地哭叹道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晓得今天是这样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我们错不该参加十月革命了。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楷体" panose="02010609060101010101" pitchFamily="49" charset="-122"/>
                <a:ea typeface="NEU-BZ-S92" panose="02020503000000020003" pitchFamily="18"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西方人士却说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俄国的这一招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是痛击我们的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互动探究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结合所学知识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分析史料中许多革命者对新经济政策感到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痛惜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的原因。</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西方人士为什么说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俄国的这一招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是痛击我们的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新经济政策在一定程度上恢复了资本主义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利用市场发展经济。</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实行新经济政策的最终目的是实现向社会主义的过渡。</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554121500"/>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7" name="矩形 6">
            <a:hlinkClick r:id="rId3" action="ppaction://hlinksldjump"/>
          </p:cNvPr>
          <p:cNvSpPr/>
          <p:nvPr/>
        </p:nvSpPr>
        <p:spPr>
          <a:xfrm>
            <a:off x="1470157"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1903625"/>
            <a:ext cx="8128000" cy="330475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名师精讲</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新经济政策的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所有制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允许私有制的存在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出现了多种所有制形式。</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分配形式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实行按劳分配。</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流通领域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允许自由贸易。</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过渡方式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按经济规律办事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从直接过渡转变为逐步过渡。</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利用市场和商品货币关系来促进生产发展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向社会主义过渡。</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33965167"/>
      </p:ext>
    </p:extLst>
  </p:cSld>
  <p:clrMapOvr>
    <a:masterClrMapping/>
  </p:clrMapOvr>
  <p:transition spd="slow">
    <p:cove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7" name="矩形 6">
            <a:hlinkClick r:id="rId3" action="ppaction://hlinksldjump"/>
          </p:cNvPr>
          <p:cNvSpPr/>
          <p:nvPr/>
        </p:nvSpPr>
        <p:spPr>
          <a:xfrm>
            <a:off x="1470157"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1700492"/>
            <a:ext cx="8128000" cy="371101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典例分析</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列宁说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小农只要还是小农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他们就必须有同他们的经济基础即个体小农经济相适应的刺激、动力和动因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用这种办法一定能够在无产阶级和农民之间建立起牢固的关系。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这种办法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彻底解决了农民的土地问题</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政府掌握了国家经济命脉</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苏维埃政权得到进一步巩固</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苏联建成了社会主义制度</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616172602"/>
      </p:ext>
    </p:extLst>
  </p:cSld>
  <p:clrMapOvr>
    <a:masterClrMapping/>
  </p:clrMapOvr>
  <p:transition spd="slow">
    <p:cove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7" name="矩形 6">
            <a:hlinkClick r:id="rId3" action="ppaction://hlinksldjump"/>
          </p:cNvPr>
          <p:cNvSpPr/>
          <p:nvPr/>
        </p:nvSpPr>
        <p:spPr>
          <a:xfrm>
            <a:off x="1470157"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2309890"/>
            <a:ext cx="8128000" cy="249222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由题干材料可知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列宁是要维护小农经济基础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并利用保护农民经济利益的办法巩固工农联盟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这反映的是列宁的新经济政策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项正确。俄国十月革命后苏俄实行的是土地国有制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项不符合史实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项在题干中没有体现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;1936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年新宪法的颁布标志着社会主义基本制度在苏联的确立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512041834"/>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4" name="矩形 3">
            <a:hlinkClick r:id="rId3" action="ppaction://hlinksldjump"/>
          </p:cNvPr>
          <p:cNvSpPr/>
          <p:nvPr/>
        </p:nvSpPr>
        <p:spPr>
          <a:xfrm>
            <a:off x="1470157"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3" name="矩形 2"/>
          <p:cNvSpPr>
            <a:spLocks noChangeAspect="1"/>
          </p:cNvSpPr>
          <p:nvPr/>
        </p:nvSpPr>
        <p:spPr>
          <a:xfrm>
            <a:off x="508000" y="2106757"/>
            <a:ext cx="8128000" cy="293618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探究</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点二正确认识斯大林模式</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史料</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导入</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斯大林的国家工业化和农业全盘集体化运动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体现着直接过渡到社会主义的原则</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从理论到实践都明显地改变了列宁的新经济政策。</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摘编自叶书宗《关于苏联的国家工</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业化和农业全盘集体化问题》</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38794711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4" name="矩形 3">
            <a:hlinkClick r:id="rId3" action="ppaction://hlinksldjump"/>
          </p:cNvPr>
          <p:cNvSpPr/>
          <p:nvPr/>
        </p:nvSpPr>
        <p:spPr>
          <a:xfrm>
            <a:off x="1470157"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3" name="矩形 2"/>
          <p:cNvSpPr>
            <a:spLocks noChangeAspect="1"/>
          </p:cNvSpPr>
          <p:nvPr/>
        </p:nvSpPr>
        <p:spPr>
          <a:xfrm>
            <a:off x="508000" y="1700492"/>
            <a:ext cx="8128000" cy="371101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互动探究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据史料并结合所学知识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探究斯大林的经济政策与新经济政策相比有哪些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改变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改变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取得的重要成果是什么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改变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改变了新经济政策间接向社会主义过渡的路线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实行直接过渡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改变了多种所有制并存的所有制形式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实行单一公有制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改变了计划和市场调节并存模式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实行高度集中的计划经济体制。</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基本实现了工业化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;1937</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年工业产值跃居欧洲第一、世界第二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为日后战胜德国法西斯奠定了重要的物质基础。</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5041185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4" name="矩形 3">
            <a:hlinkClick r:id="rId3" action="ppaction://hlinksldjump"/>
          </p:cNvPr>
          <p:cNvSpPr/>
          <p:nvPr/>
        </p:nvSpPr>
        <p:spPr>
          <a:xfrm>
            <a:off x="1470157"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3" name="矩形 2"/>
          <p:cNvSpPr>
            <a:spLocks noChangeAspect="1"/>
          </p:cNvSpPr>
          <p:nvPr/>
        </p:nvSpPr>
        <p:spPr>
          <a:xfrm>
            <a:off x="508000" y="1091094"/>
            <a:ext cx="8128000" cy="492981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名师精讲</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全面评价斯大林模式</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功绩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国家工业化迅速实现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苏联成为工业强国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经济实力迅速增长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为后来反法西斯战争的胜利奠定了物质基础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国民文化素质得到提高。</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弊端</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政治方面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高度集权、缺乏民主、缺乏监督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个人崇拜盛行。</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经济方面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国民经济比例严重失调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无法持续发展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排斥市场、商品货币关系和价值规律的作用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不利于劳动者的生产积极性和创造性的发挥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牺牲农民利益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造成农业生产长期停滞不前。</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思想文化方面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为维护领袖权威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采取行政干预手段对学术文化领域进行严格管理和控制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形成高度集中的思想文化体制。</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09790588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4" name="矩形 3">
            <a:hlinkClick r:id="rId3" action="ppaction://hlinksldjump"/>
          </p:cNvPr>
          <p:cNvSpPr/>
          <p:nvPr/>
        </p:nvSpPr>
        <p:spPr>
          <a:xfrm>
            <a:off x="1470157"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3" name="矩形 2"/>
          <p:cNvSpPr>
            <a:spLocks noChangeAspect="1"/>
          </p:cNvSpPr>
          <p:nvPr/>
        </p:nvSpPr>
        <p:spPr>
          <a:xfrm>
            <a:off x="508000" y="1903625"/>
            <a:ext cx="8128000" cy="330475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典例分析</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,34)1930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年苏联粮食产量为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835.4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亿千克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,1931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年降至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694.8</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亿千克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;1930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年苏联粮食出口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483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亿千克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,1931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年增至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518</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亿千克。这表明苏联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人民为国家工业化建设作出贡献</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农业投入不足造成粮食供不应求</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粮食减产严重制约工业发展速度</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农业集体化影响农民生产积极性</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67167692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4" name="矩形 3">
            <a:hlinkClick r:id="rId3" action="ppaction://hlinksldjump"/>
          </p:cNvPr>
          <p:cNvSpPr/>
          <p:nvPr/>
        </p:nvSpPr>
        <p:spPr>
          <a:xfrm>
            <a:off x="1470157"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3" name="矩形 2"/>
          <p:cNvSpPr>
            <a:spLocks noChangeAspect="1"/>
          </p:cNvSpPr>
          <p:nvPr/>
        </p:nvSpPr>
        <p:spPr>
          <a:xfrm>
            <a:off x="508000" y="2106757"/>
            <a:ext cx="8128000" cy="289848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本题考查苏联的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计划经济体制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。本题的核心信息是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粮食产量减少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出口量却增加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这体现了苏联人民为国家工业化建设做出贡献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材料没有体现农业投入的多少及粮食的供应状况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粮食出口增加可为苏联换来更多外汇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进而推动苏联工业化发展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材料未涉及农民的生产积极性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项结论无法得出。</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3403754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504056"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1</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967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solidFill>
                <a:schemeClr val="accent5">
                  <a:lumMod val="20000"/>
                  <a:lumOff val="80000"/>
                </a:schemeClr>
              </a:solidFill>
            </a:endParaRPr>
          </a:p>
        </p:txBody>
      </p:sp>
      <p:sp>
        <p:nvSpPr>
          <p:cNvPr id="4" name="矩形 3">
            <a:hlinkClick r:id="rId4" action="ppaction://hlinksldjump"/>
          </p:cNvPr>
          <p:cNvSpPr/>
          <p:nvPr/>
        </p:nvSpPr>
        <p:spPr>
          <a:xfrm>
            <a:off x="1538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solidFill>
                <a:schemeClr val="accent5">
                  <a:lumMod val="20000"/>
                  <a:lumOff val="80000"/>
                </a:schemeClr>
              </a:solidFill>
            </a:endParaRPr>
          </a:p>
        </p:txBody>
      </p:sp>
      <p:sp>
        <p:nvSpPr>
          <p:cNvPr id="5" name="矩形 4">
            <a:hlinkClick r:id="rId5" action="ppaction://hlinksldjump"/>
          </p:cNvPr>
          <p:cNvSpPr/>
          <p:nvPr/>
        </p:nvSpPr>
        <p:spPr>
          <a:xfrm>
            <a:off x="2110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solidFill>
                <a:schemeClr val="accent5">
                  <a:lumMod val="20000"/>
                  <a:lumOff val="80000"/>
                </a:schemeClr>
              </a:solidFill>
            </a:endParaRPr>
          </a:p>
        </p:txBody>
      </p:sp>
      <p:sp>
        <p:nvSpPr>
          <p:cNvPr id="6" name="矩形 5">
            <a:hlinkClick r:id="rId6" action="ppaction://hlinksldjump"/>
          </p:cNvPr>
          <p:cNvSpPr/>
          <p:nvPr/>
        </p:nvSpPr>
        <p:spPr>
          <a:xfrm>
            <a:off x="2681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solidFill>
                <a:schemeClr val="accent5">
                  <a:lumMod val="20000"/>
                  <a:lumOff val="80000"/>
                </a:schemeClr>
              </a:solidFill>
            </a:endParaRPr>
          </a:p>
        </p:txBody>
      </p:sp>
      <p:sp>
        <p:nvSpPr>
          <p:cNvPr id="7" name="矩形 6"/>
          <p:cNvSpPr>
            <a:spLocks noChangeAspect="1"/>
          </p:cNvSpPr>
          <p:nvPr/>
        </p:nvSpPr>
        <p:spPr>
          <a:xfrm>
            <a:off x="508000" y="1294227"/>
            <a:ext cx="8128000" cy="452354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十月革命后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苏维埃俄国曾尝试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直接过渡到纯社会主义的经济形式和纯社会主义的分配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这一尝试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造成了严重的经济政治危机</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有效地巩固了工农联盟</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导致新经济政策被废止</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迅速完成了社会主义工业化</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直接过渡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指战时共产主义政策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这一尝试导致严重的经济政治危机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巩固工农联盟是指新经济政策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新经济政策是战时共产主义政策之后的尝试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迅速完成社会主义工业化的是斯大林体制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450189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val="977350200"/>
              </p:ext>
            </p:extLst>
          </p:nvPr>
        </p:nvGraphicFramePr>
        <p:xfrm>
          <a:off x="508000" y="3151115"/>
          <a:ext cx="8128000" cy="809769"/>
        </p:xfrm>
        <a:graphic>
          <a:graphicData uri="http://schemas.openxmlformats.org/presentationml/2006/ole">
            <mc:AlternateContent xmlns:mc="http://schemas.openxmlformats.org/markup-compatibility/2006">
              <mc:Choice xmlns:v="urn:schemas-microsoft-com:vml" Requires="v">
                <p:oleObj spid="_x0000_s3074" name="文档" r:id="rId4" imgW="5959986" imgH="594119" progId="Word.Document.12">
                  <p:embed/>
                </p:oleObj>
              </mc:Choice>
              <mc:Fallback>
                <p:oleObj name="文档" r:id="rId4" imgW="5959986" imgH="594119" progId="Word.Document.12">
                  <p:embed/>
                  <p:pic>
                    <p:nvPicPr>
                      <p:cNvPr id="0" name=""/>
                      <p:cNvPicPr/>
                      <p:nvPr/>
                    </p:nvPicPr>
                    <p:blipFill>
                      <a:blip r:embed="rId5"/>
                      <a:stretch>
                        <a:fillRect/>
                      </a:stretch>
                    </p:blipFill>
                    <p:spPr>
                      <a:xfrm>
                        <a:off x="508000" y="3151115"/>
                        <a:ext cx="8128000" cy="809769"/>
                      </a:xfrm>
                      <a:prstGeom prst="rect">
                        <a:avLst/>
                      </a:prstGeom>
                    </p:spPr>
                  </p:pic>
                </p:oleObj>
              </mc:Fallback>
            </mc:AlternateContent>
          </a:graphicData>
        </a:graphic>
      </p:graphicFrame>
    </p:spTree>
    <p:extLst>
      <p:ext uri="{BB962C8B-B14F-4D97-AF65-F5344CB8AC3E}">
        <p14:creationId xmlns:p14="http://schemas.microsoft.com/office/powerpoint/2010/main" val="389905648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1</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967036" y="692696"/>
            <a:ext cx="504056"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solidFill>
                <a:schemeClr val="accent5">
                  <a:lumMod val="20000"/>
                  <a:lumOff val="80000"/>
                </a:schemeClr>
              </a:solidFill>
            </a:endParaRPr>
          </a:p>
        </p:txBody>
      </p:sp>
      <p:sp>
        <p:nvSpPr>
          <p:cNvPr id="4" name="矩形 3">
            <a:hlinkClick r:id="rId4" action="ppaction://hlinksldjump"/>
          </p:cNvPr>
          <p:cNvSpPr/>
          <p:nvPr/>
        </p:nvSpPr>
        <p:spPr>
          <a:xfrm>
            <a:off x="1538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solidFill>
                <a:schemeClr val="accent5">
                  <a:lumMod val="20000"/>
                  <a:lumOff val="80000"/>
                </a:schemeClr>
              </a:solidFill>
            </a:endParaRPr>
          </a:p>
        </p:txBody>
      </p:sp>
      <p:sp>
        <p:nvSpPr>
          <p:cNvPr id="5" name="矩形 4">
            <a:hlinkClick r:id="rId5" action="ppaction://hlinksldjump"/>
          </p:cNvPr>
          <p:cNvSpPr/>
          <p:nvPr/>
        </p:nvSpPr>
        <p:spPr>
          <a:xfrm>
            <a:off x="2110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solidFill>
                <a:schemeClr val="accent5">
                  <a:lumMod val="20000"/>
                  <a:lumOff val="80000"/>
                </a:schemeClr>
              </a:solidFill>
            </a:endParaRPr>
          </a:p>
        </p:txBody>
      </p:sp>
      <p:sp>
        <p:nvSpPr>
          <p:cNvPr id="6" name="矩形 5">
            <a:hlinkClick r:id="rId6" action="ppaction://hlinksldjump"/>
          </p:cNvPr>
          <p:cNvSpPr/>
          <p:nvPr/>
        </p:nvSpPr>
        <p:spPr>
          <a:xfrm>
            <a:off x="2681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solidFill>
                <a:schemeClr val="accent5">
                  <a:lumMod val="20000"/>
                  <a:lumOff val="80000"/>
                </a:schemeClr>
              </a:solidFill>
            </a:endParaRPr>
          </a:p>
        </p:txBody>
      </p:sp>
      <p:sp>
        <p:nvSpPr>
          <p:cNvPr id="7" name="矩形 6"/>
          <p:cNvSpPr>
            <a:spLocks noChangeAspect="1"/>
          </p:cNvSpPr>
          <p:nvPr/>
        </p:nvSpPr>
        <p:spPr>
          <a:xfrm>
            <a:off x="508000" y="1700492"/>
            <a:ext cx="8128000" cy="371101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苏俄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历史上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打开军事共产主义时期所堵塞的东西。于是就有了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。这里省略的是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战时共产主义政策　　　　</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新经济政策</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斯大林体制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新经济体制</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军事共产主义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指的是战时共产主义政策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材料中反映出对战时共产主义政策的否定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才有了新经济政策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42352441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1</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967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solidFill>
                <a:schemeClr val="accent5">
                  <a:lumMod val="20000"/>
                  <a:lumOff val="80000"/>
                </a:schemeClr>
              </a:solidFill>
            </a:endParaRPr>
          </a:p>
        </p:txBody>
      </p:sp>
      <p:sp>
        <p:nvSpPr>
          <p:cNvPr id="4" name="矩形 3">
            <a:hlinkClick r:id="rId4" action="ppaction://hlinksldjump"/>
          </p:cNvPr>
          <p:cNvSpPr/>
          <p:nvPr/>
        </p:nvSpPr>
        <p:spPr>
          <a:xfrm>
            <a:off x="1538536" y="692696"/>
            <a:ext cx="504056"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solidFill>
                <a:schemeClr val="accent5">
                  <a:lumMod val="20000"/>
                  <a:lumOff val="80000"/>
                </a:schemeClr>
              </a:solidFill>
            </a:endParaRPr>
          </a:p>
        </p:txBody>
      </p:sp>
      <p:sp>
        <p:nvSpPr>
          <p:cNvPr id="5" name="矩形 4">
            <a:hlinkClick r:id="rId5" action="ppaction://hlinksldjump"/>
          </p:cNvPr>
          <p:cNvSpPr/>
          <p:nvPr/>
        </p:nvSpPr>
        <p:spPr>
          <a:xfrm>
            <a:off x="2110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solidFill>
                <a:schemeClr val="accent5">
                  <a:lumMod val="20000"/>
                  <a:lumOff val="80000"/>
                </a:schemeClr>
              </a:solidFill>
            </a:endParaRPr>
          </a:p>
        </p:txBody>
      </p:sp>
      <p:sp>
        <p:nvSpPr>
          <p:cNvPr id="6" name="矩形 5">
            <a:hlinkClick r:id="rId6" action="ppaction://hlinksldjump"/>
          </p:cNvPr>
          <p:cNvSpPr/>
          <p:nvPr/>
        </p:nvSpPr>
        <p:spPr>
          <a:xfrm>
            <a:off x="2681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solidFill>
                <a:schemeClr val="accent5">
                  <a:lumMod val="20000"/>
                  <a:lumOff val="80000"/>
                </a:schemeClr>
              </a:solidFill>
            </a:endParaRPr>
          </a:p>
        </p:txBody>
      </p:sp>
      <p:sp>
        <p:nvSpPr>
          <p:cNvPr id="7" name="矩形 6"/>
          <p:cNvSpPr>
            <a:spLocks noChangeAspect="1"/>
          </p:cNvSpPr>
          <p:nvPr/>
        </p:nvSpPr>
        <p:spPr>
          <a:xfrm>
            <a:off x="508000" y="1045252"/>
            <a:ext cx="8128000" cy="533607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斯大林视察西伯利亚农村后说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苏维埃制度不能长久地建立在两种不同的基础上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联合的社会主义工业化的工业和以生产资料私有制为基础的个体小农经济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。这种认识在实践中体现为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提出了第一个五年计划</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建立城乡市场交换关系</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进行农业生产关系的改造</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加快重工业的发展速度</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根据题干材料中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苏维埃制度</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个体小农经济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可知斯大林指的是当时苏联的农业生产关系。为满足苏联工业化对粮食、资金、原料等的需求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斯大林时期在农业方面实行大规模的农业集体化运动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6434987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1</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967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solidFill>
                <a:schemeClr val="accent5">
                  <a:lumMod val="20000"/>
                  <a:lumOff val="80000"/>
                </a:schemeClr>
              </a:solidFill>
            </a:endParaRPr>
          </a:p>
        </p:txBody>
      </p:sp>
      <p:sp>
        <p:nvSpPr>
          <p:cNvPr id="4" name="矩形 3">
            <a:hlinkClick r:id="rId4" action="ppaction://hlinksldjump"/>
          </p:cNvPr>
          <p:cNvSpPr/>
          <p:nvPr/>
        </p:nvSpPr>
        <p:spPr>
          <a:xfrm>
            <a:off x="1538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solidFill>
                <a:schemeClr val="accent5">
                  <a:lumMod val="20000"/>
                  <a:lumOff val="80000"/>
                </a:schemeClr>
              </a:solidFill>
            </a:endParaRPr>
          </a:p>
        </p:txBody>
      </p:sp>
      <p:sp>
        <p:nvSpPr>
          <p:cNvPr id="5" name="矩形 4">
            <a:hlinkClick r:id="rId5" action="ppaction://hlinksldjump"/>
          </p:cNvPr>
          <p:cNvSpPr/>
          <p:nvPr/>
        </p:nvSpPr>
        <p:spPr>
          <a:xfrm>
            <a:off x="2110036" y="692696"/>
            <a:ext cx="504056"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solidFill>
                <a:schemeClr val="accent5">
                  <a:lumMod val="20000"/>
                  <a:lumOff val="80000"/>
                </a:schemeClr>
              </a:solidFill>
            </a:endParaRPr>
          </a:p>
        </p:txBody>
      </p:sp>
      <p:sp>
        <p:nvSpPr>
          <p:cNvPr id="6" name="矩形 5">
            <a:hlinkClick r:id="rId6" action="ppaction://hlinksldjump"/>
          </p:cNvPr>
          <p:cNvSpPr/>
          <p:nvPr/>
        </p:nvSpPr>
        <p:spPr>
          <a:xfrm>
            <a:off x="2681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solidFill>
                <a:schemeClr val="accent5">
                  <a:lumMod val="20000"/>
                  <a:lumOff val="80000"/>
                </a:schemeClr>
              </a:solidFill>
            </a:endParaRPr>
          </a:p>
        </p:txBody>
      </p:sp>
      <p:sp>
        <p:nvSpPr>
          <p:cNvPr id="7" name="矩形 6"/>
          <p:cNvSpPr>
            <a:spLocks noChangeAspect="1"/>
          </p:cNvSpPr>
          <p:nvPr/>
        </p:nvSpPr>
        <p:spPr>
          <a:xfrm>
            <a:off x="508000" y="1294227"/>
            <a:ext cx="8128000" cy="452354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在斯大林模式下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全国是一个统一的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大工厂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而企业只是这座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大工厂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中的一个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生产车间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宋体" panose="02010600030101010101" pitchFamily="2" charset="-122"/>
                <a:ea typeface="NEU-BZ-S92" panose="02020503000000020003" pitchFamily="18"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甚至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每一双皮鞋或每一件内衣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都要由中央调配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。这表明斯大林模式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实行指导性的计划管理</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完全排斥市场调节</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优先发展重工业</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导致生活物资短缺</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从材料信息可以看出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苏联实行的是指令性的计划管理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完全排斥市场调节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项正确。苏联实行的是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指令性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计划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指导性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计划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两项从材料中体现不出来。</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9410123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395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1</a:t>
            </a:r>
            <a:endParaRPr lang="zh-CN" altLang="en-US" sz="1400" dirty="0">
              <a:solidFill>
                <a:schemeClr val="accent5">
                  <a:lumMod val="20000"/>
                  <a:lumOff val="80000"/>
                </a:schemeClr>
              </a:solidFill>
            </a:endParaRPr>
          </a:p>
        </p:txBody>
      </p:sp>
      <p:sp>
        <p:nvSpPr>
          <p:cNvPr id="3" name="矩形 2">
            <a:hlinkClick r:id="rId4" action="ppaction://hlinksldjump"/>
          </p:cNvPr>
          <p:cNvSpPr/>
          <p:nvPr/>
        </p:nvSpPr>
        <p:spPr>
          <a:xfrm>
            <a:off x="967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solidFill>
                <a:schemeClr val="accent5">
                  <a:lumMod val="20000"/>
                  <a:lumOff val="80000"/>
                </a:schemeClr>
              </a:solidFill>
            </a:endParaRPr>
          </a:p>
        </p:txBody>
      </p:sp>
      <p:sp>
        <p:nvSpPr>
          <p:cNvPr id="4" name="矩形 3">
            <a:hlinkClick r:id="rId5" action="ppaction://hlinksldjump"/>
          </p:cNvPr>
          <p:cNvSpPr/>
          <p:nvPr/>
        </p:nvSpPr>
        <p:spPr>
          <a:xfrm>
            <a:off x="1538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solidFill>
                <a:schemeClr val="accent5">
                  <a:lumMod val="20000"/>
                  <a:lumOff val="80000"/>
                </a:schemeClr>
              </a:solidFill>
            </a:endParaRPr>
          </a:p>
        </p:txBody>
      </p:sp>
      <p:sp>
        <p:nvSpPr>
          <p:cNvPr id="5" name="矩形 4">
            <a:hlinkClick r:id="rId6" action="ppaction://hlinksldjump"/>
          </p:cNvPr>
          <p:cNvSpPr/>
          <p:nvPr/>
        </p:nvSpPr>
        <p:spPr>
          <a:xfrm>
            <a:off x="2110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solidFill>
                <a:schemeClr val="accent5">
                  <a:lumMod val="20000"/>
                  <a:lumOff val="80000"/>
                </a:schemeClr>
              </a:solidFill>
            </a:endParaRPr>
          </a:p>
        </p:txBody>
      </p:sp>
      <p:sp>
        <p:nvSpPr>
          <p:cNvPr id="6" name="矩形 5">
            <a:hlinkClick r:id="rId7" action="ppaction://hlinksldjump"/>
          </p:cNvPr>
          <p:cNvSpPr/>
          <p:nvPr/>
        </p:nvSpPr>
        <p:spPr>
          <a:xfrm>
            <a:off x="2681536" y="692696"/>
            <a:ext cx="504056"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solidFill>
                <a:schemeClr val="accent5">
                  <a:lumMod val="20000"/>
                  <a:lumOff val="80000"/>
                </a:schemeClr>
              </a:solidFill>
            </a:endParaRPr>
          </a:p>
        </p:txBody>
      </p:sp>
      <p:graphicFrame>
        <p:nvGraphicFramePr>
          <p:cNvPr id="7" name="对象 6"/>
          <p:cNvGraphicFramePr>
            <a:graphicFrameLocks noChangeAspect="1"/>
          </p:cNvGraphicFramePr>
          <p:nvPr>
            <p:extLst>
              <p:ext uri="{D42A27DB-BD31-4B8C-83A1-F6EECF244321}">
                <p14:modId xmlns:p14="http://schemas.microsoft.com/office/powerpoint/2010/main" val="2317050121"/>
              </p:ext>
            </p:extLst>
          </p:nvPr>
        </p:nvGraphicFramePr>
        <p:xfrm>
          <a:off x="755576" y="1088739"/>
          <a:ext cx="8128000" cy="2988333"/>
        </p:xfrm>
        <a:graphic>
          <a:graphicData uri="http://schemas.openxmlformats.org/presentationml/2006/ole">
            <mc:AlternateContent xmlns:mc="http://schemas.openxmlformats.org/markup-compatibility/2006">
              <mc:Choice xmlns:v="urn:schemas-microsoft-com:vml" Requires="v">
                <p:oleObj spid="_x0000_s5122" name="Document" r:id="rId9" imgW="3838193" imgH="1411885" progId="Word.Document.12">
                  <p:embed/>
                </p:oleObj>
              </mc:Choice>
              <mc:Fallback>
                <p:oleObj name="Document" r:id="rId9" imgW="3838193" imgH="1411885" progId="Word.Document.12">
                  <p:embed/>
                  <p:pic>
                    <p:nvPicPr>
                      <p:cNvPr id="0" name=""/>
                      <p:cNvPicPr/>
                      <p:nvPr/>
                    </p:nvPicPr>
                    <p:blipFill>
                      <a:blip r:embed="rId10"/>
                      <a:stretch>
                        <a:fillRect/>
                      </a:stretch>
                    </p:blipFill>
                    <p:spPr>
                      <a:xfrm>
                        <a:off x="755576" y="1088739"/>
                        <a:ext cx="8128000" cy="2988333"/>
                      </a:xfrm>
                      <a:prstGeom prst="rect">
                        <a:avLst/>
                      </a:prstGeom>
                    </p:spPr>
                  </p:pic>
                </p:oleObj>
              </mc:Fallback>
            </mc:AlternateContent>
          </a:graphicData>
        </a:graphic>
      </p:graphicFrame>
      <p:sp>
        <p:nvSpPr>
          <p:cNvPr id="8" name="矩形 7"/>
          <p:cNvSpPr>
            <a:spLocks noChangeAspect="1"/>
          </p:cNvSpPr>
          <p:nvPr/>
        </p:nvSpPr>
        <p:spPr>
          <a:xfrm>
            <a:off x="647564" y="4077072"/>
            <a:ext cx="8128000" cy="167969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这是一幅反映苏联社会主义建设的漫画。图中的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巨人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一条腿粗大无比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一条腿则细小脆弱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粗腿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喻指苏联的重工业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细腿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则指苏联的农业和轻工业。漫画形象地反映了苏联社会主义建设中存在的突出问题。</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54085985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1</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967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solidFill>
                <a:schemeClr val="accent5">
                  <a:lumMod val="20000"/>
                  <a:lumOff val="80000"/>
                </a:schemeClr>
              </a:solidFill>
            </a:endParaRPr>
          </a:p>
        </p:txBody>
      </p:sp>
      <p:sp>
        <p:nvSpPr>
          <p:cNvPr id="4" name="矩形 3">
            <a:hlinkClick r:id="rId4" action="ppaction://hlinksldjump"/>
          </p:cNvPr>
          <p:cNvSpPr/>
          <p:nvPr/>
        </p:nvSpPr>
        <p:spPr>
          <a:xfrm>
            <a:off x="1538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solidFill>
                <a:schemeClr val="accent5">
                  <a:lumMod val="20000"/>
                  <a:lumOff val="80000"/>
                </a:schemeClr>
              </a:solidFill>
            </a:endParaRPr>
          </a:p>
        </p:txBody>
      </p:sp>
      <p:sp>
        <p:nvSpPr>
          <p:cNvPr id="5" name="矩形 4">
            <a:hlinkClick r:id="rId5" action="ppaction://hlinksldjump"/>
          </p:cNvPr>
          <p:cNvSpPr/>
          <p:nvPr/>
        </p:nvSpPr>
        <p:spPr>
          <a:xfrm>
            <a:off x="2110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solidFill>
                <a:schemeClr val="accent5">
                  <a:lumMod val="20000"/>
                  <a:lumOff val="80000"/>
                </a:schemeClr>
              </a:solidFill>
            </a:endParaRPr>
          </a:p>
        </p:txBody>
      </p:sp>
      <p:sp>
        <p:nvSpPr>
          <p:cNvPr id="6" name="矩形 5">
            <a:hlinkClick r:id="rId6" action="ppaction://hlinksldjump"/>
          </p:cNvPr>
          <p:cNvSpPr/>
          <p:nvPr/>
        </p:nvSpPr>
        <p:spPr>
          <a:xfrm>
            <a:off x="2681536" y="692696"/>
            <a:ext cx="504056"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solidFill>
                <a:schemeClr val="accent5">
                  <a:lumMod val="20000"/>
                  <a:lumOff val="80000"/>
                </a:schemeClr>
              </a:solidFill>
            </a:endParaRPr>
          </a:p>
        </p:txBody>
      </p:sp>
      <p:sp>
        <p:nvSpPr>
          <p:cNvPr id="7" name="矩形 6"/>
          <p:cNvSpPr>
            <a:spLocks noChangeAspect="1"/>
          </p:cNvSpPr>
          <p:nvPr/>
        </p:nvSpPr>
        <p:spPr>
          <a:xfrm>
            <a:off x="508000" y="2106757"/>
            <a:ext cx="8128000" cy="293618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解读图文信息并结合所学知识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探究斯大林经济模式的特点。</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结合图片信息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从工业与农业关系的角度对斯大林模式予以评价。</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特点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依靠行政手段干预经济发展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长期执行计划指令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片面发展重工业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导致经济结构比例严重失调。</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评价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斯大林模式使苏联基本上实现了以重工业为中心的国家工业化。但农业落后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国民经济比例严重失调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农业长期处于停滞状态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最终阻碍了社会经济的进一步发展。</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4808359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val="1270753258"/>
              </p:ext>
            </p:extLst>
          </p:nvPr>
        </p:nvGraphicFramePr>
        <p:xfrm>
          <a:off x="508000" y="1792162"/>
          <a:ext cx="8128000" cy="3527676"/>
        </p:xfrm>
        <a:graphic>
          <a:graphicData uri="http://schemas.openxmlformats.org/presentationml/2006/ole">
            <mc:AlternateContent xmlns:mc="http://schemas.openxmlformats.org/markup-compatibility/2006">
              <mc:Choice xmlns:v="urn:schemas-microsoft-com:vml" Requires="v">
                <p:oleObj spid="_x0000_s4098" name="文档" r:id="rId4" imgW="3957084" imgH="1718302" progId="Word.Document.12">
                  <p:embed/>
                </p:oleObj>
              </mc:Choice>
              <mc:Fallback>
                <p:oleObj name="文档" r:id="rId4" imgW="3957084" imgH="1718302" progId="Word.Document.12">
                  <p:embed/>
                  <p:pic>
                    <p:nvPicPr>
                      <p:cNvPr id="0" name=""/>
                      <p:cNvPicPr/>
                      <p:nvPr/>
                    </p:nvPicPr>
                    <p:blipFill>
                      <a:blip r:embed="rId5"/>
                      <a:stretch>
                        <a:fillRect/>
                      </a:stretch>
                    </p:blipFill>
                    <p:spPr>
                      <a:xfrm>
                        <a:off x="508000" y="1792162"/>
                        <a:ext cx="8128000" cy="3527676"/>
                      </a:xfrm>
                      <a:prstGeom prst="rect">
                        <a:avLst/>
                      </a:prstGeom>
                    </p:spPr>
                  </p:pic>
                </p:oleObj>
              </mc:Fallback>
            </mc:AlternateContent>
          </a:graphicData>
        </a:graphic>
      </p:graphicFrame>
    </p:spTree>
    <p:extLst>
      <p:ext uri="{BB962C8B-B14F-4D97-AF65-F5344CB8AC3E}">
        <p14:creationId xmlns:p14="http://schemas.microsoft.com/office/powerpoint/2010/main" val="66137222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95484" y="692696"/>
            <a:ext cx="1080000"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知识点一</a:t>
            </a:r>
            <a:endParaRPr lang="zh-CN" altLang="en-US" sz="1400" dirty="0"/>
          </a:p>
        </p:txBody>
      </p:sp>
      <p:sp>
        <p:nvSpPr>
          <p:cNvPr id="3" name="矩形 2">
            <a:hlinkClick r:id="rId3" action="ppaction://hlinksldjump"/>
          </p:cNvPr>
          <p:cNvSpPr/>
          <p:nvPr/>
        </p:nvSpPr>
        <p:spPr>
          <a:xfrm>
            <a:off x="1691800"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知识点二</a:t>
            </a:r>
            <a:endParaRPr lang="zh-CN" altLang="en-US" sz="1400" dirty="0"/>
          </a:p>
        </p:txBody>
      </p:sp>
      <p:sp>
        <p:nvSpPr>
          <p:cNvPr id="4" name="矩形 3">
            <a:hlinkClick r:id="rId4" action="ppaction://hlinksldjump"/>
          </p:cNvPr>
          <p:cNvSpPr/>
          <p:nvPr/>
        </p:nvSpPr>
        <p:spPr>
          <a:xfrm>
            <a:off x="287834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知识点三</a:t>
            </a:r>
            <a:endParaRPr lang="zh-CN" altLang="en-US" sz="1400" dirty="0"/>
          </a:p>
        </p:txBody>
      </p:sp>
      <p:sp>
        <p:nvSpPr>
          <p:cNvPr id="5" name="矩形 4"/>
          <p:cNvSpPr>
            <a:spLocks noChangeAspect="1"/>
          </p:cNvSpPr>
          <p:nvPr/>
        </p:nvSpPr>
        <p:spPr>
          <a:xfrm>
            <a:off x="508000" y="1045252"/>
            <a:ext cx="8128000" cy="533607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知识</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点一战时共产主义政策</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原因</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国内战争</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爆发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苏俄形势严峻。</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内容</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实行</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余粮征集制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农民除保留口粮、种子粮和饲料粮外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其余粮食以极低的价格交售国家。</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普遍实行</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工业国有化</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取消</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商品贸易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一切生活必需品都由国家集中分配。</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不劳动者不得食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的原则。</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影响</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积极方面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最大限度地集中了全国的人力、物力、财力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保证了</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军事斗争</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的胜利。</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消极方面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许多措施超出了</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战时需要</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的限度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引起农民不满。</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p:nvPr/>
        </p:nvSpPr>
        <p:spPr>
          <a:xfrm>
            <a:off x="820130" y="1916832"/>
            <a:ext cx="1159581"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743891" y="2713726"/>
            <a:ext cx="1410314"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316480" y="3516700"/>
            <a:ext cx="1383965"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752589" y="3916113"/>
            <a:ext cx="1111275"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848133" y="5528730"/>
            <a:ext cx="1122659"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325154" y="5928120"/>
            <a:ext cx="1152128"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57088332"/>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9548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知识点一</a:t>
            </a:r>
            <a:endParaRPr lang="zh-CN" altLang="en-US" sz="1400" dirty="0"/>
          </a:p>
        </p:txBody>
      </p:sp>
      <p:sp>
        <p:nvSpPr>
          <p:cNvPr id="3" name="矩形 2">
            <a:hlinkClick r:id="rId3" action="ppaction://hlinksldjump"/>
          </p:cNvPr>
          <p:cNvSpPr/>
          <p:nvPr/>
        </p:nvSpPr>
        <p:spPr>
          <a:xfrm>
            <a:off x="1691800" y="692696"/>
            <a:ext cx="1080000"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知识点二</a:t>
            </a:r>
            <a:endParaRPr lang="zh-CN" altLang="en-US" sz="1400" dirty="0"/>
          </a:p>
        </p:txBody>
      </p:sp>
      <p:sp>
        <p:nvSpPr>
          <p:cNvPr id="4" name="矩形 3">
            <a:hlinkClick r:id="rId4" action="ppaction://hlinksldjump"/>
          </p:cNvPr>
          <p:cNvSpPr/>
          <p:nvPr/>
        </p:nvSpPr>
        <p:spPr>
          <a:xfrm>
            <a:off x="287834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知识点三</a:t>
            </a:r>
            <a:endParaRPr lang="zh-CN" altLang="en-US" sz="1400" dirty="0"/>
          </a:p>
        </p:txBody>
      </p:sp>
      <p:sp>
        <p:nvSpPr>
          <p:cNvPr id="5" name="矩形 4"/>
          <p:cNvSpPr>
            <a:spLocks noChangeAspect="1"/>
          </p:cNvSpPr>
          <p:nvPr/>
        </p:nvSpPr>
        <p:spPr>
          <a:xfrm>
            <a:off x="684065" y="1556792"/>
            <a:ext cx="7632848" cy="3342453"/>
          </a:xfrm>
          <a:prstGeom prst="rect">
            <a:avLst/>
          </a:prstGeom>
        </p:spPr>
        <p:txBody>
          <a:bodyPr wrap="square">
            <a:spAutoFit/>
          </a:bodyPr>
          <a:lstStyle/>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知识</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点二新经济政策</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背景</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苏维埃政府亟须恢复经济。</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农民</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对战时共产主义政策不满。</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国家没有能力</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直接领导</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和组织所有企业的生产。</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开始</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1921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俄共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召开了第十次代表大会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会上决定以粮食税代替余粮征集制</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p:nvPr/>
        </p:nvSpPr>
        <p:spPr>
          <a:xfrm>
            <a:off x="1372046" y="2820890"/>
            <a:ext cx="533095"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062814" y="3228630"/>
            <a:ext cx="1117712"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843127" y="4027448"/>
            <a:ext cx="744467"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3685330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9548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知识点一</a:t>
            </a:r>
            <a:endParaRPr lang="zh-CN" altLang="en-US" sz="1400" dirty="0"/>
          </a:p>
        </p:txBody>
      </p:sp>
      <p:sp>
        <p:nvSpPr>
          <p:cNvPr id="3" name="矩形 2">
            <a:hlinkClick r:id="rId3" action="ppaction://hlinksldjump"/>
          </p:cNvPr>
          <p:cNvSpPr/>
          <p:nvPr/>
        </p:nvSpPr>
        <p:spPr>
          <a:xfrm>
            <a:off x="1691800" y="692696"/>
            <a:ext cx="1080000"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知识点二</a:t>
            </a:r>
            <a:endParaRPr lang="zh-CN" altLang="en-US" sz="1400" dirty="0"/>
          </a:p>
        </p:txBody>
      </p:sp>
      <p:sp>
        <p:nvSpPr>
          <p:cNvPr id="4" name="矩形 3">
            <a:hlinkClick r:id="rId4" action="ppaction://hlinksldjump"/>
          </p:cNvPr>
          <p:cNvSpPr/>
          <p:nvPr/>
        </p:nvSpPr>
        <p:spPr>
          <a:xfrm>
            <a:off x="287834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知识点三</a:t>
            </a:r>
            <a:endParaRPr lang="zh-CN" altLang="en-US" sz="1400" dirty="0"/>
          </a:p>
        </p:txBody>
      </p:sp>
      <p:sp>
        <p:nvSpPr>
          <p:cNvPr id="5" name="矩形 4"/>
          <p:cNvSpPr>
            <a:spLocks noChangeAspect="1"/>
          </p:cNvSpPr>
          <p:nvPr/>
        </p:nvSpPr>
        <p:spPr>
          <a:xfrm>
            <a:off x="524017" y="1776624"/>
            <a:ext cx="8128000" cy="330475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内容</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农业方面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以固定的</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粮食税</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代替余粮征集制。</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工业方面</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关系</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国家经济命脉</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的企业仍归国家所有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由国家经营。</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②</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中小企业</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和国家暂时无力经营的企业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允许本国和外国资本家经营。</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恢复</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私人小企业</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流通方面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由产品交换转为允许</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自由贸易</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p:nvPr/>
        </p:nvSpPr>
        <p:spPr>
          <a:xfrm>
            <a:off x="3515485" y="2238134"/>
            <a:ext cx="84707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699194" y="3046919"/>
            <a:ext cx="166287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135898" y="3451383"/>
            <a:ext cx="1172744"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693489" y="4246667"/>
            <a:ext cx="1446584"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912569" y="4653136"/>
            <a:ext cx="1129427"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1411635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9548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知识点一</a:t>
            </a:r>
            <a:endParaRPr lang="zh-CN" altLang="en-US" sz="1400" dirty="0"/>
          </a:p>
        </p:txBody>
      </p:sp>
      <p:sp>
        <p:nvSpPr>
          <p:cNvPr id="3" name="矩形 2">
            <a:hlinkClick r:id="rId3" action="ppaction://hlinksldjump"/>
          </p:cNvPr>
          <p:cNvSpPr/>
          <p:nvPr/>
        </p:nvSpPr>
        <p:spPr>
          <a:xfrm>
            <a:off x="1691800" y="692696"/>
            <a:ext cx="1080000"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知识点二</a:t>
            </a:r>
            <a:endParaRPr lang="zh-CN" altLang="en-US" sz="1400" dirty="0"/>
          </a:p>
        </p:txBody>
      </p:sp>
      <p:sp>
        <p:nvSpPr>
          <p:cNvPr id="4" name="矩形 3">
            <a:hlinkClick r:id="rId4" action="ppaction://hlinksldjump"/>
          </p:cNvPr>
          <p:cNvSpPr/>
          <p:nvPr/>
        </p:nvSpPr>
        <p:spPr>
          <a:xfrm>
            <a:off x="287834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知识点三</a:t>
            </a:r>
            <a:endParaRPr lang="zh-CN" altLang="en-US" sz="1400" dirty="0"/>
          </a:p>
        </p:txBody>
      </p:sp>
      <p:sp>
        <p:nvSpPr>
          <p:cNvPr id="5" name="矩形 4"/>
          <p:cNvSpPr>
            <a:spLocks noChangeAspect="1"/>
          </p:cNvSpPr>
          <p:nvPr/>
        </p:nvSpPr>
        <p:spPr>
          <a:xfrm>
            <a:off x="508000" y="1903625"/>
            <a:ext cx="8128000" cy="334245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教材解读</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阅读教材第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想一想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新经济政策的依据是什么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苏俄仍是一个小农经济占优势的落后的农业国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国内战争胜利后农民强烈反对以余粮征集制为核心的战时共产主义政策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暴动频发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苏维埃政权的处境十分危急。</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意义</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找到了一条使落后的俄国过渡到</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社会主义</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的途径。</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受到广大工人和农民的支持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国民经济</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得到恢复和发展</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p>
          <a:p>
            <a:pPr indent="266700">
              <a:lnSpc>
                <a:spcPct val="120000"/>
              </a:lnSpc>
              <a:spcAft>
                <a:spcPts val="0"/>
              </a:spcAft>
              <a:tabLst>
                <a:tab pos="1029335" algn="l"/>
                <a:tab pos="1850390" algn="l"/>
                <a:tab pos="2538095" algn="l"/>
                <a:tab pos="3221990" algn="l"/>
              </a:tabLst>
            </a:pPr>
            <a:r>
              <a:rPr lang="zh-CN" altLang="zh-CN" sz="2200"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苏维埃</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政权</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得到巩固。</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p:nvPr/>
        </p:nvSpPr>
        <p:spPr>
          <a:xfrm>
            <a:off x="5117242" y="3987486"/>
            <a:ext cx="108012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890176" y="4385614"/>
            <a:ext cx="1123976"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96882" y="4786266"/>
            <a:ext cx="144004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6127706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9548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知识点一</a:t>
            </a:r>
            <a:endParaRPr lang="zh-CN" altLang="en-US" sz="1400" dirty="0"/>
          </a:p>
        </p:txBody>
      </p:sp>
      <p:sp>
        <p:nvSpPr>
          <p:cNvPr id="3" name="矩形 2">
            <a:hlinkClick r:id="rId3" action="ppaction://hlinksldjump"/>
          </p:cNvPr>
          <p:cNvSpPr/>
          <p:nvPr/>
        </p:nvSpPr>
        <p:spPr>
          <a:xfrm>
            <a:off x="1691800" y="692696"/>
            <a:ext cx="1080000"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知识点二</a:t>
            </a:r>
            <a:endParaRPr lang="zh-CN" altLang="en-US" sz="1400" dirty="0"/>
          </a:p>
        </p:txBody>
      </p:sp>
      <p:sp>
        <p:nvSpPr>
          <p:cNvPr id="4" name="矩形 3">
            <a:hlinkClick r:id="rId4" action="ppaction://hlinksldjump"/>
          </p:cNvPr>
          <p:cNvSpPr/>
          <p:nvPr/>
        </p:nvSpPr>
        <p:spPr>
          <a:xfrm>
            <a:off x="2878344" y="692696"/>
            <a:ext cx="1080000"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知识点三</a:t>
            </a:r>
            <a:endParaRPr lang="zh-CN" altLang="en-US" sz="1400" dirty="0"/>
          </a:p>
        </p:txBody>
      </p:sp>
      <p:sp>
        <p:nvSpPr>
          <p:cNvPr id="5" name="矩形 4"/>
          <p:cNvSpPr>
            <a:spLocks noChangeAspect="1"/>
          </p:cNvSpPr>
          <p:nvPr/>
        </p:nvSpPr>
        <p:spPr>
          <a:xfrm>
            <a:off x="508000" y="1700492"/>
            <a:ext cx="8128000" cy="37487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知识</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点三斯大林时期的经济</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斯大林体制的建立</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经过工业化和</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农业集体化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逐步取消了新经济政策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年代中期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确立了新的经济体制。</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特点</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实行单一的</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公有制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包括全民所有制和集体所有制。</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实行</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高度集中</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的经济管理体制。</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实行排斥市场的指令性</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计划经济</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主要以</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行政手段</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管理经济。</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p:nvPr/>
        </p:nvSpPr>
        <p:spPr>
          <a:xfrm>
            <a:off x="2529573" y="2565516"/>
            <a:ext cx="1420571"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580733" y="3772390"/>
            <a:ext cx="84707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743479" y="4170852"/>
            <a:ext cx="1082885"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998976" y="4581128"/>
            <a:ext cx="1087073"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13860" y="4982931"/>
            <a:ext cx="1137461"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1267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9548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知识点一</a:t>
            </a:r>
            <a:endParaRPr lang="zh-CN" altLang="en-US" sz="1400" dirty="0"/>
          </a:p>
        </p:txBody>
      </p:sp>
      <p:sp>
        <p:nvSpPr>
          <p:cNvPr id="3" name="矩形 2">
            <a:hlinkClick r:id="rId3" action="ppaction://hlinksldjump"/>
          </p:cNvPr>
          <p:cNvSpPr/>
          <p:nvPr/>
        </p:nvSpPr>
        <p:spPr>
          <a:xfrm>
            <a:off x="1691800" y="692696"/>
            <a:ext cx="1080000"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知识点二</a:t>
            </a:r>
            <a:endParaRPr lang="zh-CN" altLang="en-US" sz="1400" dirty="0"/>
          </a:p>
        </p:txBody>
      </p:sp>
      <p:sp>
        <p:nvSpPr>
          <p:cNvPr id="4" name="矩形 3">
            <a:hlinkClick r:id="rId4" action="ppaction://hlinksldjump"/>
          </p:cNvPr>
          <p:cNvSpPr/>
          <p:nvPr/>
        </p:nvSpPr>
        <p:spPr>
          <a:xfrm>
            <a:off x="2878344" y="692696"/>
            <a:ext cx="1080000"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知识点三</a:t>
            </a:r>
            <a:endParaRPr lang="zh-CN" altLang="en-US" sz="1400" dirty="0"/>
          </a:p>
        </p:txBody>
      </p:sp>
      <p:sp>
        <p:nvSpPr>
          <p:cNvPr id="5" name="矩形 4"/>
          <p:cNvSpPr>
            <a:spLocks noChangeAspect="1"/>
          </p:cNvSpPr>
          <p:nvPr/>
        </p:nvSpPr>
        <p:spPr>
          <a:xfrm>
            <a:off x="508000" y="1903625"/>
            <a:ext cx="8128000" cy="330475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影响</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积极方面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国家能够按照计划调配和使用全部资源进行经济建设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使苏联形成了比较齐全的</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工业体系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基本上实现了</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工业化</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1937</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苏联的工业生产总值跃居欧洲第一位、世界第二位。</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消极方面</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超越了苏联生产力的水平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造成苏联农业、轻工业、重工业发展比例</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严重失调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农民生产积极性受到挫伤。</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第二次世界大战后诞生的</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社会主义国家</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大都照搬这种体制。</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p:nvPr/>
        </p:nvSpPr>
        <p:spPr>
          <a:xfrm>
            <a:off x="4015437" y="2770654"/>
            <a:ext cx="1143298"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864221" y="2770654"/>
            <a:ext cx="84707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444253" y="4376602"/>
            <a:ext cx="110183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236706" y="4782888"/>
            <a:ext cx="1645906"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699288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Lst>
  </p:timing>
</p:sld>
</file>

<file path=ppt/theme/theme1.xml><?xml version="1.0" encoding="utf-8"?>
<a:theme xmlns:a="http://schemas.openxmlformats.org/drawingml/2006/main" name="金牌学案14模板">
  <a:themeElements>
    <a:clrScheme name="气流">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Office 经典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金牌学案14模板</Template>
  <TotalTime>78</TotalTime>
  <Words>3050</Words>
  <Application>Microsoft Office PowerPoint</Application>
  <PresentationFormat>全屏显示(4:3)</PresentationFormat>
  <Paragraphs>189</Paragraphs>
  <Slides>24</Slides>
  <Notes>0</Notes>
  <HiddenSlides>0</HiddenSlides>
  <MMClips>0</MMClips>
  <ScaleCrop>false</ScaleCrop>
  <HeadingPairs>
    <vt:vector size="6" baseType="variant">
      <vt:variant>
        <vt:lpstr>主题</vt:lpstr>
      </vt:variant>
      <vt:variant>
        <vt:i4>1</vt:i4>
      </vt:variant>
      <vt:variant>
        <vt:lpstr>嵌入 OLE 服务器</vt:lpstr>
      </vt:variant>
      <vt:variant>
        <vt:i4>2</vt:i4>
      </vt:variant>
      <vt:variant>
        <vt:lpstr>幻灯片标题</vt:lpstr>
      </vt:variant>
      <vt:variant>
        <vt:i4>24</vt:i4>
      </vt:variant>
    </vt:vector>
  </HeadingPairs>
  <TitlesOfParts>
    <vt:vector size="27" baseType="lpstr">
      <vt:lpstr>金牌学案14模板</vt:lpstr>
      <vt:lpstr>文档</vt:lpstr>
      <vt:lpstr>Document</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微软用户</dc:creator>
  <cp:lastModifiedBy>User</cp:lastModifiedBy>
  <cp:revision>27</cp:revision>
  <dcterms:created xsi:type="dcterms:W3CDTF">2014-07-29T03:10:12Z</dcterms:created>
  <dcterms:modified xsi:type="dcterms:W3CDTF">2017-12-27T07:49:51Z</dcterms:modified>
</cp:coreProperties>
</file>