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17.xml"/><Relationship Id="rId7" Type="http://schemas.openxmlformats.org/officeDocument/2006/relationships/slide" Target="slide2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20.xml"/><Relationship Id="rId5" Type="http://schemas.openxmlformats.org/officeDocument/2006/relationships/slide" Target="slide19.xml"/><Relationship Id="rId10" Type="http://schemas.openxmlformats.org/officeDocument/2006/relationships/image" Target="../media/image3.emf"/><Relationship Id="rId4" Type="http://schemas.openxmlformats.org/officeDocument/2006/relationships/slide" Target="slide18.xml"/><Relationship Id="rId9" Type="http://schemas.openxmlformats.org/officeDocument/2006/relationships/package" Target="../embeddings/Microsoft_Word___3.docx"/></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7.xml"/><Relationship Id="rId7" Type="http://schemas.openxmlformats.org/officeDocument/2006/relationships/slide" Target="slide21.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20.xml"/><Relationship Id="rId5" Type="http://schemas.openxmlformats.org/officeDocument/2006/relationships/slide" Target="slide19.xml"/><Relationship Id="rId10" Type="http://schemas.openxmlformats.org/officeDocument/2006/relationships/image" Target="../media/image4.emf"/><Relationship Id="rId4" Type="http://schemas.openxmlformats.org/officeDocument/2006/relationships/slide" Target="slide18.xml"/><Relationship Id="rId9" Type="http://schemas.openxmlformats.org/officeDocument/2006/relationships/package" Target="../embeddings/Microsoft_Word___4.docx"/></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878968843"/>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5536" y="908720"/>
            <a:ext cx="8384480" cy="5742341"/>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影响中国资本主义发展的主要因素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推动民族工业发展的因素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西方列强的侵略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分解着中国自给自足的封建经济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客观上为民族工业的兴起和发展提供了某些条件和可能。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由于时代潮流的冲击和巩固统治的需要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清末至民国历届政府都鼓励兴办实业。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中国人民反帝爱国运动的热情不断高涨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实业救国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具有日益广泛的社会基础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有力地推动了民族工业的发展。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实业家们自强不息的爱国精神是支撑近代民族工业发展的动力与力量源泉。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阻碍近代民族工业发展的因素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半殖民地半封建的社会环境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帝国主义、封建主义和官僚资本主义的压迫和束缚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是阻碍近代民族工业发展的主要因素。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Tree>
    <p:extLst>
      <p:ext uri="{BB962C8B-B14F-4D97-AF65-F5344CB8AC3E}">
        <p14:creationId xmlns:p14="http://schemas.microsoft.com/office/powerpoint/2010/main" val="878894187"/>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0492"/>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法国历史学家白吉尔教授在《中国资产阶级的黄金时代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(1911—1937)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民国初期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是中国民族工业的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黄金时期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一直处于不发达状态的中国资本主义是在辛亥革命之后才得到蓬勃发展的。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促使这一时期经济出现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黄金时期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清政府放宽对民间设厂的限制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列强暂时放松对中国的经济侵略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民国政府奖励实业的措施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国民政府开展国民经济建设运动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16922183"/>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项为中国民族资本主义初步发展的原因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项为中国民族资本主义在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1927—1936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年发展的原因之一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两项均对第一次世界大战期间民族资本主义的发展产生了影响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但主要原因是第一次世界大战期间列强暂时放松了对中国的侵略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25269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点二中国近代民族工业的特征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世纪前半叶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中国的近代企业呈现出沿着纺织、缫丝、面粉为中心的民间轻工业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军需工业、船舶修造、机械工业等政府主导的重工业两个方向发展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在上海和东北等地设立的外国企业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在向中国引进技术方面来说也发挥了特殊的作用和具有特殊的意义。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朱荫贵《日本学术界对中国近代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经济史研究的两个新动向》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探究中国近代企业发展过程中的特点。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结合相关史实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分析其主要成因。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民间资本以轻工业为主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重工业尤其是军事工业由政府主导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主要依靠西方先进技术。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中国近代企业诞生于半殖民地半封建的社会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工业革命后东西方差距拉大。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4023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近代民族资本主义的发展特点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从产生与发展看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先天不足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资本、技术、人才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后天畸形。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从诞生环境看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产生于半殖民地半封建社会环境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深受资本主义、封建主义的双重压迫。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从分布看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主要集中在沿海地区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内地很少。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从结构看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民族工业主要集中在纺织、食品等轻工业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重工业基础薄弱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没有形成独立完整的工业体系。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从地位看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民族资本主义经济在国民经济中所占比重很小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始终没有成为中国社会经济的主要形式。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从发展历程看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外国</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a:t>
            </a:r>
            <a:r>
              <a:rPr lang="zh-CN" altLang="en-US"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本国封建主义</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和官僚资本主义</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具有曲折发展的特点。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834498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1877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年美国《纽约时报》曾报道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商人往往将装满货物的商船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挂羊头卖狗肉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式地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给任何一位欧洲人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佯装货物是他们的。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对这一现象的合理解释是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借助洋人势力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以避免本国封建势力压榨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有助于反抗外国资本主义的束缚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民族资本主义得到了外国的大力支持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对资本主义列强在资金、技术上具有依赖性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商人往往将装满货物的商船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挂羊头卖狗肉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给任何一位欧洲人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佯装货物是他们的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说明国内封建剥削压迫重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故借助洋人势力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以避免本国封建势力压榨。故选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8619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学者蒋立文指出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大量史实表明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中国近代民族工业发展的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黄金时代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早在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年就已经到来。该观点认为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黄金时代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到来的主要原因应是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清朝政府政策的推动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辛亥革命创造了有利条件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实业救国思潮的出现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列强放松对华侵略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年清政府已经灭亡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辛亥革命推翻了清政府的统治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为资本主义的发展扫清了障碍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实业救国思潮在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列强放松对华侵略发生在第一次世界大战时期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九一八事变时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外国人投资有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集中于上海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七七事变前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外国人的银行业投资有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集中于上海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进出口和商业有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67.1%”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。出现以上变化的原因是</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东部沿海受外国经济渗透最早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国民政府忙于内战忽视建设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中国民族工业力量薄弱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日本帝国主义不断扩大侵华战争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从材料中的两大事变以及外商投资区域分布的变化可知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出现资料中所述经济的变化和日本的侵华战争有关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随着日本在中国东北、华北的侵略不断加深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外商投资区域也逐渐转移至中国东南地区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有报纸载文感叹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我数千年历史之蚕桑事业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不沦亡于敌伪铁蹄之下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而消灭于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官僚资本之压迫榨取也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此种状况出现于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A.1927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年南京国民政府成立后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国民政府统治的前十年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抗日战争时期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抗日战争胜利以后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根据材料提供的信息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可知作者认为民族工业没有在抗战中毁灭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反而在抗战胜利后国民政府的统治下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陷入了绝境。抗战胜利后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官僚资本进行经济垄断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挤压民族企业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中国民族资本主义受到沉重的打击。故选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631322232"/>
              </p:ext>
            </p:extLst>
          </p:nvPr>
        </p:nvGraphicFramePr>
        <p:xfrm>
          <a:off x="508000" y="1466129"/>
          <a:ext cx="8128000" cy="4179742"/>
        </p:xfrm>
        <a:graphic>
          <a:graphicData uri="http://schemas.openxmlformats.org/presentationml/2006/ole">
            <mc:AlternateContent xmlns:mc="http://schemas.openxmlformats.org/markup-compatibility/2006">
              <mc:Choice xmlns:v="urn:schemas-microsoft-com:vml" Requires="v">
                <p:oleObj spid="_x0000_s3074" name="文档" r:id="rId4" imgW="3957084" imgH="2034973" progId="Word.Document.12">
                  <p:embed/>
                </p:oleObj>
              </mc:Choice>
              <mc:Fallback>
                <p:oleObj name="文档" r:id="rId4" imgW="3957084" imgH="2034973" progId="Word.Document.12">
                  <p:embed/>
                  <p:pic>
                    <p:nvPicPr>
                      <p:cNvPr id="0" name=""/>
                      <p:cNvPicPr/>
                      <p:nvPr/>
                    </p:nvPicPr>
                    <p:blipFill>
                      <a:blip r:embed="rId5"/>
                      <a:stretch>
                        <a:fillRect/>
                      </a:stretch>
                    </p:blipFill>
                    <p:spPr>
                      <a:xfrm>
                        <a:off x="508000" y="1466129"/>
                        <a:ext cx="8128000" cy="4179742"/>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045252"/>
            <a:ext cx="8240464"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据史载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民国初年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内则军阀干政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干戈迭寻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外则列强环伺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压迫有加。实业供其朘削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民间资金苦无出路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壅塞于外国银行。在外商银行全盛时期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国人存款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多数无息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且有收取保管费者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民间资金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实业救国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政策的引导促进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中外反动势力的双重压迫盘剥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民族资本家获取利润的驱使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外国银行对中国资本收取保管费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内则军阀干政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干戈迭寻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外则列强环伺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压迫有加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实业供其朘削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多数无息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且有收取保管费者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可知这一时期民族工业遭受中外反动势力的双重盘剥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770605828"/>
              </p:ext>
            </p:extLst>
          </p:nvPr>
        </p:nvGraphicFramePr>
        <p:xfrm>
          <a:off x="508000" y="2592943"/>
          <a:ext cx="8128000" cy="1926113"/>
        </p:xfrm>
        <a:graphic>
          <a:graphicData uri="http://schemas.openxmlformats.org/presentationml/2006/ole">
            <mc:AlternateContent xmlns:mc="http://schemas.openxmlformats.org/markup-compatibility/2006">
              <mc:Choice xmlns:v="urn:schemas-microsoft-com:vml" Requires="v">
                <p:oleObj spid="_x0000_s4098" name="Document" r:id="rId9" imgW="3838193" imgH="909234" progId="Word.Document.12">
                  <p:embed/>
                </p:oleObj>
              </mc:Choice>
              <mc:Fallback>
                <p:oleObj name="Document" r:id="rId9" imgW="3838193" imgH="909234" progId="Word.Document.12">
                  <p:embed/>
                  <p:pic>
                    <p:nvPicPr>
                      <p:cNvPr id="0" name=""/>
                      <p:cNvPicPr/>
                      <p:nvPr/>
                    </p:nvPicPr>
                    <p:blipFill>
                      <a:blip r:embed="rId10"/>
                      <a:stretch>
                        <a:fillRect/>
                      </a:stretch>
                    </p:blipFill>
                    <p:spPr>
                      <a:xfrm>
                        <a:off x="508000" y="2592943"/>
                        <a:ext cx="8128000" cy="1926113"/>
                      </a:xfrm>
                      <a:prstGeom prst="rect">
                        <a:avLst/>
                      </a:prstGeom>
                    </p:spPr>
                  </p:pic>
                </p:oleObj>
              </mc:Fallback>
            </mc:AlternateContent>
          </a:graphicData>
        </a:graphic>
      </p:graphicFrame>
      <p:sp>
        <p:nvSpPr>
          <p:cNvPr id="8" name="矩形 7"/>
          <p:cNvSpPr>
            <a:spLocks noChangeAspect="1"/>
          </p:cNvSpPr>
          <p:nvPr/>
        </p:nvSpPr>
        <p:spPr>
          <a:xfrm>
            <a:off x="508000" y="1412776"/>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从上图中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三个发展阶段中任意提取两个阶段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指出该类企业发展的基本特征并分析其原因。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把图中的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段曲线图用黑色签字笔绘制出来。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民族资本主义产生。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西方列强经济入侵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中国自然经济逐渐解体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洋务企业的诱导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利润刺激。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民族资本主义初步发展。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列强争相向中国输出资本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进一步瓦解了中国的自然经济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清政府为扩大税源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解决财政危机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放宽对民间设厂的限制。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民族资本主义迅速发展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短暂的春天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辛亥革命为民族资本主义的发展扫除了一些障碍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临时政府奖励发展实业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激发了民族资产阶级投资近代企业的热情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海外华侨也竞相投资国内工商业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群众性的反帝爱国运动的推动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第一次世界大战爆发后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欧洲列强暂时放松对中国的经济侵略。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549083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8" name="矩形 7"/>
          <p:cNvSpPr>
            <a:spLocks noChangeAspect="1"/>
          </p:cNvSpPr>
          <p:nvPr/>
        </p:nvSpPr>
        <p:spPr>
          <a:xfrm>
            <a:off x="508000" y="1932972"/>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中国近代某类企业发展示意图</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420329066"/>
              </p:ext>
            </p:extLst>
          </p:nvPr>
        </p:nvGraphicFramePr>
        <p:xfrm>
          <a:off x="101600" y="2542468"/>
          <a:ext cx="8940800" cy="1766768"/>
        </p:xfrm>
        <a:graphic>
          <a:graphicData uri="http://schemas.openxmlformats.org/presentationml/2006/ole">
            <mc:AlternateContent xmlns:mc="http://schemas.openxmlformats.org/markup-compatibility/2006">
              <mc:Choice xmlns:v="urn:schemas-microsoft-com:vml" Requires="v">
                <p:oleObj spid="_x0000_s5122" name="文档" r:id="rId9" imgW="3847376" imgH="761091" progId="Word.Document.12">
                  <p:embed/>
                </p:oleObj>
              </mc:Choice>
              <mc:Fallback>
                <p:oleObj name="文档" r:id="rId9" imgW="3847376" imgH="761091" progId="Word.Document.12">
                  <p:embed/>
                  <p:pic>
                    <p:nvPicPr>
                      <p:cNvPr id="0" name=""/>
                      <p:cNvPicPr/>
                      <p:nvPr/>
                    </p:nvPicPr>
                    <p:blipFill>
                      <a:blip r:embed="rId10"/>
                      <a:stretch>
                        <a:fillRect/>
                      </a:stretch>
                    </p:blipFill>
                    <p:spPr>
                      <a:xfrm>
                        <a:off x="101600" y="2542468"/>
                        <a:ext cx="8940800" cy="1766768"/>
                      </a:xfrm>
                      <a:prstGeom prst="rect">
                        <a:avLst/>
                      </a:prstGeom>
                    </p:spPr>
                  </p:pic>
                </p:oleObj>
              </mc:Fallback>
            </mc:AlternateContent>
          </a:graphicData>
        </a:graphic>
      </p:graphicFrame>
    </p:spTree>
    <p:extLst>
      <p:ext uri="{BB962C8B-B14F-4D97-AF65-F5344CB8AC3E}">
        <p14:creationId xmlns:p14="http://schemas.microsoft.com/office/powerpoint/2010/main" val="35412232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323528" y="1052736"/>
            <a:ext cx="8528496"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点一中国民族工业的</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黄金时期</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民国建立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七七事变</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爆发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政治因素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民国建立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民族资产阶级政治地位提高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激发了他们</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振兴实业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的热情。政府实行有利于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发展经济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要求所有公共机关的日用消耗品一律专购国货。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南京国民政府成立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推行有利于国民经济发展的政策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如扶植民间轻工业、</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统一货币</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、关税自主等。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外部环境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第一次世界大战期间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欧洲各国对华的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商品输出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群众运动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群众性的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反帝爱国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斗争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有力地促进了民族工业的发展。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60209" y="1918056"/>
            <a:ext cx="110215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969367" y="3124614"/>
            <a:ext cx="112942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92680" y="3526219"/>
            <a:ext cx="114322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03659" y="4736642"/>
            <a:ext cx="11333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53343" y="5135481"/>
            <a:ext cx="112942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26804" y="5539616"/>
            <a:ext cx="108910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页文本框材料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火柴大王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刘鸿生的话反映了第一次世界大战期间民族工业发展得益于什么原因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群众性的反帝爱国斗争促进了民族工业的发展。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纺织业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面粉业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、卷烟业等轻工业发展迅速。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重工业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和化学工业也获得一定程度的发展。</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范旭东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被称为中国化学工业的代表人物。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(3)1927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年后的十年间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民族工业得到更快发展。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205934" y="3578384"/>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07838" y="3578384"/>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09837" y="3987486"/>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78522" y="3987486"/>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898435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495484" y="1052736"/>
            <a:ext cx="8312472"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点二侵华日军对中国民族经济的破坏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日寇意图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把沦陷区变成服务于侵略战争的军事和工业基地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提出所谓</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适</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地适产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意在将沦陷区经济完全纳入日本的战时经济体系之中。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侵略方式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工矿业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主要采取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军事管理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委托经营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等方式进行掠夺与控制。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金融与贸易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日本控制和垄断了沦陷区的金融和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内外贸易</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各类物资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严格管制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便利了日本掠夺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极大地限制了中国民族工业的生存空间。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劳动力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将大批工人、农民和被俘士兵送到伪满洲国和日本从事繁重的劳动。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39552" y="2321640"/>
            <a:ext cx="115200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41189" y="3528407"/>
            <a:ext cx="110683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47260" y="4333058"/>
            <a:ext cx="11128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17463" y="4744359"/>
            <a:ext cx="11319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日本从沦陷区掠夺大量物资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被日本兴中公司吞并的龙烟炼铁厂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两幅图片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侵华日军对沦陷区经济进行疯狂掠夺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民族工业遭到严重破坏。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140543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点三民族资本的困境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帝国主义挤压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第一次世界大战后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外国资本利用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跌价竞争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等方法给中国民族工业的发展造成很大压力。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官僚资本压迫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形成与发展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抗战开始前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国民政府实行了一些国家资本主义的措施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政治腐败势力把部分国家资本占据为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官僚资本</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到抗战中后期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官僚资本的势力不断扩大。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主要手段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经济统制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统购统销及</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专卖制度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使官僚资本家攫取大量财富。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资金入股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的方式渗透到民族工业中去。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834914" y="1906558"/>
            <a:ext cx="114072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24814" y="3919403"/>
            <a:ext cx="11128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48859" y="5128728"/>
            <a:ext cx="11026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92802" y="5128728"/>
            <a:ext cx="11026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38583" y="5932314"/>
            <a:ext cx="11026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探究点一推动中国资本主义发展的因素</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史料导入</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在这一时期出现了中国的第二次工业化浪潮。此次工业化是一次民营资本集体崛起的盛宴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它的主角是以赢利为主要动力的新兴企业家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他们投资的产业主要集中于民生领域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以提供消费类商品为主。面大量广的中小企业是最有活力的主流力量。根据国内学者计算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工业增长率在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年间达到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摘编自</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吴晓波《历代经济变革得失》</a:t>
            </a:r>
            <a:endParaRPr lang="zh-CN" altLang="en-US" sz="2200"/>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1564"/>
            <a:ext cx="8128000" cy="290887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依据史料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中国的第二次工业化浪潮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并结合所学知识分析其出现的原因。</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以发展轻工业为主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以中小民营企业为主力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工业增长迅速。</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辛亥革命的推动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第一次世界大战使列强暂时放松对华经济侵略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民国政府推出鼓励兴办实业的政策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群众性的反帝爱国运动的促进。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593565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3163</Words>
  <Application>Microsoft Office PowerPoint</Application>
  <PresentationFormat>全屏显示(4:3)</PresentationFormat>
  <Paragraphs>203</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23</vt:i4>
      </vt:variant>
    </vt:vector>
  </HeadingPairs>
  <TitlesOfParts>
    <vt:vector size="26"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2017-12-27T07:49:49Z</dcterms:modified>
</cp:coreProperties>
</file>