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14.xml"/><Relationship Id="rId7" Type="http://schemas.openxmlformats.org/officeDocument/2006/relationships/slide" Target="slide18.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17.xml"/><Relationship Id="rId5" Type="http://schemas.openxmlformats.org/officeDocument/2006/relationships/slide" Target="slide16.xml"/><Relationship Id="rId10" Type="http://schemas.openxmlformats.org/officeDocument/2006/relationships/image" Target="../media/image3.emf"/><Relationship Id="rId4" Type="http://schemas.openxmlformats.org/officeDocument/2006/relationships/slide" Target="slide15.xml"/><Relationship Id="rId9" Type="http://schemas.openxmlformats.org/officeDocument/2006/relationships/package" Target="../embeddings/Microsoft_Word___3.docx"/></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566415432"/>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4227"/>
            <a:ext cx="8128000" cy="4523546"/>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探究点二欧洲早期殖民扩张的影响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金融学专家陈志武教授曾提出一个命题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掠夺对西方的崛起贡献有多大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当前中学和大学的历史教育中认为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西方的兴起靠的是掠夺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然后才有金融市场的发达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才有科学技术的进步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才有他们的现代化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是掠夺在先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发展在后。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评述史料中关于掠夺与西方崛起关系的观点。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掠夺促进了西方崛起。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史实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黑奴贸易给欧洲带来巨额财富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促进了欧洲资本的原始积累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新航路开辟后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西欧的殖民扩张与掠夺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给欧洲带去了大量的资金和原料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促使欧洲经济产生重大变革。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西欧国家早期殖民扩张的多重影响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对世界市场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殖民扩张和掠夺是资本主义列强建立世界市场的主要途径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使资本主义世界市场得到拓展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越来越多的国家被纳入资本主义世界体系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促进了世界的一体化。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对殖民国家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从殖民地掠夺了大量的财富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转化为资本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促进了欧洲资本主义的发展。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对殖民地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殖民主义是灾难和祸害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造成了亚、非、拉美地区的落后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殖民扩张也在客观上为殖民地带去了先进的生产方式、生活方式和思想观念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有利于殖民地的发展。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对国际关系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由于政治经济发展的不平衡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必然引起殖民争霸战争。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870709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251520" y="1757773"/>
            <a:ext cx="8636000" cy="3342453"/>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有历史学家说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年以后大约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并非仅仅在欧洲人看来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欧洲实际上确实算是在世界上快速扩张的现代文明的中心。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这一时期欧洲在世界上的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快速扩张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改变了生产工具和经济</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造成了人类社会的大转型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造成了东方从属于西方的国际</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格局</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促进了世界市场的最终</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563986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年以后大约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世界上快速扩张的现代文明的中心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等信息可判断出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这一事件是指工业革命后工业文明的传播。西方资本主义国家随着工业革命的完成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日益加紧侵略广大亚非拉国家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使亚非拉国家逐渐成为西方资本主义国家的原料产地和商品销售市场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其原有的社会经济结构也受到巨大冲击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其社会形态也逐渐转型。故选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2481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一些学者评论某国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吃新大陆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而养肥的却是荷兰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成为欧洲名副其实的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黄金的漏斗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最可能指的是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葡萄牙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西班牙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解读材料的关键信息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黄金的漏斗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自从哥伦布发现美洲大陆后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西班牙从美洲掠夺了大量的金银财富。但实际上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从美洲掠夺来的大量金银在输入西班牙以后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并没有在西班牙形成雄厚的资本原始积累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而是大量地流往国外。故选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荷兰著名诗人冯德尔曾写道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我们阿姆斯特丹人扬帆远航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利润指引我们跨海越洋。为了爱财之心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我们走遍世界上所有的海港。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上述描述最有可能出现在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D.18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我们阿姆斯特丹人扬帆远航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我们走遍世界上所有的海港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可知荷兰人当时在世界贸易中占有优势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是海上贸易强国。这一现象出现在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当时荷兰被称为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海上马车夫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纽约是世界著名城市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在历史上其名称几经变化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:1626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年之后叫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新阿姆斯特丹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”(New Amsterdam),1674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年之后叫纽约市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(City of New York)</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。这样变化是因为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无敌舰队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的覆灭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《航海条例》引发战争的结果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英法七年战争结束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美国摆脱了英国的殖民统治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新阿姆斯特丹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世纪上半期该地为荷兰的殖民地。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英国颁布了旨在打击荷兰海上贸易的《航海条例》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引发了三次英荷战争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结果荷兰战败。英国夺取了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新阿姆斯特丹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后改名为纽约。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世纪的世界历史以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血与火的征服与掠夺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主要殖民国家之间展开了一场世界版的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三国演义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葡、西、荷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英、西、荷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英、法、荷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英、法、俄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最先开展殖民扩张的是西班牙和葡萄牙。到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最先展开殖民争夺的西欧国家是英、法、荷三国。英国和法国分别在北美、非洲、印度、西印度群岛积极开拓殖民地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在国际贸易领域内同荷兰商人展开激烈竞争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三国之间冲突频繁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斗争愈演愈烈。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4260080685"/>
              </p:ext>
            </p:extLst>
          </p:nvPr>
        </p:nvGraphicFramePr>
        <p:xfrm>
          <a:off x="539552" y="1052736"/>
          <a:ext cx="8128000" cy="3015225"/>
        </p:xfrm>
        <a:graphic>
          <a:graphicData uri="http://schemas.openxmlformats.org/presentationml/2006/ole">
            <mc:AlternateContent xmlns:mc="http://schemas.openxmlformats.org/markup-compatibility/2006">
              <mc:Choice xmlns:v="urn:schemas-microsoft-com:vml" Requires="v">
                <p:oleObj spid="_x0000_s4098" name="Document" r:id="rId9" imgW="3838193" imgH="1424119" progId="Word.Document.12">
                  <p:embed/>
                </p:oleObj>
              </mc:Choice>
              <mc:Fallback>
                <p:oleObj name="Document" r:id="rId9" imgW="3838193" imgH="1424119" progId="Word.Document.12">
                  <p:embed/>
                  <p:pic>
                    <p:nvPicPr>
                      <p:cNvPr id="0" name=""/>
                      <p:cNvPicPr/>
                      <p:nvPr/>
                    </p:nvPicPr>
                    <p:blipFill>
                      <a:blip r:embed="rId10"/>
                      <a:stretch>
                        <a:fillRect/>
                      </a:stretch>
                    </p:blipFill>
                    <p:spPr>
                      <a:xfrm>
                        <a:off x="539552" y="1052736"/>
                        <a:ext cx="8128000" cy="3015225"/>
                      </a:xfrm>
                      <a:prstGeom prst="rect">
                        <a:avLst/>
                      </a:prstGeom>
                    </p:spPr>
                  </p:pic>
                </p:oleObj>
              </mc:Fallback>
            </mc:AlternateContent>
          </a:graphicData>
        </a:graphic>
      </p:graphicFrame>
      <p:sp>
        <p:nvSpPr>
          <p:cNvPr id="8" name="矩形 7"/>
          <p:cNvSpPr>
            <a:spLocks noChangeAspect="1"/>
          </p:cNvSpPr>
          <p:nvPr/>
        </p:nvSpPr>
        <p:spPr>
          <a:xfrm>
            <a:off x="537253" y="436510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在利物浦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赚取百分之百的利润并不稀罕。有时一次出航所得净利就可达百分之三百。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活跃号货船首次处女航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装载了价值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英镑货物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运来了殖民地的产品和总额为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英镑的汇总支票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其中还未把随后提交的棉花和蔗糖计算在内。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结合图文信息探究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利物浦商人的贸易是怎样进行的。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综合上述信息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你认为奴隶贸易和欧洲资本主义的早期发展有何关系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三角贸易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装载货物的船只从利物浦出发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到非洲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换取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黑人奴隶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把黑人奴隶贩卖到美洲殖民地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再把殖民地的物产和贩卖黑奴所得的金钱运回利物浦。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奴隶贸易是欧洲资本主义殖民制度的组成部分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是资本主义原始积累的手段之一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促进了欧洲资本主义的发展。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6543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77209873"/>
              </p:ext>
            </p:extLst>
          </p:nvPr>
        </p:nvGraphicFramePr>
        <p:xfrm>
          <a:off x="247650" y="1052736"/>
          <a:ext cx="8558213" cy="5305425"/>
        </p:xfrm>
        <a:graphic>
          <a:graphicData uri="http://schemas.openxmlformats.org/presentationml/2006/ole">
            <mc:AlternateContent xmlns:mc="http://schemas.openxmlformats.org/markup-compatibility/2006">
              <mc:Choice xmlns:v="urn:schemas-microsoft-com:vml" Requires="v">
                <p:oleObj spid="_x0000_s3074" name="文档" r:id="rId4" imgW="4211868" imgH="2603902" progId="Word.Document.12">
                  <p:embed/>
                </p:oleObj>
              </mc:Choice>
              <mc:Fallback>
                <p:oleObj name="文档" r:id="rId4" imgW="4211868" imgH="2603902" progId="Word.Document.12">
                  <p:embed/>
                  <p:pic>
                    <p:nvPicPr>
                      <p:cNvPr id="0" name=""/>
                      <p:cNvPicPr/>
                      <p:nvPr/>
                    </p:nvPicPr>
                    <p:blipFill>
                      <a:blip r:embed="rId5"/>
                      <a:stretch>
                        <a:fillRect/>
                      </a:stretch>
                    </p:blipFill>
                    <p:spPr>
                      <a:xfrm>
                        <a:off x="247650" y="1052736"/>
                        <a:ext cx="8558213" cy="5305425"/>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点一葡、西的早期殖民活动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葡萄牙在亚非地区的扩张与掠夺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世纪</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扩张概况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凭借武力垄断了从欧洲经</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非洲沿海</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到亚洲的海上贸易路线。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掠夺方式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主要依靠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暴力掠夺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和敲诈勒索来获取欧洲所需要的产品。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西班牙在中、南美洲的扩张与掠夺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掠夺金银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先是残酷屠杀</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土著居民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后来使用奴隶来开采金银矿藏。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掠夺农产品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在美洲建立</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农业大庄园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驱使印第安人劳动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在美洲热带沿海地区建立大种植园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役使非洲黑人奴隶来生产单一的作物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以供应</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欧洲市场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384539" y="1913250"/>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47952" y="2314401"/>
            <a:ext cx="11239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71138" y="3119808"/>
            <a:ext cx="115158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60051" y="4325754"/>
            <a:ext cx="11018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57264" y="5134138"/>
            <a:ext cx="138457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79967" y="5932314"/>
            <a:ext cx="115639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11" name="矩形 10"/>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a:t>
            </a: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海上马车夫</a:t>
            </a: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时间</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世纪</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上半叶。</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竞争手段</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组建大型</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商业公司</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1602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荷兰东印度公司成立。</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取代西班牙和葡萄牙成为世界头号</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贸易强国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海上马车夫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之称。</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垄断了东方的香料贸易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其贸易范围包括</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西北欧</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的海域贸易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以及对亚洲的远洋贸易和对西方</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新大陆</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的贸易</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2" name="矩形 11"/>
          <p:cNvSpPr/>
          <p:nvPr/>
        </p:nvSpPr>
        <p:spPr>
          <a:xfrm>
            <a:off x="871532" y="2351328"/>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95868" y="3154302"/>
            <a:ext cx="109845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87696" y="3951405"/>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006254" y="4762205"/>
            <a:ext cx="85554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18821" y="5167466"/>
            <a:ext cx="85554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spect="1"/>
          </p:cNvSpPr>
          <p:nvPr/>
        </p:nvSpPr>
        <p:spPr>
          <a:xfrm>
            <a:off x="508000" y="2697304"/>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解读</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37</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页文本框材料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材料体现了荷兰殖民扩张的什么特点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殖民贸易与建立殖民地相结合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对殖民地的征服是进行贸易的保障。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6371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wipe(down)">
                                      <p:cBhvr>
                                        <p:cTn id="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489534" y="980728"/>
            <a:ext cx="8528496"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点三英国殖民帝国的崛起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近代早期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海盗式的掠夺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为主。英国的海盗行为得到政府的鼓励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以致英国被称为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海盗国家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世纪英国实力增强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进行了一系列战争。</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世纪</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下半叶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英国确立了海上霸主地位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成为最大的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殖民</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帝国</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在殖民地的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商业活动</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和掠夺成为英国资本原始积累的重要来源。</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罪恶的奴隶贸易</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黑奴贸易</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是英国对外贸易的极其重要的组成部分。</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欧洲的殖民和海外贸易活动推动了</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世界市场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的扩展。</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世界市场的格局也发生重大变化。由欧洲与美洲、亚洲进行的大规模的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三角贸易</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世纪突飞猛进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成为世界贸易的重心</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649556" y="1854907"/>
            <a:ext cx="172819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96684" y="2659459"/>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34492" y="3059770"/>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26674" y="3860022"/>
            <a:ext cx="115210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72937" y="4669076"/>
            <a:ext cx="113034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534382" y="5072048"/>
            <a:ext cx="111824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675602" y="5875634"/>
            <a:ext cx="109619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6" grpId="0" animBg="1"/>
      <p:bldP spid="17"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点一英国确立殖民霸主地位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英国的战略家富勒说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年西班牙舰队的失败就好像一个耳语一样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把帝国的秘密送进了英国人的耳朵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那就是在一个商业的时代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赢得海洋要比赢得陆地更为有利。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摘编自戴旭《海权决定大国兴衰》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结合史料和所学知识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探究英国战略家海权思想产生的历史背景、目的及实践结果。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新航路的开辟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揭开了西欧国家海外扩张的时代。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争夺商业霸权。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实践结果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英国确立起世界霸主的地位。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227"/>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英国能够确立世界殖民霸权的原因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政治制度优势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世纪英国通过资产阶级革命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较早确立了资产阶级代议制。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经济实力优势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通过圈地运动和海外殖民掠夺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英国扩大了资本原始积累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资本主义经济迅速发展。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强大军事优势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摧毁西班牙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无敌舰队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英荷战争摧毁荷兰的殖民优势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确立海上霸权。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地理位置优势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英国地处大西洋沿岸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位于世界贸易中心。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政府的支持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英国政府推行重商主义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一贯支持本国的海外殖民活动。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18945209"/>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5252"/>
            <a:ext cx="8128000" cy="533607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《世界历史资料选》载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从贸易观点看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两国早就互相倾轧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在争夺殖民地上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双方更是公开敌对。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英国对荷兰人的竞争越来越猜忌不安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不择手段地想破坏对方。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A.1588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年英国打败荷兰的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无敌舰队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取得了海上霸权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世纪初英国成立东印度公司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建立了遍布世界的商业殖民帝国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世纪中期英国颁布《航海条例》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打击了荷兰的对外贸易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D.18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世纪中期英国最终打败荷兰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确立了世界殖民霸权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无敌舰队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是西班牙的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项提到的东印度公司是荷兰的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世纪中期英国最终打败的是法国而不是荷兰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三项均不符合史实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78264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2621</Words>
  <Application>Microsoft Office PowerPoint</Application>
  <PresentationFormat>全屏显示(4:3)</PresentationFormat>
  <Paragraphs>149</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19</vt:i4>
      </vt:variant>
    </vt:vector>
  </HeadingPairs>
  <TitlesOfParts>
    <vt:vector size="22"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2017-12-27T07:49:47Z</dcterms:modified>
</cp:coreProperties>
</file>