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27" r:id="rId2"/>
    <p:sldId id="328" r:id="rId3"/>
    <p:sldId id="329" r:id="rId4"/>
    <p:sldId id="330" r:id="rId5"/>
    <p:sldId id="331" r:id="rId6"/>
    <p:sldId id="332" r:id="rId7"/>
    <p:sldId id="333" r:id="rId8"/>
    <p:sldId id="334" r:id="rId9"/>
    <p:sldId id="335" r:id="rId10"/>
    <p:sldId id="336" r:id="rId11"/>
    <p:sldId id="337" r:id="rId12"/>
    <p:sldId id="338" r:id="rId13"/>
    <p:sldId id="339" r:id="rId14"/>
    <p:sldId id="340" r:id="rId15"/>
    <p:sldId id="341" r:id="rId16"/>
    <p:sldId id="342" r:id="rId17"/>
    <p:sldId id="343" r:id="rId18"/>
    <p:sldId id="344" r:id="rId19"/>
    <p:sldId id="345" r:id="rId20"/>
    <p:sldId id="346" r:id="rId21"/>
    <p:sldId id="347" r:id="rId2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 xmlns:p15="http://schemas.microsoft.com/office/powerpoint/2012/main">
        <p15:guide id="1" orient="horz" pos="618" userDrawn="1">
          <p15:clr>
            <a:srgbClr val="A4A3A4"/>
          </p15:clr>
        </p15:guide>
        <p15:guide id="2" pos="24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31" autoAdjust="0"/>
    <p:restoredTop sz="95488" autoAdjust="0"/>
  </p:normalViewPr>
  <p:slideViewPr>
    <p:cSldViewPr>
      <p:cViewPr varScale="1">
        <p:scale>
          <a:sx n="72" d="100"/>
          <a:sy n="72" d="100"/>
        </p:scale>
        <p:origin x="-1350" y="-90"/>
      </p:cViewPr>
      <p:guideLst>
        <p:guide orient="horz" pos="618"/>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emf"/></Relationships>
</file>

<file path=ppt/slideLayouts/_rels/slideLayout1.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val="393682507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矩形 1">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日期占位符 1"/>
          <p:cNvSpPr>
            <a:spLocks noGrp="1"/>
          </p:cNvSpPr>
          <p:nvPr>
            <p:ph type="dt" sz="half" idx="10"/>
          </p:nvPr>
        </p:nvSpPr>
        <p:spPr>
          <a:xfrm>
            <a:off x="457200" y="6356350"/>
            <a:ext cx="2133600" cy="365125"/>
          </a:xfrm>
          <a:prstGeom prst="rect">
            <a:avLst/>
          </a:prstGeom>
        </p:spPr>
        <p:txBody>
          <a:bodyPr/>
          <a:lstStyle>
            <a:lvl1pPr>
              <a:defRPr/>
            </a:lvl1pPr>
          </a:lstStyle>
          <a:p>
            <a:pPr>
              <a:defRPr/>
            </a:pPr>
            <a:fld id="{0CCB2824-0940-41DE-88B8-4BE58EB1F117}" type="datetimeFigureOut">
              <a:rPr lang="zh-CN" altLang="en-US"/>
              <a:pPr>
                <a:defRPr/>
              </a:pPr>
              <a:t>2017-12-27</a:t>
            </a:fld>
            <a:endParaRPr lang="zh-CN" altLang="en-US"/>
          </a:p>
        </p:txBody>
      </p:sp>
      <p:sp>
        <p:nvSpPr>
          <p:cNvPr id="4" name="灯片编号占位符 3"/>
          <p:cNvSpPr>
            <a:spLocks noGrp="1"/>
          </p:cNvSpPr>
          <p:nvPr>
            <p:ph type="sldNum" sz="quarter" idx="11"/>
          </p:nvPr>
        </p:nvSpPr>
        <p:spPr>
          <a:xfrm>
            <a:off x="6553200" y="6356350"/>
            <a:ext cx="2133600" cy="365125"/>
          </a:xfrm>
          <a:prstGeom prst="rect">
            <a:avLst/>
          </a:prstGeom>
        </p:spPr>
        <p:txBody>
          <a:bodyPr/>
          <a:lstStyle>
            <a:lvl1pPr>
              <a:defRPr/>
            </a:lvl1pPr>
          </a:lstStyle>
          <a:p>
            <a:pPr>
              <a:defRPr/>
            </a:pPr>
            <a:fld id="{D005C15E-2595-4E0B-BB86-EE8BF1B28374}" type="slidenum">
              <a:rPr lang="zh-CN" altLang="en-US"/>
              <a:pPr>
                <a:defRPr/>
              </a:pPr>
              <a:t>‹#›</a:t>
            </a:fld>
            <a:endParaRPr lang="zh-CN" altLang="en-US"/>
          </a:p>
        </p:txBody>
      </p:sp>
    </p:spTree>
    <p:extLst>
      <p:ext uri="{BB962C8B-B14F-4D97-AF65-F5344CB8AC3E}">
        <p14:creationId xmlns:p14="http://schemas.microsoft.com/office/powerpoint/2010/main" val="50522210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五边形 2">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4" name="五边形 3">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val="94488061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val="306089344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11" name="五边形 10">
            <a:hlinkClick r:id="rId2" action="ppaction://hlinksldjump"/>
          </p:cNvPr>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val="159119874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837206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492117" y="857232"/>
            <a:ext cx="2936875"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857232"/>
            <a:ext cx="5111750" cy="5429288"/>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4" name="文本占位符 3"/>
          <p:cNvSpPr>
            <a:spLocks noGrp="1"/>
          </p:cNvSpPr>
          <p:nvPr>
            <p:ph type="body" sz="half" idx="2"/>
          </p:nvPr>
        </p:nvSpPr>
        <p:spPr>
          <a:xfrm>
            <a:off x="457200" y="2000240"/>
            <a:ext cx="3008313" cy="428628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89548690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dirty="0"/>
          </a:p>
        </p:txBody>
      </p:sp>
      <p:sp>
        <p:nvSpPr>
          <p:cNvPr id="3" name="图片占位符 2"/>
          <p:cNvSpPr>
            <a:spLocks noGrp="1"/>
          </p:cNvSpPr>
          <p:nvPr>
            <p:ph type="pic" idx="1"/>
          </p:nvPr>
        </p:nvSpPr>
        <p:spPr>
          <a:xfrm>
            <a:off x="1792288" y="1000107"/>
            <a:ext cx="5486400" cy="3727467"/>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日期占位符 4"/>
          <p:cNvSpPr>
            <a:spLocks noGrp="1"/>
          </p:cNvSpPr>
          <p:nvPr>
            <p:ph type="dt" sz="half" idx="10"/>
          </p:nvPr>
        </p:nvSpPr>
        <p:spPr>
          <a:xfrm>
            <a:off x="457200" y="6356350"/>
            <a:ext cx="2133600" cy="365125"/>
          </a:xfrm>
          <a:prstGeom prst="rect">
            <a:avLst/>
          </a:prstGeom>
        </p:spPr>
        <p:txBody>
          <a:bodyPr/>
          <a:lstStyle>
            <a:lvl1pPr>
              <a:defRPr/>
            </a:lvl1pPr>
          </a:lstStyle>
          <a:p>
            <a:pPr>
              <a:defRPr/>
            </a:pPr>
            <a:fld id="{39B22C42-7695-40B1-8403-BF80393CDB01}" type="datetimeFigureOut">
              <a:rPr lang="zh-CN" altLang="en-US"/>
              <a:pPr>
                <a:defRPr/>
              </a:pPr>
              <a:t>2017-12-27</a:t>
            </a:fld>
            <a:endParaRPr lang="zh-CN" altLang="en-US"/>
          </a:p>
        </p:txBody>
      </p:sp>
      <p:sp>
        <p:nvSpPr>
          <p:cNvPr id="7" name="页脚占位符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8" name="灯片编号占位符 6"/>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7EA5276A-390C-4DFE-8576-6A85E317E850}" type="slidenum">
              <a:rPr lang="zh-CN" altLang="en-US"/>
              <a:pPr>
                <a:defRPr/>
              </a:pPr>
              <a:t>‹#›</a:t>
            </a:fld>
            <a:endParaRPr lang="zh-CN" altLang="en-US"/>
          </a:p>
        </p:txBody>
      </p:sp>
    </p:spTree>
    <p:extLst>
      <p:ext uri="{BB962C8B-B14F-4D97-AF65-F5344CB8AC3E}">
        <p14:creationId xmlns:p14="http://schemas.microsoft.com/office/powerpoint/2010/main" val="387675432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竖排文字占位符 2"/>
          <p:cNvSpPr>
            <a:spLocks noGrp="1"/>
          </p:cNvSpPr>
          <p:nvPr>
            <p:ph type="body" orient="vert" idx="1"/>
          </p:nvPr>
        </p:nvSpPr>
        <p:spPr>
          <a:xfrm>
            <a:off x="214282" y="785812"/>
            <a:ext cx="8715436" cy="571502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C04DC2C1-AFE0-47B9-A30D-87A44ECA0F1A}" type="datetimeFigureOut">
              <a:rPr lang="zh-CN" altLang="en-US"/>
              <a:pPr>
                <a:defRPr/>
              </a:pPr>
              <a:t>2017-12-27</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5281694-89E8-44DE-906D-68E1C1BE5941}" type="slidenum">
              <a:rPr lang="zh-CN" altLang="en-US"/>
              <a:pPr>
                <a:defRPr/>
              </a:pPr>
              <a:t>‹#›</a:t>
            </a:fld>
            <a:endParaRPr lang="zh-CN" altLang="en-US"/>
          </a:p>
        </p:txBody>
      </p:sp>
    </p:spTree>
    <p:extLst>
      <p:ext uri="{BB962C8B-B14F-4D97-AF65-F5344CB8AC3E}">
        <p14:creationId xmlns:p14="http://schemas.microsoft.com/office/powerpoint/2010/main" val="37282817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竖排标题 1"/>
          <p:cNvSpPr>
            <a:spLocks noGrp="1"/>
          </p:cNvSpPr>
          <p:nvPr>
            <p:ph type="title" orient="vert"/>
          </p:nvPr>
        </p:nvSpPr>
        <p:spPr>
          <a:xfrm>
            <a:off x="6629400" y="714356"/>
            <a:ext cx="2057400" cy="557216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714356"/>
            <a:ext cx="6019800" cy="557216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52EEE0CC-3638-4F4A-9C98-BE97961DBD24}" type="datetimeFigureOut">
              <a:rPr lang="zh-CN" altLang="en-US"/>
              <a:pPr>
                <a:defRPr/>
              </a:pPr>
              <a:t>2017-12-27</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9D41DC22-96CA-4535-B6F6-D051893B881B}" type="slidenum">
              <a:rPr lang="zh-CN" altLang="en-US"/>
              <a:pPr>
                <a:defRPr/>
              </a:pPr>
              <a:t>‹#›</a:t>
            </a:fld>
            <a:endParaRPr lang="zh-CN" altLang="en-US"/>
          </a:p>
        </p:txBody>
      </p:sp>
    </p:spTree>
    <p:extLst>
      <p:ext uri="{BB962C8B-B14F-4D97-AF65-F5344CB8AC3E}">
        <p14:creationId xmlns:p14="http://schemas.microsoft.com/office/powerpoint/2010/main" val="322127715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50" r:id="rId1"/>
    <p:sldLayoutId id="2147483839" r:id="rId2"/>
    <p:sldLayoutId id="2147483842" r:id="rId3"/>
    <p:sldLayoutId id="2147483843" r:id="rId4"/>
    <p:sldLayoutId id="2147483844" r:id="rId5"/>
    <p:sldLayoutId id="2147483845" r:id="rId6"/>
    <p:sldLayoutId id="2147483846" r:id="rId7"/>
    <p:sldLayoutId id="2147483847" r:id="rId8"/>
    <p:sldLayoutId id="2147483848" r:id="rId9"/>
    <p:sldLayoutId id="2147483849" r:id="rId10"/>
  </p:sldLayoutIdLst>
  <p:timing>
    <p:tnLst>
      <p:par>
        <p:cTn id="1" dur="indefinite" restart="never" nodeType="tmRoot"/>
      </p:par>
    </p:tnLst>
  </p:timing>
  <p:txStyles>
    <p:titleStyle>
      <a:lvl1pPr algn="ctr" rtl="0" eaLnBrk="1" fontAlgn="base" hangingPunct="1">
        <a:spcBef>
          <a:spcPct val="0"/>
        </a:spcBef>
        <a:spcAft>
          <a:spcPct val="0"/>
        </a:spcAft>
        <a:defRPr sz="3600" b="1" kern="1200">
          <a:solidFill>
            <a:srgbClr val="353781"/>
          </a:solidFill>
          <a:latin typeface="黑体" pitchFamily="2" charset="-122"/>
          <a:ea typeface="黑体" pitchFamily="2" charset="-122"/>
          <a:cs typeface="+mj-cs"/>
        </a:defRPr>
      </a:lvl1pPr>
      <a:lvl2pPr algn="ctr" rtl="0" eaLnBrk="1" fontAlgn="base" hangingPunct="1">
        <a:spcBef>
          <a:spcPct val="0"/>
        </a:spcBef>
        <a:spcAft>
          <a:spcPct val="0"/>
        </a:spcAft>
        <a:defRPr sz="3600" b="1">
          <a:solidFill>
            <a:srgbClr val="353781"/>
          </a:solidFill>
          <a:latin typeface="黑体" pitchFamily="2" charset="-122"/>
          <a:ea typeface="黑体" pitchFamily="2" charset="-122"/>
        </a:defRPr>
      </a:lvl2pPr>
      <a:lvl3pPr algn="ctr" rtl="0" eaLnBrk="1" fontAlgn="base" hangingPunct="1">
        <a:spcBef>
          <a:spcPct val="0"/>
        </a:spcBef>
        <a:spcAft>
          <a:spcPct val="0"/>
        </a:spcAft>
        <a:defRPr sz="3600" b="1">
          <a:solidFill>
            <a:srgbClr val="353781"/>
          </a:solidFill>
          <a:latin typeface="黑体" pitchFamily="2" charset="-122"/>
          <a:ea typeface="黑体" pitchFamily="2" charset="-122"/>
        </a:defRPr>
      </a:lvl3pPr>
      <a:lvl4pPr algn="ctr" rtl="0" eaLnBrk="1" fontAlgn="base" hangingPunct="1">
        <a:spcBef>
          <a:spcPct val="0"/>
        </a:spcBef>
        <a:spcAft>
          <a:spcPct val="0"/>
        </a:spcAft>
        <a:defRPr sz="3600" b="1">
          <a:solidFill>
            <a:srgbClr val="353781"/>
          </a:solidFill>
          <a:latin typeface="黑体" pitchFamily="2" charset="-122"/>
          <a:ea typeface="黑体" pitchFamily="2" charset="-122"/>
        </a:defRPr>
      </a:lvl4pPr>
      <a:lvl5pPr algn="ctr" rtl="0" eaLnBrk="1" fontAlgn="base" hangingPunct="1">
        <a:spcBef>
          <a:spcPct val="0"/>
        </a:spcBef>
        <a:spcAft>
          <a:spcPct val="0"/>
        </a:spcAft>
        <a:defRPr sz="3600" b="1">
          <a:solidFill>
            <a:srgbClr val="353781"/>
          </a:solidFill>
          <a:latin typeface="黑体" pitchFamily="2" charset="-122"/>
          <a:ea typeface="黑体" pitchFamily="2" charset="-122"/>
        </a:defRPr>
      </a:lvl5pPr>
      <a:lvl6pPr marL="457200" algn="ctr" rtl="0" eaLnBrk="1" fontAlgn="base" hangingPunct="1">
        <a:spcBef>
          <a:spcPct val="0"/>
        </a:spcBef>
        <a:spcAft>
          <a:spcPct val="0"/>
        </a:spcAft>
        <a:defRPr sz="3600" b="1">
          <a:solidFill>
            <a:srgbClr val="353781"/>
          </a:solidFill>
          <a:latin typeface="黑体" pitchFamily="2" charset="-122"/>
          <a:ea typeface="黑体" pitchFamily="2" charset="-122"/>
        </a:defRPr>
      </a:lvl6pPr>
      <a:lvl7pPr marL="914400" algn="ctr" rtl="0" eaLnBrk="1" fontAlgn="base" hangingPunct="1">
        <a:spcBef>
          <a:spcPct val="0"/>
        </a:spcBef>
        <a:spcAft>
          <a:spcPct val="0"/>
        </a:spcAft>
        <a:defRPr sz="3600" b="1">
          <a:solidFill>
            <a:srgbClr val="353781"/>
          </a:solidFill>
          <a:latin typeface="黑体" pitchFamily="2" charset="-122"/>
          <a:ea typeface="黑体" pitchFamily="2" charset="-122"/>
        </a:defRPr>
      </a:lvl7pPr>
      <a:lvl8pPr marL="1371600" algn="ctr" rtl="0" eaLnBrk="1" fontAlgn="base" hangingPunct="1">
        <a:spcBef>
          <a:spcPct val="0"/>
        </a:spcBef>
        <a:spcAft>
          <a:spcPct val="0"/>
        </a:spcAft>
        <a:defRPr sz="3600" b="1">
          <a:solidFill>
            <a:srgbClr val="353781"/>
          </a:solidFill>
          <a:latin typeface="黑体" pitchFamily="2" charset="-122"/>
          <a:ea typeface="黑体" pitchFamily="2" charset="-122"/>
        </a:defRPr>
      </a:lvl8pPr>
      <a:lvl9pPr marL="1828800" algn="ctr" rtl="0" eaLnBrk="1" fontAlgn="base" hangingPunct="1">
        <a:spcBef>
          <a:spcPct val="0"/>
        </a:spcBef>
        <a:spcAft>
          <a:spcPct val="0"/>
        </a:spcAft>
        <a:defRPr sz="3600" b="1">
          <a:solidFill>
            <a:srgbClr val="353781"/>
          </a:solidFill>
          <a:latin typeface="黑体" pitchFamily="2" charset="-122"/>
          <a:ea typeface="黑体" pitchFamily="2" charset="-122"/>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0.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package" Target="../embeddings/Microsoft_Word___1.docx"/></Relationships>
</file>

<file path=ppt/slides/_rels/slide1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7.xml"/><Relationship Id="rId7" Type="http://schemas.openxmlformats.org/officeDocument/2006/relationships/image" Target="../media/image3.emf"/><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oleObject" Target="../embeddings/oleObject3.bin"/><Relationship Id="rId4" Type="http://schemas.openxmlformats.org/officeDocument/2006/relationships/slide" Target="slide11.xml"/></Relationships>
</file>

<file path=ppt/slides/_rels/slide1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 Target="slide7.xml"/><Relationship Id="rId7" Type="http://schemas.openxmlformats.org/officeDocument/2006/relationships/image" Target="../media/image4.emf"/><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package" Target="../embeddings/Microsoft_Word___4.docx"/><Relationship Id="rId5" Type="http://schemas.openxmlformats.org/officeDocument/2006/relationships/oleObject" Target="../embeddings/oleObject4.bin"/><Relationship Id="rId4" Type="http://schemas.openxmlformats.org/officeDocument/2006/relationships/slide" Target="slide11.xml"/></Relationships>
</file>

<file path=ppt/slides/_rels/slide14.xml.rels><?xml version="1.0" encoding="UTF-8" standalone="yes"?>
<Relationships xmlns="http://schemas.openxmlformats.org/package/2006/relationships"><Relationship Id="rId3" Type="http://schemas.openxmlformats.org/officeDocument/2006/relationships/slide" Target="slide7.xml"/><Relationship Id="rId7" Type="http://schemas.openxmlformats.org/officeDocument/2006/relationships/image" Target="../media/image5.emf"/><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package" Target="../embeddings/Microsoft_Word___5.docx"/><Relationship Id="rId5" Type="http://schemas.openxmlformats.org/officeDocument/2006/relationships/oleObject" Target="../embeddings/oleObject5.bin"/><Relationship Id="rId4" Type="http://schemas.openxmlformats.org/officeDocument/2006/relationships/slide" Target="slide11.xml"/></Relationships>
</file>

<file path=ppt/slides/_rels/slide1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6.xml"/><Relationship Id="rId1" Type="http://schemas.openxmlformats.org/officeDocument/2006/relationships/slideLayout" Target="../slideLayouts/slideLayout2.xml"/><Relationship Id="rId6" Type="http://schemas.openxmlformats.org/officeDocument/2006/relationships/slide" Target="slide20.xml"/><Relationship Id="rId5" Type="http://schemas.openxmlformats.org/officeDocument/2006/relationships/slide" Target="slide19.xml"/><Relationship Id="rId4" Type="http://schemas.openxmlformats.org/officeDocument/2006/relationships/slide" Target="slide18.xml"/></Relationships>
</file>

<file path=ppt/slides/_rels/slide17.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6.xml"/><Relationship Id="rId1" Type="http://schemas.openxmlformats.org/officeDocument/2006/relationships/slideLayout" Target="../slideLayouts/slideLayout2.xml"/><Relationship Id="rId6" Type="http://schemas.openxmlformats.org/officeDocument/2006/relationships/slide" Target="slide20.xml"/><Relationship Id="rId5" Type="http://schemas.openxmlformats.org/officeDocument/2006/relationships/slide" Target="slide19.xml"/><Relationship Id="rId4" Type="http://schemas.openxmlformats.org/officeDocument/2006/relationships/slide" Target="slide18.xml"/></Relationships>
</file>

<file path=ppt/slides/_rels/slide18.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6.xml"/><Relationship Id="rId1" Type="http://schemas.openxmlformats.org/officeDocument/2006/relationships/slideLayout" Target="../slideLayouts/slideLayout2.xml"/><Relationship Id="rId6" Type="http://schemas.openxmlformats.org/officeDocument/2006/relationships/slide" Target="slide20.xml"/><Relationship Id="rId5" Type="http://schemas.openxmlformats.org/officeDocument/2006/relationships/slide" Target="slide19.xml"/><Relationship Id="rId4" Type="http://schemas.openxmlformats.org/officeDocument/2006/relationships/slide" Target="slide18.xml"/></Relationships>
</file>

<file path=ppt/slides/_rels/slide19.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6.xml"/><Relationship Id="rId1" Type="http://schemas.openxmlformats.org/officeDocument/2006/relationships/slideLayout" Target="../slideLayouts/slideLayout2.xml"/><Relationship Id="rId6" Type="http://schemas.openxmlformats.org/officeDocument/2006/relationships/slide" Target="slide20.xml"/><Relationship Id="rId5" Type="http://schemas.openxmlformats.org/officeDocument/2006/relationships/slide" Target="slide19.xml"/><Relationship Id="rId4" Type="http://schemas.openxmlformats.org/officeDocument/2006/relationships/slide" Target="slide18.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xml"/><Relationship Id="rId1" Type="http://schemas.openxmlformats.org/officeDocument/2006/relationships/vmlDrawing" Target="../drawings/vmlDrawing2.vml"/><Relationship Id="rId5" Type="http://schemas.openxmlformats.org/officeDocument/2006/relationships/image" Target="../media/image2.emf"/><Relationship Id="rId4" Type="http://schemas.openxmlformats.org/officeDocument/2006/relationships/package" Target="../embeddings/Microsoft_Word___2.docx"/></Relationships>
</file>

<file path=ppt/slides/_rels/slide20.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6.xml"/><Relationship Id="rId1" Type="http://schemas.openxmlformats.org/officeDocument/2006/relationships/slideLayout" Target="../slideLayouts/slideLayout2.xml"/><Relationship Id="rId6" Type="http://schemas.openxmlformats.org/officeDocument/2006/relationships/slide" Target="slide20.xml"/><Relationship Id="rId5" Type="http://schemas.openxmlformats.org/officeDocument/2006/relationships/slide" Target="slide19.xml"/><Relationship Id="rId4" Type="http://schemas.openxmlformats.org/officeDocument/2006/relationships/slide" Target="slide18.xml"/></Relationships>
</file>

<file path=ppt/slides/_rels/slide21.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6.xml"/><Relationship Id="rId1" Type="http://schemas.openxmlformats.org/officeDocument/2006/relationships/slideLayout" Target="../slideLayouts/slideLayout2.xml"/><Relationship Id="rId6" Type="http://schemas.openxmlformats.org/officeDocument/2006/relationships/slide" Target="slide20.xml"/><Relationship Id="rId5" Type="http://schemas.openxmlformats.org/officeDocument/2006/relationships/slide" Target="slide19.xml"/><Relationship Id="rId4" Type="http://schemas.openxmlformats.org/officeDocument/2006/relationships/slide" Target="slide18.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653299766"/>
              </p:ext>
            </p:extLst>
          </p:nvPr>
        </p:nvGraphicFramePr>
        <p:xfrm>
          <a:off x="508000" y="3151115"/>
          <a:ext cx="8128000" cy="809769"/>
        </p:xfrm>
        <a:graphic>
          <a:graphicData uri="http://schemas.openxmlformats.org/presentationml/2006/ole">
            <mc:AlternateContent xmlns:mc="http://schemas.openxmlformats.org/markup-compatibility/2006">
              <mc:Choice xmlns:v="urn:schemas-microsoft-com:vml" Requires="v">
                <p:oleObj spid="_x0000_s2050" name="文档" r:id="rId4" imgW="5959986" imgH="594119" progId="Word.Document.12">
                  <p:embed/>
                </p:oleObj>
              </mc:Choice>
              <mc:Fallback>
                <p:oleObj name="文档" r:id="rId4" imgW="5959986" imgH="594119" progId="Word.Document.12">
                  <p:embed/>
                  <p:pic>
                    <p:nvPicPr>
                      <p:cNvPr id="0" name=""/>
                      <p:cNvPicPr/>
                      <p:nvPr/>
                    </p:nvPicPr>
                    <p:blipFill>
                      <a:blip r:embed="rId5"/>
                      <a:stretch>
                        <a:fillRect/>
                      </a:stretch>
                    </p:blipFill>
                    <p:spPr>
                      <a:xfrm>
                        <a:off x="508000" y="3151115"/>
                        <a:ext cx="8128000" cy="809769"/>
                      </a:xfrm>
                      <a:prstGeom prst="rect">
                        <a:avLst/>
                      </a:prstGeom>
                    </p:spPr>
                  </p:pic>
                </p:oleObj>
              </mc:Fallback>
            </mc:AlternateContent>
          </a:graphicData>
        </a:graphic>
      </p:graphicFrame>
    </p:spTree>
    <p:extLst>
      <p:ext uri="{BB962C8B-B14F-4D97-AF65-F5344CB8AC3E}">
        <p14:creationId xmlns:p14="http://schemas.microsoft.com/office/powerpoint/2010/main" val="35378504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294227"/>
            <a:ext cx="8128000" cy="452354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典例分析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1980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珠海是一个普通的小县城。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珠海发展成为环境优美的现代化城市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并获得联合国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国际改善人居环境最佳范例奖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。珠海快速发展的主要原因是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毗邻港澳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政策扶持</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科技领先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资源丰富</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珠海是最早的经济特区之一。珠海经济迅速发展主要是由于被划定为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实行特殊的经济政策。由此可知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52204371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323528" y="1213840"/>
            <a:ext cx="8128000" cy="90486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点二旧中国的</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开放</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与当今中国的对外开放</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史料</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导入</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707239237"/>
              </p:ext>
            </p:extLst>
          </p:nvPr>
        </p:nvGraphicFramePr>
        <p:xfrm>
          <a:off x="401351" y="2077936"/>
          <a:ext cx="8128000" cy="3583312"/>
        </p:xfrm>
        <a:graphic>
          <a:graphicData uri="http://schemas.openxmlformats.org/presentationml/2006/ole">
            <mc:AlternateContent xmlns:mc="http://schemas.openxmlformats.org/markup-compatibility/2006">
              <mc:Choice xmlns:v="urn:schemas-microsoft-com:vml" Requires="v">
                <p:oleObj spid="_x0000_s4098" name="Document" r:id="rId6" imgW="3838193" imgH="1691816" progId="Word.Document.12">
                  <p:embed/>
                </p:oleObj>
              </mc:Choice>
              <mc:Fallback>
                <p:oleObj name="Document" r:id="rId6" imgW="3838193" imgH="1691816" progId="Word.Document.12">
                  <p:embed/>
                  <p:pic>
                    <p:nvPicPr>
                      <p:cNvPr id="0" name=""/>
                      <p:cNvPicPr/>
                      <p:nvPr/>
                    </p:nvPicPr>
                    <p:blipFill>
                      <a:blip r:embed="rId7"/>
                      <a:stretch>
                        <a:fillRect/>
                      </a:stretch>
                    </p:blipFill>
                    <p:spPr>
                      <a:xfrm>
                        <a:off x="401351" y="2077936"/>
                        <a:ext cx="8128000" cy="3583312"/>
                      </a:xfrm>
                      <a:prstGeom prst="rect">
                        <a:avLst/>
                      </a:prstGeom>
                    </p:spPr>
                  </p:pic>
                </p:oleObj>
              </mc:Fallback>
            </mc:AlternateContent>
          </a:graphicData>
        </a:graphic>
      </p:graphicFrame>
    </p:spTree>
    <p:extLst>
      <p:ext uri="{BB962C8B-B14F-4D97-AF65-F5344CB8AC3E}">
        <p14:creationId xmlns:p14="http://schemas.microsoft.com/office/powerpoint/2010/main" val="338794711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700492"/>
            <a:ext cx="8128000" cy="371101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互动探究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分析史料所示中国新时期外贸状况形成的主要原因。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结合史料和所学知识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探究中国新时期外贸的发展与近代有何不同。</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中共十一届三中全会确立了以经济建设为中心和改革开放的政策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计划经济体制逐步过渡到社会主义市场经济体制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中国加入世界贸易组织。</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新时期外贸从社会发展的内在需要出发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顺应了经济全球化趋势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具有主动性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近代外贸在半殖民地半封建社会中扭曲发展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具有被动性。</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487872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5" name="矩形 4"/>
          <p:cNvSpPr>
            <a:spLocks noChangeAspect="1"/>
          </p:cNvSpPr>
          <p:nvPr/>
        </p:nvSpPr>
        <p:spPr>
          <a:xfrm>
            <a:off x="508000" y="1444017"/>
            <a:ext cx="8128000" cy="90486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名师精讲</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中国近代对外开放与现代对外开放的</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区别</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3814384690"/>
              </p:ext>
            </p:extLst>
          </p:nvPr>
        </p:nvGraphicFramePr>
        <p:xfrm>
          <a:off x="508000" y="2348880"/>
          <a:ext cx="8128000" cy="3285437"/>
        </p:xfrm>
        <a:graphic>
          <a:graphicData uri="http://schemas.openxmlformats.org/presentationml/2006/ole">
            <mc:AlternateContent xmlns:mc="http://schemas.openxmlformats.org/markup-compatibility/2006">
              <mc:Choice xmlns:v="urn:schemas-microsoft-com:vml" Requires="v">
                <p:oleObj spid="_x0000_s5122" name="文档" r:id="rId6" imgW="3918831" imgH="1584077" progId="Word.Document.12">
                  <p:embed/>
                </p:oleObj>
              </mc:Choice>
              <mc:Fallback>
                <p:oleObj name="文档" r:id="rId6" imgW="3918831" imgH="1584077" progId="Word.Document.12">
                  <p:embed/>
                  <p:pic>
                    <p:nvPicPr>
                      <p:cNvPr id="0" name=""/>
                      <p:cNvPicPr/>
                      <p:nvPr/>
                    </p:nvPicPr>
                    <p:blipFill>
                      <a:blip r:embed="rId7"/>
                      <a:stretch>
                        <a:fillRect/>
                      </a:stretch>
                    </p:blipFill>
                    <p:spPr>
                      <a:xfrm>
                        <a:off x="508000" y="2348880"/>
                        <a:ext cx="8128000" cy="3285437"/>
                      </a:xfrm>
                      <a:prstGeom prst="rect">
                        <a:avLst/>
                      </a:prstGeom>
                    </p:spPr>
                  </p:pic>
                </p:oleObj>
              </mc:Fallback>
            </mc:AlternateContent>
          </a:graphicData>
        </a:graphic>
      </p:graphicFrame>
    </p:spTree>
    <p:extLst>
      <p:ext uri="{BB962C8B-B14F-4D97-AF65-F5344CB8AC3E}">
        <p14:creationId xmlns:p14="http://schemas.microsoft.com/office/powerpoint/2010/main" val="169189175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703281255"/>
              </p:ext>
            </p:extLst>
          </p:nvPr>
        </p:nvGraphicFramePr>
        <p:xfrm>
          <a:off x="508000" y="1195620"/>
          <a:ext cx="8128000" cy="4720759"/>
        </p:xfrm>
        <a:graphic>
          <a:graphicData uri="http://schemas.openxmlformats.org/presentationml/2006/ole">
            <mc:AlternateContent xmlns:mc="http://schemas.openxmlformats.org/markup-compatibility/2006">
              <mc:Choice xmlns:v="urn:schemas-microsoft-com:vml" Requires="v">
                <p:oleObj spid="_x0000_s6146" name="文档" r:id="rId6" imgW="3918831" imgH="2275716" progId="Word.Document.12">
                  <p:embed/>
                </p:oleObj>
              </mc:Choice>
              <mc:Fallback>
                <p:oleObj name="文档" r:id="rId6" imgW="3918831" imgH="2275716" progId="Word.Document.12">
                  <p:embed/>
                  <p:pic>
                    <p:nvPicPr>
                      <p:cNvPr id="0" name=""/>
                      <p:cNvPicPr/>
                      <p:nvPr/>
                    </p:nvPicPr>
                    <p:blipFill>
                      <a:blip r:embed="rId7"/>
                      <a:stretch>
                        <a:fillRect/>
                      </a:stretch>
                    </p:blipFill>
                    <p:spPr>
                      <a:xfrm>
                        <a:off x="508000" y="1195620"/>
                        <a:ext cx="8128000" cy="4720759"/>
                      </a:xfrm>
                      <a:prstGeom prst="rect">
                        <a:avLst/>
                      </a:prstGeom>
                    </p:spPr>
                  </p:pic>
                </p:oleObj>
              </mc:Fallback>
            </mc:AlternateContent>
          </a:graphicData>
        </a:graphic>
      </p:graphicFrame>
    </p:spTree>
    <p:extLst>
      <p:ext uri="{BB962C8B-B14F-4D97-AF65-F5344CB8AC3E}">
        <p14:creationId xmlns:p14="http://schemas.microsoft.com/office/powerpoint/2010/main" val="135863509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5" name="矩形 4"/>
          <p:cNvSpPr>
            <a:spLocks noChangeAspect="1"/>
          </p:cNvSpPr>
          <p:nvPr/>
        </p:nvSpPr>
        <p:spPr>
          <a:xfrm>
            <a:off x="508000" y="1700492"/>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典</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例分析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目前我国实行的招商引资与近代西方资本主义国家对华进行的资本输出的主要不同点是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利润不同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目的不同</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利息不同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数额不同</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近代资本输出的目的是攫取利益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是一种经济侵略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而今天我们招商引资则是在独立自主的基础上利用外资发展经济的一种措施。目的不同是最主要的因素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753213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294227"/>
            <a:ext cx="8128000" cy="452354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.1982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《跟我学》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FOLLOW ME</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第一次在中央电视台播出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掀起了全民学外语的高潮。这一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出现的主要原因是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恢复高考制度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经济特区的建立</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对外开放的实行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广电事业的发展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en-US"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跟我学</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》(《FOLLOW ME</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节目的出现不是偶然的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中国实行对外开放后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和外国的联系与交往越来越多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因此出现了全民学外语的</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高潮</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450189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2106757"/>
            <a:ext cx="8128000" cy="289848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.1979</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邓小平对当时广东省委主要负责人说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中央没有钱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要你们自己搞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杀出一条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血路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血路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率先建立经济特区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率先实行改革开放</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率先打破计划经济体制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率先建立社会主义市场经济体制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235244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700492"/>
            <a:ext cx="8128000" cy="371101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国际舆论曾评价中国政府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开放整个海岸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年来所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采取的最大胆行动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行动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是指</a:t>
            </a: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创办深圳等四个经济特区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开发开放上海浦东</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开放海南岛为经济特区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开放沿海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个港口城市</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解读材料关键信息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开放整个海岸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1984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年国家开放大连、天津、青岛、上海等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个沿海港口城市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643498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294227"/>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被认为是中国从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市场开放阶段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过渡到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规则或制度开放阶段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的重大的战略举措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是我国的第二次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改革开放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。它是指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开放浦东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中国加入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APEC</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中国加入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WTO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成立上海合作组织</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年代末的开放主要是引进西方技术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学习西方发展市场经济的经验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而加入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WTO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是进一步接受人类社会发展的普遍规则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并以此克服自身传统的、特殊规则的缺陷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941012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233800391"/>
              </p:ext>
            </p:extLst>
          </p:nvPr>
        </p:nvGraphicFramePr>
        <p:xfrm>
          <a:off x="508000" y="1117600"/>
          <a:ext cx="8094663" cy="4854575"/>
        </p:xfrm>
        <a:graphic>
          <a:graphicData uri="http://schemas.openxmlformats.org/presentationml/2006/ole">
            <mc:AlternateContent xmlns:mc="http://schemas.openxmlformats.org/markup-compatibility/2006">
              <mc:Choice xmlns:v="urn:schemas-microsoft-com:vml" Requires="v">
                <p:oleObj spid="_x0000_s3074" name="文档" r:id="rId4" imgW="3957806" imgH="2369278" progId="Word.Document.12">
                  <p:embed/>
                </p:oleObj>
              </mc:Choice>
              <mc:Fallback>
                <p:oleObj name="文档" r:id="rId4" imgW="3957806" imgH="2369278" progId="Word.Document.12">
                  <p:embed/>
                  <p:pic>
                    <p:nvPicPr>
                      <p:cNvPr id="0" name=""/>
                      <p:cNvPicPr/>
                      <p:nvPr/>
                    </p:nvPicPr>
                    <p:blipFill>
                      <a:blip r:embed="rId5"/>
                      <a:stretch>
                        <a:fillRect/>
                      </a:stretch>
                    </p:blipFill>
                    <p:spPr>
                      <a:xfrm>
                        <a:off x="508000" y="1117600"/>
                        <a:ext cx="8094663" cy="4854575"/>
                      </a:xfrm>
                      <a:prstGeom prst="rect">
                        <a:avLst/>
                      </a:prstGeom>
                    </p:spPr>
                  </p:pic>
                </p:oleObj>
              </mc:Fallback>
            </mc:AlternateContent>
          </a:graphicData>
        </a:graphic>
      </p:graphicFrame>
    </p:spTree>
    <p:extLst>
      <p:ext uri="{BB962C8B-B14F-4D97-AF65-F5344CB8AC3E}">
        <p14:creationId xmlns:p14="http://schemas.microsoft.com/office/powerpoint/2010/main" val="66137222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294227"/>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阅读下列材料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回答问题。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从特区可以引进技术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获得知识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学到管理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管理也是知识。特区成为开放的基地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不仅在经济方面、培养人才方面使我们得到好处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而且会扩大我国的对外影响。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邓小平《办好经济特区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增加对外开放城市》</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浦东如果像深圳经济特区那样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早几年开发就好了。开发浦东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这个影响就大了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不只是浦东的问题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是关系上海发展的问题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是利用上海这个基地发展长江三角洲和长江流域的问题。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邓小平视察</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上海时</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谈话</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(1991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54085985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903625"/>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根据材料一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概括特区的设立对发展我国社会主义经济所起的积极作用。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根据材料二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我国进一步对外开放的重要标志。中央作出这一重大决策的目的何在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引进外国先进技术和管理经验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发展外向型经济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使特区成为我国对外开放的窗口和基地等。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标志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浦东的开发与开放。目的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进一步发展上海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利用上海这个基地发展长江三角洲和长江流域的经济。</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084759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5" name="矩形 4"/>
          <p:cNvSpPr>
            <a:spLocks noChangeAspect="1"/>
          </p:cNvSpPr>
          <p:nvPr/>
        </p:nvSpPr>
        <p:spPr>
          <a:xfrm>
            <a:off x="508000" y="1091094"/>
            <a:ext cx="8128000" cy="492981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点一经济特区和经济开发区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开放经过</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建立经济特区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1980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我国先后建立了</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深圳</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、珠海</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汕头</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、厦门和</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海南</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五个经济特区。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教材图解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阅读教材第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深圳特区夜景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从中我们可以得到哪些信息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设立为经济特区以来深圳经济发展迅速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深圳的发展证明了改革开放政策的正确性。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开放沿海城市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:1984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中共中央、国务院决定进一步</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开放</a:t>
            </a:r>
            <a:endPar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大连</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、秦皇岛、天津、</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广州</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个沿海港口城市。</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确定沿海开发区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继开放沿海城市之后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相继把闽南三角区、</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长江三角洲</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和珠江三角洲等地辟为沿海经济开发区。</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6360148" y="1958018"/>
            <a:ext cx="56943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39552" y="2360378"/>
            <a:ext cx="648072"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278066" y="2360378"/>
            <a:ext cx="58915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29278" y="4775380"/>
            <a:ext cx="648072"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307582" y="4775380"/>
            <a:ext cx="648072"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67544" y="5578354"/>
            <a:ext cx="154372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5708833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0" grpId="0" animBg="1"/>
      <p:bldP spid="11" grpId="0" animBg="1"/>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p:cNvSpPr>
            <a:spLocks noChangeAspect="1"/>
          </p:cNvSpPr>
          <p:nvPr/>
        </p:nvSpPr>
        <p:spPr>
          <a:xfrm>
            <a:off x="508000" y="1903625"/>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对外开放走向深入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1992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开发</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上海浦东</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成为经济建设的重点。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2004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年以来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天津</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滨海新区</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的开发建设引起世人关注。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意义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中国的对外开放形成了从</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经济特区</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到沿海开放城市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再到内陆</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省会城市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从东部到中西部全方位、多层次的新格局。</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有力地推动了中国经济的发展。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越来越适应经济和科技发展的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全球化</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趋势。</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2621324" y="2345365"/>
            <a:ext cx="1113683" cy="3168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167890" y="2766151"/>
            <a:ext cx="1136715"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266764" y="3577641"/>
            <a:ext cx="112848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98608" y="3983904"/>
            <a:ext cx="118475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833370" y="4785460"/>
            <a:ext cx="82789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5699804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6" name="矩形 5"/>
          <p:cNvSpPr>
            <a:spLocks noChangeAspect="1"/>
          </p:cNvSpPr>
          <p:nvPr/>
        </p:nvSpPr>
        <p:spPr>
          <a:xfrm>
            <a:off x="482908" y="1480481"/>
            <a:ext cx="8312472" cy="3748719"/>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点二加入世界贸易组织</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经过</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复关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背景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中国是关贸总协定的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创始国</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之一。中华人民共和国成立后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由于历史原因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中止了在关贸总协定中的活动。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主要活动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:1981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中国首次派</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观察员</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列席关贸总协定会议。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1986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中国正式申请恢复在关贸总协定中的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缔约国地位</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加入世界贸易组织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经过长达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年的艰难谈判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2001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中国成为世界贸易组织正式</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成员</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4274012" y="2747284"/>
            <a:ext cx="83295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627542" y="3561144"/>
            <a:ext cx="80680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971064" y="3947764"/>
            <a:ext cx="1368152"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632535" y="4352092"/>
            <a:ext cx="58915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368533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p:cNvSpPr>
            <a:spLocks noChangeAspect="1"/>
          </p:cNvSpPr>
          <p:nvPr/>
        </p:nvSpPr>
        <p:spPr>
          <a:xfrm>
            <a:off x="508000" y="1700492"/>
            <a:ext cx="8128000" cy="37487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加入世界贸易组织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标志着我国的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对外开放</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进入了一个新的阶段。</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是中国与世界经济实现全面接轨的一个契机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标志</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着</a:t>
            </a:r>
            <a:endPar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世界</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大市场</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对中国的开放。</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中国经济融入世界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必将有力地推动</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全球经济</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的繁荣与发展。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自主思考</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阅读教材第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中国代表团团长石广生在中国入世议定书上签字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中国能加入世贸组织的原因是什么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改革开放使中国的综合国力提高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世界的发展需要中国。</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5178820" y="2166126"/>
            <a:ext cx="112397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16084" y="3369052"/>
            <a:ext cx="155629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437932" y="3772794"/>
            <a:ext cx="113035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2012128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903625"/>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点一我国对外开放新格局</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史料</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近年来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全球贸易开始了新一轮竞争</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面对这一系列变化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我们不主动对接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就面临</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再次入世</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的可能。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上海自由贸易区的试验</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这是顺应全球经济治理新秩序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主动对接国际规则的战略举措。先行先试国际经贸新规则新标准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推进中国的新一轮开放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提升中国经济转型速度和质量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这成为上海自贸区试验的重要使命。</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据《人民日报》整理</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554121500"/>
      </p:ext>
    </p:extLst>
  </p:cSld>
  <p:clrMapOvr>
    <a:masterClrMapping/>
  </p:clrMapOvr>
  <p:transition spd="slow">
    <p:cov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903625"/>
            <a:ext cx="8128000" cy="330475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互动探究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改革开放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多年来上海是如何逐步走向开放的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分析中国政府成立上海自贸区以撬动新一轮改革开放的时代背景。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(1)1984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上海成为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个沿海开放城市之一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;1985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以上海为中心的长江三角洲开辟为沿海经济开发区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;1992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上海浦东的开放开发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成为中国进一步对外开放的重要标志。</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(2)2001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年中国加入世界贸易组织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经济全球化趋势加强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竞争进一步激烈。</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98146987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497360"/>
            <a:ext cx="8128000" cy="411728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名师精讲</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我国对外开放新格局的特点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全方位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指的是对世界不同社会性质、不同发展程度的所有国家开放。我们坚持在平等互利的原则基础上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同世界上所有国家和地区发展多种形式的双边和多边的经贸合作关系。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多层次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就是根据经济开放区、沿海经济开放区、沿边和沿江地区以及内陆省区的不同开放程度的各种形式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逐步形成全国范围内的开放。</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宽领域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是指我国的对外开放不仅限于经济领域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还包括文化、科技、教育等多领域的开放。</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074822592"/>
      </p:ext>
    </p:extLst>
  </p:cSld>
  <p:clrMapOvr>
    <a:masterClrMapping/>
  </p:clrMapOvr>
  <p:transition spd="slow">
    <p:cover/>
  </p:transition>
  <p:timing>
    <p:tnLst>
      <p:par>
        <p:cTn id="1" dur="indefinite" restart="never" nodeType="tmRoot"/>
      </p:par>
    </p:tnLst>
  </p:timing>
</p:sld>
</file>

<file path=ppt/theme/theme1.xml><?xml version="1.0" encoding="utf-8"?>
<a:theme xmlns:a="http://schemas.openxmlformats.org/drawingml/2006/main" name="金牌学案14模板">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经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金牌学案14模板</Template>
  <TotalTime>78</TotalTime>
  <Words>2213</Words>
  <Application>Microsoft Office PowerPoint</Application>
  <PresentationFormat>全屏显示(4:3)</PresentationFormat>
  <Paragraphs>157</Paragraphs>
  <Slides>21</Slides>
  <Notes>0</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21</vt:i4>
      </vt:variant>
    </vt:vector>
  </HeadingPairs>
  <TitlesOfParts>
    <vt:vector size="24" baseType="lpstr">
      <vt:lpstr>金牌学案14模板</vt:lpstr>
      <vt:lpstr>文档</vt:lpstr>
      <vt:lpstr>Document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User</cp:lastModifiedBy>
  <cp:revision>27</cp:revision>
  <dcterms:created xsi:type="dcterms:W3CDTF">2014-07-29T03:10:12Z</dcterms:created>
  <dcterms:modified xsi:type="dcterms:W3CDTF">2017-12-27T07:49:56Z</dcterms:modified>
</cp:coreProperties>
</file>