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1" r:id="rId11"/>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16.xml"/><Relationship Id="rId7" Type="http://schemas.openxmlformats.org/officeDocument/2006/relationships/slide" Target="slide2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20.xml"/><Relationship Id="rId5" Type="http://schemas.openxmlformats.org/officeDocument/2006/relationships/slide" Target="slide19.xml"/><Relationship Id="rId10" Type="http://schemas.openxmlformats.org/officeDocument/2006/relationships/image" Target="../media/image3.emf"/><Relationship Id="rId4" Type="http://schemas.openxmlformats.org/officeDocument/2006/relationships/slide" Target="slide17.xml"/><Relationship Id="rId9" Type="http://schemas.openxmlformats.org/officeDocument/2006/relationships/package" Target="../embeddings/Microsoft_Word___3.docx"/></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6.xml"/><Relationship Id="rId7" Type="http://schemas.openxmlformats.org/officeDocument/2006/relationships/slide" Target="slide21.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20.xml"/><Relationship Id="rId5" Type="http://schemas.openxmlformats.org/officeDocument/2006/relationships/slide" Target="slide19.xml"/><Relationship Id="rId10" Type="http://schemas.openxmlformats.org/officeDocument/2006/relationships/image" Target="../media/image4.emf"/><Relationship Id="rId4" Type="http://schemas.openxmlformats.org/officeDocument/2006/relationships/slide" Target="slide17.xml"/><Relationship Id="rId9" Type="http://schemas.openxmlformats.org/officeDocument/2006/relationships/package" Target="../embeddings/Microsoft_Word___4.docx"/></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978731508"/>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360"/>
            <a:ext cx="8128000" cy="411728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美国前总统柯立芝说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萧条时期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总可以看到能够寄托希望的事物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但现在举目四顾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却看不出任何希望。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有人描述当时的情景说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人们常常谈到社会革命。成千上万的人认为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被剥夺者和饥饿的人们将反抗把他们带进这种绝望境地的政府和经济制度。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上述材料表明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经济危机对社会生产力造成严重破坏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经济繁荣导致社会贫富分化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经济危机加深了美国的社会危机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经济危机加剧了世界局势的紧张</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79430544"/>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持续的大危机使人们看不到希望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造成人们对政府和现有资本主义经济制度的反抗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这说明当时美国面临着严重的社会危机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项符合题意。材料反映的不是生产力的破坏情况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而是这种破坏带来的严重社会危机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两项的说法不符合材料信息。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776883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106757"/>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点二罗斯福新政的特点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莫里斯说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罗斯福对时代面临的问题有着超人的直觉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洛伊希腾贝格得出结论说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罗斯福是一个富有创新精神的发明家。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然而在福尔索姆看来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罗斯福所做的一切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是为了政治权力的获取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罗斯福新政的推行助长了失业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导致了美国如今连年的财政赤字。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小福尔索姆《罗斯福新政的谎言》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4227"/>
            <a:ext cx="8128000" cy="452354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结合史料和所学知识回答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罗斯福对时代面临的问题有什么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超人的直觉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一个富有创新精神的发明家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罗斯福对历史有何重大的贡献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年大萧条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罗斯福意识到用传统的自由放任政策已无法应对危机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需要动用国家政权的力量对经济进行干预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一定程度上缓解了当时的危机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缓和了社会矛盾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遏制了法西斯势力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巩固了资产阶级民主制度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开创了国家干预经济新模式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使美国进入国家垄断资本主义阶段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对战后资本主义国家经济政策的发展产生了重要影响。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419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0492"/>
            <a:ext cx="8128000" cy="37110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罗斯福新政的特点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新的理论和政策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放弃了自由放任政策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转向国家干预经济。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具有干预经济、关注民生、协调发展等特点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其最大特点是国家全面干预经济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但没有放弃自由竞争的运行机制。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新的模式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开创了国家干预经济发展的新模式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第二次世界大战后被其他国家所继承和借鉴。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新的起点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新政是对生产关系的局部调整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资本主义制度由此获得了新的生命力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成为资本主义制度继续发展的新起点。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561876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45252"/>
            <a:ext cx="8128000" cy="533607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,34)1935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美国国会通过法案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其中规定凡年满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岁的退休人员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根据原工资水平每月可获得一定数额的养老金。与该规定属于同一法案的是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制订公平经营章程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建立失业保险制度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提供农副产品补贴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规定最低工资水平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本题考查美国罗斯福新政。从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岁的退休人员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每月可获得一定数额的养老金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这属于社会保障制度的内容。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三项都不属于社会保障方面的内容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项则与社会保障制度相关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33746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美国一些开船出海游玩的富人们回来后发现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他们已变成身无分文的贫民。出现这种状况的直接原因是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通货膨胀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股票上扬</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股价暴跌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银行倒闭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日纽约股市崩溃、股价下跌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导致股票持有者财富急剧缩水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508000" y="112474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图揭示了美国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1929—1942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失业人数的变化情况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对外贸易的发展状况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工业生产的基本情况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银行信贷的增减状况</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569799516"/>
              </p:ext>
            </p:extLst>
          </p:nvPr>
        </p:nvGraphicFramePr>
        <p:xfrm>
          <a:off x="508000" y="1628800"/>
          <a:ext cx="8128000" cy="2632021"/>
        </p:xfrm>
        <a:graphic>
          <a:graphicData uri="http://schemas.openxmlformats.org/presentationml/2006/ole">
            <mc:AlternateContent xmlns:mc="http://schemas.openxmlformats.org/markup-compatibility/2006">
              <mc:Choice xmlns:v="urn:schemas-microsoft-com:vml" Requires="v">
                <p:oleObj spid="_x0000_s4098" name="Document" r:id="rId9" imgW="3838193" imgH="1243136" progId="Word.Document.12">
                  <p:embed/>
                </p:oleObj>
              </mc:Choice>
              <mc:Fallback>
                <p:oleObj name="Document" r:id="rId9" imgW="3838193" imgH="1243136" progId="Word.Document.12">
                  <p:embed/>
                  <p:pic>
                    <p:nvPicPr>
                      <p:cNvPr id="0" name=""/>
                      <p:cNvPicPr/>
                      <p:nvPr/>
                    </p:nvPicPr>
                    <p:blipFill>
                      <a:blip r:embed="rId10"/>
                      <a:stretch>
                        <a:fillRect/>
                      </a:stretch>
                    </p:blipFill>
                    <p:spPr>
                      <a:xfrm>
                        <a:off x="508000" y="1628800"/>
                        <a:ext cx="8128000" cy="2632021"/>
                      </a:xfrm>
                      <a:prstGeom prst="rect">
                        <a:avLst/>
                      </a:prstGeom>
                    </p:spPr>
                  </p:pic>
                </p:oleObj>
              </mc:Fallback>
            </mc:AlternateContent>
          </a:graphicData>
        </a:graphic>
      </p:graphicFrame>
    </p:spTree>
    <p:extLst>
      <p:ext uri="{BB962C8B-B14F-4D97-AF65-F5344CB8AC3E}">
        <p14:creationId xmlns:p14="http://schemas.microsoft.com/office/powerpoint/2010/main" val="42352441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8" name="矩形 7"/>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年的数据偏高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年往后数据下降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可知图片反映的是罗斯福新政导致的结果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与失业人数有关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三项不符合题意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86080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罗斯福新政是以掩饰资产阶级本质的牧师面貌出现的。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下面史实能直接说明这一观点的是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限制盲目生产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规定最低工资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整顿财政金融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调整农业生产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掩饰资产阶级本质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表明该项措施维护的是资本家的利益。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规定最低工资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缓和资本家与工人的矛盾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保障工厂生产秩序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维护了资本家的利益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同时也直接改善了工人阶级的境遇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符合题干中的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牧师面貌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126875788"/>
              </p:ext>
            </p:extLst>
          </p:nvPr>
        </p:nvGraphicFramePr>
        <p:xfrm>
          <a:off x="508000" y="1753038"/>
          <a:ext cx="8128000" cy="3605924"/>
        </p:xfrm>
        <a:graphic>
          <a:graphicData uri="http://schemas.openxmlformats.org/presentationml/2006/ole">
            <mc:AlternateContent xmlns:mc="http://schemas.openxmlformats.org/markup-compatibility/2006">
              <mc:Choice xmlns:v="urn:schemas-microsoft-com:vml" Requires="v">
                <p:oleObj spid="_x0000_s3074" name="文档" r:id="rId4" imgW="3957084" imgH="1755727" progId="Word.Document.12">
                  <p:embed/>
                </p:oleObj>
              </mc:Choice>
              <mc:Fallback>
                <p:oleObj name="文档" r:id="rId4" imgW="3957084" imgH="1755727" progId="Word.Document.12">
                  <p:embed/>
                  <p:pic>
                    <p:nvPicPr>
                      <p:cNvPr id="0" name=""/>
                      <p:cNvPicPr/>
                      <p:nvPr/>
                    </p:nvPicPr>
                    <p:blipFill>
                      <a:blip r:embed="rId5"/>
                      <a:stretch>
                        <a:fillRect/>
                      </a:stretch>
                    </p:blipFill>
                    <p:spPr>
                      <a:xfrm>
                        <a:off x="508000" y="1753038"/>
                        <a:ext cx="8128000" cy="3605924"/>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凯恩斯给罗斯福的信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您已经使您自己成为各国有志于在现行制度的框框内进行合理的实验以改正我们所面临的弊端的委托人。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合理的实验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国家干预经济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建立福利国家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实施计划经济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实行国家资本主义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现行制度的框框内进行合理的实验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是指罗斯福在资本主义自由经济范围内实行国家干预经济的措施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227681"/>
              </p:ext>
            </p:extLst>
          </p:nvPr>
        </p:nvGraphicFramePr>
        <p:xfrm>
          <a:off x="529278" y="1123581"/>
          <a:ext cx="8128000" cy="3015225"/>
        </p:xfrm>
        <a:graphic>
          <a:graphicData uri="http://schemas.openxmlformats.org/presentationml/2006/ole">
            <mc:AlternateContent xmlns:mc="http://schemas.openxmlformats.org/markup-compatibility/2006">
              <mc:Choice xmlns:v="urn:schemas-microsoft-com:vml" Requires="v">
                <p:oleObj spid="_x0000_s5122" name="Document" r:id="rId9" imgW="3838193" imgH="1424119" progId="Word.Document.12">
                  <p:embed/>
                </p:oleObj>
              </mc:Choice>
              <mc:Fallback>
                <p:oleObj name="Document" r:id="rId9" imgW="3838193" imgH="1424119" progId="Word.Document.12">
                  <p:embed/>
                  <p:pic>
                    <p:nvPicPr>
                      <p:cNvPr id="0" name=""/>
                      <p:cNvPicPr/>
                      <p:nvPr/>
                    </p:nvPicPr>
                    <p:blipFill>
                      <a:blip r:embed="rId10"/>
                      <a:stretch>
                        <a:fillRect/>
                      </a:stretch>
                    </p:blipFill>
                    <p:spPr>
                      <a:xfrm>
                        <a:off x="529278" y="1123581"/>
                        <a:ext cx="8128000" cy="3015225"/>
                      </a:xfrm>
                      <a:prstGeom prst="rect">
                        <a:avLst/>
                      </a:prstGeom>
                    </p:spPr>
                  </p:pic>
                </p:oleObj>
              </mc:Fallback>
            </mc:AlternateContent>
          </a:graphicData>
        </a:graphic>
      </p:graphicFrame>
      <p:sp>
        <p:nvSpPr>
          <p:cNvPr id="8" name="矩形 7"/>
          <p:cNvSpPr>
            <a:spLocks noChangeAspect="1"/>
          </p:cNvSpPr>
          <p:nvPr/>
        </p:nvSpPr>
        <p:spPr>
          <a:xfrm>
            <a:off x="395536" y="4051261"/>
            <a:ext cx="8128000" cy="20859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年代拍摄于美国的一张照片。灾民排长队领救济粮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广告牌上的富人坐着豪华的小汽车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照片辛辣地讽刺了美国吹嘘的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美国的生活方式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。历史学家汤因比据此指出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世界各地所有的人都在认真地思考并坦率地议论着西方的社会制度也许会失败和不再起作用的可能性。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513022"/>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当时人们为什么思考和议论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西方的社会制度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的命运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哪一著名的实践对这些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作了成功的回答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其本质特征是什么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(1)1929—1933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年世界经济危机的影响。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罗斯福新政。特征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国家大规模干预社会经济生活。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082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黑色星期四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资本主义各国发展迅速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财富主要集中于少数资本家手中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普通大众的收入增长缓慢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使资本主义固有的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供给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需求</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的矛盾更加突出。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美国政府奉行传统的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自由放任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使供给与需求的矛盾得不到缓解。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人们对经济形势盲目乐观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股票投机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危机爆发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纽约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证券交易所股市崩溃。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美国政府的最初措施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危机爆发后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美国政府延续</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自由放任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5703580" y="2360378"/>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30894" y="2360378"/>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29904" y="3173626"/>
            <a:ext cx="113012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34454" y="3965714"/>
            <a:ext cx="117365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39536" y="4780867"/>
            <a:ext cx="58364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59149" y="5576848"/>
            <a:ext cx="10440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点二经济危机横扫资本主义世界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危机扩展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从美国开始爆发的这场经济危机迅速波及所有</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资本主义国家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影响了所有的经济部门。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各国对策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各主要资本主义国家为了摆脱困境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纷纷采取以邻为壑、转嫁危机的办法。它们提高关税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实行货币贬值。</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世界经济进一步陷入混乱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国际关系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也日趋恶化。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使得人们对整个</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资本主义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制度产生了怀疑。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6455953" y="2371264"/>
            <a:ext cx="167274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26231" y="4789848"/>
            <a:ext cx="112942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29474" y="5189850"/>
            <a:ext cx="114309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980728"/>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点三罗斯福新政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整顿</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财政金融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恢复银行正常的信贷活动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重建人们对银行的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信心</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调整</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工业生产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国会通过《全国工业复兴法》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力图消除生产过剩、恢复工业。法案还规定了最低工资和最高工时的标准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承认劳动者有组织起来与雇主集体谈判的权利。</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调节</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农业生产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政府采取各种措施减少耕地面积和农产品产量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收购剩余农产品以控制</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市场价格</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社会救济</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和以工代赈。政府举办了许多</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公共工程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提供了大量的就业机会。</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成效</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美国逐渐从</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经济危机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的阴影中走了出来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社会生产力在一定程度上得到了恢复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广大的中下层民众也从新政中获得了一定的好处</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758702" y="1803638"/>
            <a:ext cx="110027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37588" y="2554630"/>
            <a:ext cx="11449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68930" y="3701231"/>
            <a:ext cx="107859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87522" y="4084267"/>
            <a:ext cx="11536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33594" y="4467865"/>
            <a:ext cx="114832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64846" y="4467865"/>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54934" y="5604957"/>
            <a:ext cx="112739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497360"/>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开辟了一条新的发展道路。其核心内容是用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的力量扩大消费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调整供给与需求的矛盾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缓和社会矛盾。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新政式的调整后来被一些主要资本主义国家所借鉴。新政标志着资本主义进入了政府大规模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干预经济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的时代。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教材解读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罗斯福所采取的措施与胡佛所采取的措施之间的最大区别是什么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胡佛信奉自由放任的传统经济政策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并否认政府在市场经济运行中的宏观调控作用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罗斯福则采取了政府大规模干预经济的措施。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6485394" y="1971262"/>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25987" y="3174238"/>
            <a:ext cx="109018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9888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点四凯恩斯主义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1929—1933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年经济危机的爆发促使人们进行反思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自由放任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的经济理论开始受到人们的质疑。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核心内容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政府必须放弃自由放任主义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干预经济和社会生活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看得见的手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凯恩斯的理论从根本上改变了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传统经济学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凯恩斯主义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而它的提出也被称为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凯恩斯革命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6799678" y="2371264"/>
            <a:ext cx="114072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01480" y="3976600"/>
            <a:ext cx="138973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489628" y="4789848"/>
            <a:ext cx="140960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904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1929—1933</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年资本主义世界经济危机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这个冬天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在纽约生活和工作的人没有不深感不安的。我的确认为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从来还没有过这样普遍的失业现象和如此令人伤感的真正饥寒交迫的苦难。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特格韦尔《新政日记摘抄》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特格韦尔的话反映了哪些历史现象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这次经济危机出现的直接原因和根本原因分别是什么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人民大量失业、生活恶化。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生产的无政府状态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过度的贫富悬殊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股票投机过度。根本原因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资本主义社会的基本矛盾。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5252"/>
            <a:ext cx="8128000" cy="533607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年世界经济危机的认识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资本主义制度的基本矛盾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生产社会化与生产资料私人占有之间的矛盾是根本原因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生产和销售的矛盾是具体原因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股市投机活动猖獗是直接原因。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影响范围特别广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持续时间特别长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破坏性特别大。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主要资本主义国家为了摆脱困境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纷纷采取了以邻为壑、转嫁危机的办法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导致世界经济进一步陷入混乱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空前严重的经济危机旷日持久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激化了各国严重的社会危机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资产阶级民主制度摇摇欲坠。世界局势紧张加剧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危机四伏。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政府要居安思危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要适时调整和干预经济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各国要在经济发展过程中注意协调国际经济关系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削弱贸易壁垒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实现贸易自由化。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97207351"/>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3101</Words>
  <Application>Microsoft Office PowerPoint</Application>
  <PresentationFormat>全屏显示(4:3)</PresentationFormat>
  <Paragraphs>187</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22</vt:i4>
      </vt:variant>
    </vt:vector>
  </HeadingPairs>
  <TitlesOfParts>
    <vt:vector size="25"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2017-12-27T07:49:52Z</dcterms:modified>
</cp:coreProperties>
</file>