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18.xml"/><Relationship Id="rId5" Type="http://schemas.openxmlformats.org/officeDocument/2006/relationships/slide" Target="slide17.xml"/><Relationship Id="rId10" Type="http://schemas.openxmlformats.org/officeDocument/2006/relationships/image" Target="../media/image4.emf"/><Relationship Id="rId4" Type="http://schemas.openxmlformats.org/officeDocument/2006/relationships/slide" Target="slide16.xml"/><Relationship Id="rId9" Type="http://schemas.openxmlformats.org/officeDocument/2006/relationships/package" Target="../embeddings/Microsoft_Word___4.docx"/></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0.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591623430"/>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0492"/>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在中世纪后期出现许许多多为突破或绕过将欧洲人限制在地中海地区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屏障而制订的计划。那时的欧洲像一个靠他人通过墙上的裂缝喂养的巨人。但是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这位巨人的力量和知识正在增长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牢狱的围墙已不能长久地禁锢住他。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材料指出了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新航路开辟的原因和条件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启蒙运动的历史影响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近代科技发展的社会基础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殖民扩张的客观作用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76439938"/>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将欧洲人限制在地中海地区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屏障而制订的计划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通过墙上的裂缝喂养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指的是阿拉伯商人和意大利商人垄断东西方贸易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获取高额利润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引起欧洲人的不满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这成为新航路开辟的直接原因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巨人的力量和知识正在增长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指出了新航路开辟的条件逐渐成熟。故选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37348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51520" y="889316"/>
            <a:ext cx="8636000" cy="578004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点二新航路开辟的影响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通过对新土地的殖民和占有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与土著居民的接触、交往和融合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给美洲人送去了新世界的文明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还使新旧大陆的物产得以交换和传播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没有美洲贡献的大量金银与物质财富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没有北美的自由移民垦殖区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西方资本主义的发展将会缓慢得多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东西两半球的不同文化圈的大汇合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加速了人类从传统农耕文明向现代工业文明转变的过程。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黄邦和《通向现代世界的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哥伦布以来东西两半球汇合的世界影响》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探究新航路的开辟是怎样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加速了人类从传统农耕文明向现代工业文明转变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推动了西欧国家进行早期的殖民扩张与掠夺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加速了西欧资本的原始积累和资本主义的发展。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加强了新旧大陆的联系与交流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促进了世界市场的逐步形成。</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用多元史观评价新航路的开辟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全球史观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新航路的开辟使世界由彼此分散、隔离逐渐连成整体。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现代化史观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新航路的开辟是西欧资本主义扩张发展和资产阶级壮大之路。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文明史观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新航路的开辟是人类文明交流融合之路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促进了新旧两个世界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亚洲、非洲、美洲和欧洲文明的交汇融合。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革命史观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新航路的开辟是殖民掠夺之路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是殖民地人民争取民族独立和解放之路。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社会史观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新航路的开辟促进了世界各地的物品的交流、交换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增加了人类的物质生活种类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改变了人的饮食结构和生活习惯。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963661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987811"/>
            <a:ext cx="8128000" cy="53464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斯塔夫里阿诺斯在《全球通史》中认为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在这些世纪里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一个生气勃勃的新欧洲正在崛起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从哥伦布横越大西洋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伽马从葡萄牙出发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绕过好望角航行到印度西部海岸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从而开创了一个新的历史进程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新的历史进程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的理解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促进了西方商品经济的发展</a:t>
            </a:r>
            <a:r>
              <a:rPr lang="en-US"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形成了资本主义世界市场</a:t>
            </a:r>
            <a:endParaRPr lang="en-US"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传播了工业文明的新成果</a:t>
            </a:r>
            <a:r>
              <a:rPr lang="en-US"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开始了人类现代化的起点</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解读材料信息并结合所学知识可以判断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新的历史进程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主要是指新航路的开辟加速了西欧封建制度的解体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促进了资本主义的发展以及欧洲的崛起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还使世界结束了孤立分散的状态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日益连成一个整体。故新航路的开辟既促进了各地文明的交融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又促进了欧洲政治经济的近代化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项表述全面准确。</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7018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wipe(down)">
                                      <p:cBhvr>
                                        <p:cTn id="7" dur="5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几千年来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东西半球与大洋洲的物种都是独立地沿着各自的轨迹进化的。欧洲的航海探险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引发了物种的交流以及世界人口分布与自然环境的永久性变化。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这种变化约开始于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C.18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世纪初开始的新航路开辟使世界各地的物种交流频繁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人类开始由分散孤立走向整体世界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各大洲之间的联系加强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波罗游记》中描述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古老</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东方</a:t>
            </a:r>
            <a:r>
              <a:rPr lang="zh-CN" altLang="en-US"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黄金遍地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香料盈野</a:t>
            </a:r>
            <a:r>
              <a:rPr lang="zh-CN" altLang="en-US"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快到东方去吧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哪怕路途再遥远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路途再艰辛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下列关于新航路开辟原因的表述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与之最为吻合的是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科技条件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航海技术的进步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社会根源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人们对黄金的渴求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奥斯曼土耳其控制了东西方之间的商路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经济根源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西欧商品经济发展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资本主义萌芽出现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黄金遍地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可知材料反映的是新航路开辟的社会根源。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世界历史的最大嘲弄之一是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哥伦布至死还确信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他已抵达亚洲。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事实上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最先到达亚洲的航海家是</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麦哲伦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迪亚士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哥伦布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伽马</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年哥伦布到达美洲大陆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他误认为到达了印度。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1497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年葡萄牙航海家达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伽马绕非洲海岸到达印度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开通了东西方之间最短的海上航路。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哥伦布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的抱负和思想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不仅反映出中世纪的衰落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也反映出理性主义和资本主义新时代的兴起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本杰明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。此话的意思是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美洲的发现促进了新旧大陆的沟通和联系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美洲的发现开启了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人的发现与世界的发现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的新时代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以欧洲为中心的世界市场的雏形开始形成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美洲的发现有利于两个大陆不同文化的汇合和民族融合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根据题干提供的信息和所学史实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可知哥伦布发现了美洲新大陆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使人类由分散孤立走向整体世界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从而开启了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人的发现与世界的发现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的新时代。故选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568370188"/>
              </p:ext>
            </p:extLst>
          </p:nvPr>
        </p:nvGraphicFramePr>
        <p:xfrm>
          <a:off x="405610" y="989112"/>
          <a:ext cx="8128000" cy="3583312"/>
        </p:xfrm>
        <a:graphic>
          <a:graphicData uri="http://schemas.openxmlformats.org/presentationml/2006/ole">
            <mc:AlternateContent xmlns:mc="http://schemas.openxmlformats.org/markup-compatibility/2006">
              <mc:Choice xmlns:v="urn:schemas-microsoft-com:vml" Requires="v">
                <p:oleObj spid="_x0000_s5122" name="Document" r:id="rId9" imgW="3838193" imgH="1691816" progId="Word.Document.12">
                  <p:embed/>
                </p:oleObj>
              </mc:Choice>
              <mc:Fallback>
                <p:oleObj name="Document" r:id="rId9" imgW="3838193" imgH="1691816" progId="Word.Document.12">
                  <p:embed/>
                  <p:pic>
                    <p:nvPicPr>
                      <p:cNvPr id="0" name=""/>
                      <p:cNvPicPr/>
                      <p:nvPr/>
                    </p:nvPicPr>
                    <p:blipFill>
                      <a:blip r:embed="rId10"/>
                      <a:stretch>
                        <a:fillRect/>
                      </a:stretch>
                    </p:blipFill>
                    <p:spPr>
                      <a:xfrm>
                        <a:off x="405610" y="989112"/>
                        <a:ext cx="8128000" cy="3583312"/>
                      </a:xfrm>
                      <a:prstGeom prst="rect">
                        <a:avLst/>
                      </a:prstGeom>
                    </p:spPr>
                  </p:pic>
                </p:oleObj>
              </mc:Fallback>
            </mc:AlternateContent>
          </a:graphicData>
        </a:graphic>
      </p:graphicFrame>
      <p:sp>
        <p:nvSpPr>
          <p:cNvPr id="8" name="矩形 7"/>
          <p:cNvSpPr>
            <a:spLocks noChangeAspect="1"/>
          </p:cNvSpPr>
          <p:nvPr/>
        </p:nvSpPr>
        <p:spPr>
          <a:xfrm>
            <a:off x="179512" y="4473694"/>
            <a:ext cx="8775575" cy="212365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漫画中奥斯曼帝国的大将的挑衅反映出的问题是什么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面对奥斯曼帝国的大将的挑衅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麦哲伦用哪一行动作出了精彩的回应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奥斯曼帝国阻碍了传统的东西方贸易的通道。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麦哲伦及其船队坚信地球是圆的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率领船队绕过美洲南端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横渡太平洋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完成环球航行。</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1056056143"/>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3074"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12868449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710263197"/>
              </p:ext>
            </p:extLst>
          </p:nvPr>
        </p:nvGraphicFramePr>
        <p:xfrm>
          <a:off x="508000" y="1309633"/>
          <a:ext cx="8128000" cy="4492734"/>
        </p:xfrm>
        <a:graphic>
          <a:graphicData uri="http://schemas.openxmlformats.org/presentationml/2006/ole">
            <mc:AlternateContent xmlns:mc="http://schemas.openxmlformats.org/markup-compatibility/2006">
              <mc:Choice xmlns:v="urn:schemas-microsoft-com:vml" Requires="v">
                <p:oleObj spid="_x0000_s4098" name="文档" r:id="rId4" imgW="3957084" imgH="2187911" progId="Word.Document.12">
                  <p:embed/>
                </p:oleObj>
              </mc:Choice>
              <mc:Fallback>
                <p:oleObj name="文档" r:id="rId4" imgW="3957084" imgH="2187911" progId="Word.Document.12">
                  <p:embed/>
                  <p:pic>
                    <p:nvPicPr>
                      <p:cNvPr id="0" name=""/>
                      <p:cNvPicPr/>
                      <p:nvPr/>
                    </p:nvPicPr>
                    <p:blipFill>
                      <a:blip r:embed="rId5"/>
                      <a:stretch>
                        <a:fillRect/>
                      </a:stretch>
                    </p:blipFill>
                    <p:spPr>
                      <a:xfrm>
                        <a:off x="508000" y="1309633"/>
                        <a:ext cx="8128000" cy="4492734"/>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268760"/>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点一东方的诱惑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利益驱动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商品经济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使欧洲人渴望得到更多的贵重金属和来自东方的贵重商品。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西欧的贵族和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渴望另辟一条抵达东方的途径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发财致富。</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王权支持</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各国君主依仗武力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强化</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积极扩张。</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宗教扩张</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基督教会</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为了传教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不惜使用武力进行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圣战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技术进步</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欧洲人在造船和</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航海技术</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方面的进步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为远洋航行创造了条件</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205780" y="2122919"/>
            <a:ext cx="1123852"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62411" y="2944759"/>
            <a:ext cx="58375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32494" y="3743536"/>
            <a:ext cx="55144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41236" y="4551266"/>
            <a:ext cx="111853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00989" y="5358232"/>
            <a:ext cx="112736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点二开辟新航路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葡萄牙王室支持的探险活动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(1)1487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迪亚士</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率领三艘轻便帆船抵达非洲最南端的海角。</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(2)1497—1498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达</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伽马</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率船队从葡萄牙出发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绕非洲海岸到达</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印度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开通了东西方之间最短的海上航路。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西班牙王室支持的探险活动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(1)1492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哥伦布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率领三艘帆船抵达美洲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又三次西航。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(2)1519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麦哲伦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率领的船队历时三年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完成了人类历史上的第一次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环球航行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115692" y="2565516"/>
            <a:ext cx="79797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44369" y="2965721"/>
            <a:ext cx="90437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2814" y="3369052"/>
            <a:ext cx="53948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0533" y="4171103"/>
            <a:ext cx="8470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5618" y="4574621"/>
            <a:ext cx="8470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37900" y="4984712"/>
            <a:ext cx="11583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点三世界市场的初步形成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新航路开辟对欧洲的影响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欧洲、亚洲、非洲、美洲之间建立了直接的商业联系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初步形成</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世界市场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欧洲的主要商路和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国际贸易</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中心从地中海沿岸转移到</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大西洋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沿岸。</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欧洲的资本原始积累速度大大加快。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对美洲的影响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美洲的传统社会遭到灭顶之灾。但是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美洲金银矿的开采和种植园经济为欧洲的资本</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原始积累</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做出了重要贡献。</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871608" y="2774848"/>
            <a:ext cx="114074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4421" y="3174238"/>
            <a:ext cx="106980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37944" y="3174238"/>
            <a:ext cx="82215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32586" y="5182080"/>
            <a:ext cx="107265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91094"/>
            <a:ext cx="8128000" cy="492981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对非洲的影响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新航路开辟后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非洲成为猎获</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黑人奴隶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的场所。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对亚洲的影响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欧洲殖民者最初只能在亚洲侵占一些大陆沿岸据点和岛屿。欧洲人用美洲的白银购买亚洲的商品。</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白银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的大量流入也刺激了亚洲经济的发展。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对整个世界的影响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自哥伦布时代起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全球逐渐形成了以欧洲为中心的世界经济体系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人类也由此从各民族</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分散孤立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地发展开始走向</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整体世界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教材解读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页文本框材料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新天地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主要是指什么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新航路开辟为资本主义发展提供了广阔的市场。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293751" y="1557404"/>
            <a:ext cx="11018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46165" y="2763962"/>
            <a:ext cx="66109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19217" y="4375990"/>
            <a:ext cx="109868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76814" y="4368417"/>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5803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点一新航路开辟的背景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如果全球化把欧洲人迈入大洋当作开始的话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那么走在前列的首先是伊比利亚半岛国家。他们以高效的行政机器组织远航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怀揣着传播上帝福音和寻找黄金的期盼揭开了不同种族、不同文明的大碰撞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内在动力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的帆船运载着奴隶、黄金、香料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也洒播着诸如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地球是圆的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等进步光芒。</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巴勒克拉夫《处于变动世界中的历史》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伊比利亚半岛国家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远航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是指哪一历史事件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概括伊比利亚半岛国家远航的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内在动力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新航路的开辟。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高效的行政机器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对黄金的渴求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热衷传播基督教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科技的进步。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6" name="矩形 5"/>
          <p:cNvSpPr>
            <a:spLocks noChangeAspect="1"/>
          </p:cNvSpPr>
          <p:nvPr/>
        </p:nvSpPr>
        <p:spPr>
          <a:xfrm>
            <a:off x="508000" y="1045252"/>
            <a:ext cx="8128000" cy="533607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欧洲新航路开辟的动因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(1)14—15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随着欧洲社会生产力的发展和生产技术的进步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资本主义生产关系逐渐发展起来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西欧国家相继出现了具有资本主义性质的手工工场。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商业经济的发展和市场的扩大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使得欧洲人狂热地追求货币和黄金。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商路不畅引起的商业危机是促使欧洲人开辟新航路的又一原因。欧洲各国的商人和贵族迫切希望绕过地中海东部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另辟一条直接通往印度和中国的新航路。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宗教因素的作用。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西欧社会经济的发展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给基督教的扩张注入了新的活力。传播基督教成为包括开辟新航路在内的欧洲新的对外扩张的一个推动力量。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30486948"/>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2690</Words>
  <Application>Microsoft Office PowerPoint</Application>
  <PresentationFormat>全屏显示(4:3)</PresentationFormat>
  <Paragraphs>154</Paragraphs>
  <Slides>19</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19</vt:i4>
      </vt:variant>
    </vt:vector>
  </HeadingPairs>
  <TitlesOfParts>
    <vt:vector size="22"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2017-12-27T07:49:46Z</dcterms:modified>
</cp:coreProperties>
</file>