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27" r:id="rId2"/>
    <p:sldId id="328" r:id="rId3"/>
    <p:sldId id="329" r:id="rId4"/>
    <p:sldId id="330" r:id="rId5"/>
    <p:sldId id="331" r:id="rId6"/>
    <p:sldId id="332" r:id="rId7"/>
    <p:sldId id="333" r:id="rId8"/>
    <p:sldId id="334" r:id="rId9"/>
    <p:sldId id="335" r:id="rId10"/>
    <p:sldId id="336" r:id="rId11"/>
    <p:sldId id="337" r:id="rId12"/>
    <p:sldId id="338" r:id="rId13"/>
    <p:sldId id="339" r:id="rId14"/>
    <p:sldId id="340" r:id="rId15"/>
    <p:sldId id="341" r:id="rId16"/>
    <p:sldId id="342" r:id="rId17"/>
    <p:sldId id="343" r:id="rId18"/>
    <p:sldId id="344" r:id="rId19"/>
    <p:sldId id="345" r:id="rId20"/>
    <p:sldId id="346" r:id="rId21"/>
    <p:sldId id="347" r:id="rId22"/>
    <p:sldId id="348" r:id="rId23"/>
    <p:sldId id="349" r:id="rId24"/>
    <p:sldId id="350" r:id="rId2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 xmlns:p15="http://schemas.microsoft.com/office/powerpoint/2012/main">
        <p15:guide id="1" orient="horz" pos="618" userDrawn="1">
          <p15:clr>
            <a:srgbClr val="A4A3A4"/>
          </p15:clr>
        </p15:guide>
        <p15:guide id="2" pos="2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31" autoAdjust="0"/>
    <p:restoredTop sz="95488" autoAdjust="0"/>
  </p:normalViewPr>
  <p:slideViewPr>
    <p:cSldViewPr>
      <p:cViewPr varScale="1">
        <p:scale>
          <a:sx n="72" d="100"/>
          <a:sy n="72" d="100"/>
        </p:scale>
        <p:origin x="-1350" y="-90"/>
      </p:cViewPr>
      <p:guideLst>
        <p:guide orient="horz" pos="618"/>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7.emf"/></Relationships>
</file>

<file path=ppt/slideLayouts/_rels/slideLayout1.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393682507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矩形 1">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日期占位符 1"/>
          <p:cNvSpPr>
            <a:spLocks noGrp="1"/>
          </p:cNvSpPr>
          <p:nvPr>
            <p:ph type="dt" sz="half" idx="10"/>
          </p:nvPr>
        </p:nvSpPr>
        <p:spPr>
          <a:xfrm>
            <a:off x="457200" y="6356350"/>
            <a:ext cx="2133600" cy="365125"/>
          </a:xfrm>
          <a:prstGeom prst="rect">
            <a:avLst/>
          </a:prstGeom>
        </p:spPr>
        <p:txBody>
          <a:bodyPr/>
          <a:lstStyle>
            <a:lvl1pPr>
              <a:defRPr/>
            </a:lvl1pPr>
          </a:lstStyle>
          <a:p>
            <a:pPr>
              <a:defRPr/>
            </a:pPr>
            <a:fld id="{0CCB2824-0940-41DE-88B8-4BE58EB1F117}" type="datetimeFigureOut">
              <a:rPr lang="zh-CN" altLang="en-US"/>
              <a:pPr>
                <a:defRPr/>
              </a:pPr>
              <a:t>2017-12-27</a:t>
            </a:fld>
            <a:endParaRPr lang="zh-CN" altLang="en-US"/>
          </a:p>
        </p:txBody>
      </p:sp>
      <p:sp>
        <p:nvSpPr>
          <p:cNvPr id="4" name="灯片编号占位符 3"/>
          <p:cNvSpPr>
            <a:spLocks noGrp="1"/>
          </p:cNvSpPr>
          <p:nvPr>
            <p:ph type="sldNum" sz="quarter" idx="11"/>
          </p:nvPr>
        </p:nvSpPr>
        <p:spPr>
          <a:xfrm>
            <a:off x="6553200" y="6356350"/>
            <a:ext cx="2133600" cy="365125"/>
          </a:xfrm>
          <a:prstGeom prst="rect">
            <a:avLst/>
          </a:prstGeom>
        </p:spPr>
        <p:txBody>
          <a:bodyPr/>
          <a:lstStyle>
            <a:lvl1pPr>
              <a:defRPr/>
            </a:lvl1pPr>
          </a:lstStyle>
          <a:p>
            <a:pPr>
              <a:defRPr/>
            </a:pPr>
            <a:fld id="{D005C15E-2595-4E0B-BB86-EE8BF1B28374}" type="slidenum">
              <a:rPr lang="zh-CN" altLang="en-US"/>
              <a:pPr>
                <a:defRPr/>
              </a:pPr>
              <a:t>‹#›</a:t>
            </a:fld>
            <a:endParaRPr lang="zh-CN" altLang="en-US"/>
          </a:p>
        </p:txBody>
      </p:sp>
    </p:spTree>
    <p:extLst>
      <p:ext uri="{BB962C8B-B14F-4D97-AF65-F5344CB8AC3E}">
        <p14:creationId xmlns:p14="http://schemas.microsoft.com/office/powerpoint/2010/main" val="50522210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五边形 2">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4" name="五边形 3">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94488061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val="306089344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11" name="五边形 10">
            <a:hlinkClick r:id="rId2" action="ppaction://hlinksldjump"/>
          </p:cNvPr>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159119874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837206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492117" y="857232"/>
            <a:ext cx="2936875"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857232"/>
            <a:ext cx="5111750" cy="5429288"/>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4" name="文本占位符 3"/>
          <p:cNvSpPr>
            <a:spLocks noGrp="1"/>
          </p:cNvSpPr>
          <p:nvPr>
            <p:ph type="body" sz="half" idx="2"/>
          </p:nvPr>
        </p:nvSpPr>
        <p:spPr>
          <a:xfrm>
            <a:off x="457200" y="2000240"/>
            <a:ext cx="3008313" cy="428628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89548690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dirty="0"/>
          </a:p>
        </p:txBody>
      </p:sp>
      <p:sp>
        <p:nvSpPr>
          <p:cNvPr id="3" name="图片占位符 2"/>
          <p:cNvSpPr>
            <a:spLocks noGrp="1"/>
          </p:cNvSpPr>
          <p:nvPr>
            <p:ph type="pic" idx="1"/>
          </p:nvPr>
        </p:nvSpPr>
        <p:spPr>
          <a:xfrm>
            <a:off x="1792288" y="1000107"/>
            <a:ext cx="5486400" cy="3727467"/>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日期占位符 4"/>
          <p:cNvSpPr>
            <a:spLocks noGrp="1"/>
          </p:cNvSpPr>
          <p:nvPr>
            <p:ph type="dt" sz="half" idx="10"/>
          </p:nvPr>
        </p:nvSpPr>
        <p:spPr>
          <a:xfrm>
            <a:off x="457200" y="6356350"/>
            <a:ext cx="2133600" cy="365125"/>
          </a:xfrm>
          <a:prstGeom prst="rect">
            <a:avLst/>
          </a:prstGeom>
        </p:spPr>
        <p:txBody>
          <a:bodyPr/>
          <a:lstStyle>
            <a:lvl1pPr>
              <a:defRPr/>
            </a:lvl1pPr>
          </a:lstStyle>
          <a:p>
            <a:pPr>
              <a:defRPr/>
            </a:pPr>
            <a:fld id="{39B22C42-7695-40B1-8403-BF80393CDB01}" type="datetimeFigureOut">
              <a:rPr lang="zh-CN" altLang="en-US"/>
              <a:pPr>
                <a:defRPr/>
              </a:pPr>
              <a:t>2017-12-27</a:t>
            </a:fld>
            <a:endParaRPr lang="zh-CN" altLang="en-US"/>
          </a:p>
        </p:txBody>
      </p:sp>
      <p:sp>
        <p:nvSpPr>
          <p:cNvPr id="7" name="页脚占位符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8" name="灯片编号占位符 6"/>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7EA5276A-390C-4DFE-8576-6A85E317E850}" type="slidenum">
              <a:rPr lang="zh-CN" altLang="en-US"/>
              <a:pPr>
                <a:defRPr/>
              </a:pPr>
              <a:t>‹#›</a:t>
            </a:fld>
            <a:endParaRPr lang="zh-CN" altLang="en-US"/>
          </a:p>
        </p:txBody>
      </p:sp>
    </p:spTree>
    <p:extLst>
      <p:ext uri="{BB962C8B-B14F-4D97-AF65-F5344CB8AC3E}">
        <p14:creationId xmlns:p14="http://schemas.microsoft.com/office/powerpoint/2010/main" val="387675432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C04DC2C1-AFE0-47B9-A30D-87A44ECA0F1A}" type="datetimeFigureOut">
              <a:rPr lang="zh-CN" altLang="en-US"/>
              <a:pPr>
                <a:defRPr/>
              </a:pPr>
              <a:t>2017-12-27</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5281694-89E8-44DE-906D-68E1C1BE5941}" type="slidenum">
              <a:rPr lang="zh-CN" altLang="en-US"/>
              <a:pPr>
                <a:defRPr/>
              </a:pPr>
              <a:t>‹#›</a:t>
            </a:fld>
            <a:endParaRPr lang="zh-CN" altLang="en-US"/>
          </a:p>
        </p:txBody>
      </p:sp>
    </p:spTree>
    <p:extLst>
      <p:ext uri="{BB962C8B-B14F-4D97-AF65-F5344CB8AC3E}">
        <p14:creationId xmlns:p14="http://schemas.microsoft.com/office/powerpoint/2010/main" val="37282817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竖排标题 1"/>
          <p:cNvSpPr>
            <a:spLocks noGrp="1"/>
          </p:cNvSpPr>
          <p:nvPr>
            <p:ph type="title" orient="vert"/>
          </p:nvPr>
        </p:nvSpPr>
        <p:spPr>
          <a:xfrm>
            <a:off x="6629400" y="714356"/>
            <a:ext cx="2057400" cy="557216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714356"/>
            <a:ext cx="6019800" cy="557216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52EEE0CC-3638-4F4A-9C98-BE97961DBD24}" type="datetimeFigureOut">
              <a:rPr lang="zh-CN" altLang="en-US"/>
              <a:pPr>
                <a:defRPr/>
              </a:pPr>
              <a:t>2017-12-27</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9D41DC22-96CA-4535-B6F6-D051893B881B}" type="slidenum">
              <a:rPr lang="zh-CN" altLang="en-US"/>
              <a:pPr>
                <a:defRPr/>
              </a:pPr>
              <a:t>‹#›</a:t>
            </a:fld>
            <a:endParaRPr lang="zh-CN" altLang="en-US"/>
          </a:p>
        </p:txBody>
      </p:sp>
    </p:spTree>
    <p:extLst>
      <p:ext uri="{BB962C8B-B14F-4D97-AF65-F5344CB8AC3E}">
        <p14:creationId xmlns:p14="http://schemas.microsoft.com/office/powerpoint/2010/main" val="322127715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50" r:id="rId1"/>
    <p:sldLayoutId id="2147483839" r:id="rId2"/>
    <p:sldLayoutId id="2147483842" r:id="rId3"/>
    <p:sldLayoutId id="2147483843" r:id="rId4"/>
    <p:sldLayoutId id="2147483844" r:id="rId5"/>
    <p:sldLayoutId id="2147483845" r:id="rId6"/>
    <p:sldLayoutId id="2147483846" r:id="rId7"/>
    <p:sldLayoutId id="2147483847" r:id="rId8"/>
    <p:sldLayoutId id="2147483848" r:id="rId9"/>
    <p:sldLayoutId id="2147483849" r:id="rId10"/>
  </p:sldLayoutIdLst>
  <p:timing>
    <p:tnLst>
      <p:par>
        <p:cTn id="1" dur="indefinite" restart="never" nodeType="tmRoot"/>
      </p:par>
    </p:tnLst>
  </p:timing>
  <p:txStyles>
    <p:titleStyle>
      <a:lvl1pPr algn="ctr" rtl="0" eaLnBrk="1" fontAlgn="base" hangingPunct="1">
        <a:spcBef>
          <a:spcPct val="0"/>
        </a:spcBef>
        <a:spcAft>
          <a:spcPct val="0"/>
        </a:spcAft>
        <a:defRPr sz="3600" b="1" kern="1200">
          <a:solidFill>
            <a:srgbClr val="353781"/>
          </a:solidFill>
          <a:latin typeface="黑体" pitchFamily="2" charset="-122"/>
          <a:ea typeface="黑体" pitchFamily="2" charset="-122"/>
          <a:cs typeface="+mj-cs"/>
        </a:defRPr>
      </a:lvl1pPr>
      <a:lvl2pPr algn="ctr" rtl="0" eaLnBrk="1" fontAlgn="base" hangingPunct="1">
        <a:spcBef>
          <a:spcPct val="0"/>
        </a:spcBef>
        <a:spcAft>
          <a:spcPct val="0"/>
        </a:spcAft>
        <a:defRPr sz="3600" b="1">
          <a:solidFill>
            <a:srgbClr val="353781"/>
          </a:solidFill>
          <a:latin typeface="黑体" pitchFamily="2" charset="-122"/>
          <a:ea typeface="黑体" pitchFamily="2" charset="-122"/>
        </a:defRPr>
      </a:lvl2pPr>
      <a:lvl3pPr algn="ctr" rtl="0" eaLnBrk="1" fontAlgn="base" hangingPunct="1">
        <a:spcBef>
          <a:spcPct val="0"/>
        </a:spcBef>
        <a:spcAft>
          <a:spcPct val="0"/>
        </a:spcAft>
        <a:defRPr sz="3600" b="1">
          <a:solidFill>
            <a:srgbClr val="353781"/>
          </a:solidFill>
          <a:latin typeface="黑体" pitchFamily="2" charset="-122"/>
          <a:ea typeface="黑体" pitchFamily="2" charset="-122"/>
        </a:defRPr>
      </a:lvl3pPr>
      <a:lvl4pPr algn="ctr" rtl="0" eaLnBrk="1" fontAlgn="base" hangingPunct="1">
        <a:spcBef>
          <a:spcPct val="0"/>
        </a:spcBef>
        <a:spcAft>
          <a:spcPct val="0"/>
        </a:spcAft>
        <a:defRPr sz="3600" b="1">
          <a:solidFill>
            <a:srgbClr val="353781"/>
          </a:solidFill>
          <a:latin typeface="黑体" pitchFamily="2" charset="-122"/>
          <a:ea typeface="黑体" pitchFamily="2" charset="-122"/>
        </a:defRPr>
      </a:lvl4pPr>
      <a:lvl5pPr algn="ctr" rtl="0" eaLnBrk="1" fontAlgn="base" hangingPunct="1">
        <a:spcBef>
          <a:spcPct val="0"/>
        </a:spcBef>
        <a:spcAft>
          <a:spcPct val="0"/>
        </a:spcAft>
        <a:defRPr sz="3600" b="1">
          <a:solidFill>
            <a:srgbClr val="353781"/>
          </a:solidFill>
          <a:latin typeface="黑体" pitchFamily="2" charset="-122"/>
          <a:ea typeface="黑体" pitchFamily="2" charset="-122"/>
        </a:defRPr>
      </a:lvl5pPr>
      <a:lvl6pPr marL="457200" algn="ctr" rtl="0" eaLnBrk="1" fontAlgn="base" hangingPunct="1">
        <a:spcBef>
          <a:spcPct val="0"/>
        </a:spcBef>
        <a:spcAft>
          <a:spcPct val="0"/>
        </a:spcAft>
        <a:defRPr sz="3600" b="1">
          <a:solidFill>
            <a:srgbClr val="353781"/>
          </a:solidFill>
          <a:latin typeface="黑体" pitchFamily="2" charset="-122"/>
          <a:ea typeface="黑体" pitchFamily="2" charset="-122"/>
        </a:defRPr>
      </a:lvl6pPr>
      <a:lvl7pPr marL="914400" algn="ctr" rtl="0" eaLnBrk="1" fontAlgn="base" hangingPunct="1">
        <a:spcBef>
          <a:spcPct val="0"/>
        </a:spcBef>
        <a:spcAft>
          <a:spcPct val="0"/>
        </a:spcAft>
        <a:defRPr sz="3600" b="1">
          <a:solidFill>
            <a:srgbClr val="353781"/>
          </a:solidFill>
          <a:latin typeface="黑体" pitchFamily="2" charset="-122"/>
          <a:ea typeface="黑体" pitchFamily="2" charset="-122"/>
        </a:defRPr>
      </a:lvl7pPr>
      <a:lvl8pPr marL="1371600" algn="ctr" rtl="0" eaLnBrk="1" fontAlgn="base" hangingPunct="1">
        <a:spcBef>
          <a:spcPct val="0"/>
        </a:spcBef>
        <a:spcAft>
          <a:spcPct val="0"/>
        </a:spcAft>
        <a:defRPr sz="3600" b="1">
          <a:solidFill>
            <a:srgbClr val="353781"/>
          </a:solidFill>
          <a:latin typeface="黑体" pitchFamily="2" charset="-122"/>
          <a:ea typeface="黑体" pitchFamily="2" charset="-122"/>
        </a:defRPr>
      </a:lvl8pPr>
      <a:lvl9pPr marL="1828800" algn="ctr" rtl="0" eaLnBrk="1" fontAlgn="base" hangingPunct="1">
        <a:spcBef>
          <a:spcPct val="0"/>
        </a:spcBef>
        <a:spcAft>
          <a:spcPct val="0"/>
        </a:spcAft>
        <a:defRPr sz="3600" b="1">
          <a:solidFill>
            <a:srgbClr val="353781"/>
          </a:solidFill>
          <a:latin typeface="黑体" pitchFamily="2" charset="-122"/>
          <a:ea typeface="黑体" pitchFamily="2" charset="-122"/>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0.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package" Target="../embeddings/Microsoft_Word___1.docx"/></Relationships>
</file>

<file path=ppt/slides/_rels/slide1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image" Target="../media/image4.emf"/><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oleObject" Target="../embeddings/oleObject4.bin"/><Relationship Id="rId4" Type="http://schemas.openxmlformats.org/officeDocument/2006/relationships/slide" Target="slide15.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slide" Target="slide18.xml"/><Relationship Id="rId7" Type="http://schemas.openxmlformats.org/officeDocument/2006/relationships/slide" Target="slide23.xml"/><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slide" Target="slide22.xml"/><Relationship Id="rId5" Type="http://schemas.openxmlformats.org/officeDocument/2006/relationships/slide" Target="slide21.xml"/><Relationship Id="rId10" Type="http://schemas.openxmlformats.org/officeDocument/2006/relationships/image" Target="../media/image5.emf"/><Relationship Id="rId4" Type="http://schemas.openxmlformats.org/officeDocument/2006/relationships/slide" Target="slide20.xml"/><Relationship Id="rId9" Type="http://schemas.openxmlformats.org/officeDocument/2006/relationships/package" Target="../embeddings/Microsoft_Word___5.docx"/></Relationships>
</file>

<file path=ppt/slides/_rels/slide1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8.xml"/><Relationship Id="rId1" Type="http://schemas.openxmlformats.org/officeDocument/2006/relationships/slideLayout" Target="../slideLayouts/slideLayout2.xml"/><Relationship Id="rId6" Type="http://schemas.openxmlformats.org/officeDocument/2006/relationships/slide" Target="slide23.xml"/><Relationship Id="rId5" Type="http://schemas.openxmlformats.org/officeDocument/2006/relationships/slide" Target="slide22.xml"/><Relationship Id="rId4" Type="http://schemas.openxmlformats.org/officeDocument/2006/relationships/slide" Target="slide21.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0.xml"/><Relationship Id="rId1" Type="http://schemas.openxmlformats.org/officeDocument/2006/relationships/vmlDrawing" Target="../drawings/vmlDrawing2.vml"/><Relationship Id="rId5" Type="http://schemas.openxmlformats.org/officeDocument/2006/relationships/image" Target="../media/image2.emf"/><Relationship Id="rId4" Type="http://schemas.openxmlformats.org/officeDocument/2006/relationships/package" Target="../embeddings/Microsoft_Word___2.docx"/></Relationships>
</file>

<file path=ppt/slides/_rels/slide20.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8.xml"/><Relationship Id="rId1" Type="http://schemas.openxmlformats.org/officeDocument/2006/relationships/slideLayout" Target="../slideLayouts/slideLayout2.xml"/><Relationship Id="rId6" Type="http://schemas.openxmlformats.org/officeDocument/2006/relationships/slide" Target="slide23.xml"/><Relationship Id="rId5" Type="http://schemas.openxmlformats.org/officeDocument/2006/relationships/slide" Target="slide22.xml"/><Relationship Id="rId4" Type="http://schemas.openxmlformats.org/officeDocument/2006/relationships/slide" Target="slide21.xml"/></Relationships>
</file>

<file path=ppt/slides/_rels/slide21.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slide" Target="slide18.xml"/><Relationship Id="rId7" Type="http://schemas.openxmlformats.org/officeDocument/2006/relationships/slide" Target="slide23.xml"/><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slide" Target="slide22.xml"/><Relationship Id="rId5" Type="http://schemas.openxmlformats.org/officeDocument/2006/relationships/slide" Target="slide21.xml"/><Relationship Id="rId10" Type="http://schemas.openxmlformats.org/officeDocument/2006/relationships/image" Target="../media/image6.emf"/><Relationship Id="rId4" Type="http://schemas.openxmlformats.org/officeDocument/2006/relationships/slide" Target="slide20.xml"/><Relationship Id="rId9" Type="http://schemas.openxmlformats.org/officeDocument/2006/relationships/package" Target="../embeddings/Microsoft_Word___6.docx"/></Relationships>
</file>

<file path=ppt/slides/_rels/slide22.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8.xml"/><Relationship Id="rId1" Type="http://schemas.openxmlformats.org/officeDocument/2006/relationships/slideLayout" Target="../slideLayouts/slideLayout2.xml"/><Relationship Id="rId6" Type="http://schemas.openxmlformats.org/officeDocument/2006/relationships/slide" Target="slide23.xml"/><Relationship Id="rId5" Type="http://schemas.openxmlformats.org/officeDocument/2006/relationships/slide" Target="slide22.xml"/><Relationship Id="rId4" Type="http://schemas.openxmlformats.org/officeDocument/2006/relationships/slide" Target="slide21.xml"/></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7.bin"/><Relationship Id="rId3" Type="http://schemas.openxmlformats.org/officeDocument/2006/relationships/slide" Target="slide18.xml"/><Relationship Id="rId7" Type="http://schemas.openxmlformats.org/officeDocument/2006/relationships/slide" Target="slide23.xml"/><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slide" Target="slide22.xml"/><Relationship Id="rId5" Type="http://schemas.openxmlformats.org/officeDocument/2006/relationships/slide" Target="slide21.xml"/><Relationship Id="rId10" Type="http://schemas.openxmlformats.org/officeDocument/2006/relationships/image" Target="../media/image7.emf"/><Relationship Id="rId4" Type="http://schemas.openxmlformats.org/officeDocument/2006/relationships/slide" Target="slide20.xml"/><Relationship Id="rId9" Type="http://schemas.openxmlformats.org/officeDocument/2006/relationships/package" Target="../embeddings/Microsoft_Word___7.docx"/></Relationships>
</file>

<file path=ppt/slides/_rels/slide2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8.xml"/><Relationship Id="rId1" Type="http://schemas.openxmlformats.org/officeDocument/2006/relationships/slideLayout" Target="../slideLayouts/slideLayout2.xml"/><Relationship Id="rId6" Type="http://schemas.openxmlformats.org/officeDocument/2006/relationships/slide" Target="slide23.xml"/><Relationship Id="rId5" Type="http://schemas.openxmlformats.org/officeDocument/2006/relationships/slide" Target="slide22.xml"/><Relationship Id="rId4" Type="http://schemas.openxmlformats.org/officeDocument/2006/relationships/slide" Target="slide21.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xml"/><Relationship Id="rId1" Type="http://schemas.openxmlformats.org/officeDocument/2006/relationships/vmlDrawing" Target="../drawings/vmlDrawing3.vml"/><Relationship Id="rId5" Type="http://schemas.openxmlformats.org/officeDocument/2006/relationships/image" Target="../media/image3.emf"/><Relationship Id="rId4" Type="http://schemas.openxmlformats.org/officeDocument/2006/relationships/package" Target="../embeddings/Microsoft_Word___3.docx"/></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3.xml"/><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982526633"/>
              </p:ext>
            </p:extLst>
          </p:nvPr>
        </p:nvGraphicFramePr>
        <p:xfrm>
          <a:off x="508000" y="2572097"/>
          <a:ext cx="8128000" cy="1967805"/>
        </p:xfrm>
        <a:graphic>
          <a:graphicData uri="http://schemas.openxmlformats.org/presentationml/2006/ole">
            <mc:AlternateContent xmlns:mc="http://schemas.openxmlformats.org/markup-compatibility/2006">
              <mc:Choice xmlns:v="urn:schemas-microsoft-com:vml" Requires="v">
                <p:oleObj spid="_x0000_s2050" name="文档" r:id="rId4" imgW="3847376" imgH="973045" progId="Word.Document.12">
                  <p:embed/>
                </p:oleObj>
              </mc:Choice>
              <mc:Fallback>
                <p:oleObj name="文档" r:id="rId4" imgW="3847376" imgH="973045" progId="Word.Document.12">
                  <p:embed/>
                  <p:pic>
                    <p:nvPicPr>
                      <p:cNvPr id="0" name=""/>
                      <p:cNvPicPr/>
                      <p:nvPr/>
                    </p:nvPicPr>
                    <p:blipFill>
                      <a:blip r:embed="rId5"/>
                      <a:stretch>
                        <a:fillRect/>
                      </a:stretch>
                    </p:blipFill>
                    <p:spPr>
                      <a:xfrm>
                        <a:off x="508000" y="2572097"/>
                        <a:ext cx="8128000" cy="1967805"/>
                      </a:xfrm>
                      <a:prstGeom prst="rect">
                        <a:avLst/>
                      </a:prstGeom>
                    </p:spPr>
                  </p:pic>
                </p:oleObj>
              </mc:Fallback>
            </mc:AlternateContent>
          </a:graphicData>
        </a:graphic>
      </p:graphicFrame>
    </p:spTree>
    <p:extLst>
      <p:ext uri="{BB962C8B-B14F-4D97-AF65-F5344CB8AC3E}">
        <p14:creationId xmlns:p14="http://schemas.microsoft.com/office/powerpoint/2010/main" val="35378504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294227"/>
            <a:ext cx="8128000" cy="452354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点一</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一五</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计划</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史料</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党在过渡时期的总路线和总任务是要在一个相当长的时期内基本上实现国家的工业化</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1953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我们就要进入大规模经济建设了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准备以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年时间建成中国的工业化</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但是首先重要并能带动轻工业和农业发展的是建设重工业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《论十大关系》实际上是思考开辟一条跟苏联有所不同的中国工业化道路的问题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中共八大进一步确定了社会主义建设的战略目标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尽可能迅速地实现国家工业化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楷体" panose="02010609060101010101" pitchFamily="49" charset="-122"/>
                <a:ea typeface="NEU-BZ-S92" panose="02020503000000020003" pitchFamily="18"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实现国家工业化是中国人民百年来梦寐以求的理想。</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摘编自《中国共产党历史》</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554121500"/>
      </p:ext>
    </p:extLst>
  </p:cSld>
  <p:clrMapOvr>
    <a:masterClrMapping/>
  </p:clrMapOvr>
  <p:transition spd="slow">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2309890"/>
            <a:ext cx="8128000" cy="249222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互动探究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据上述史料并结合所学知识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阐明新中国成立初期工业化的基本设想。</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分析这一设想与苏联的工业化道路有何不同。</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借鉴苏联经验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优先发展重工业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尽快实现工业化。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不能片面强调发展重工业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要处理好重工业、轻工业、农业的关系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走一条与苏联不同的中国社会主义工业化道路。</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7475537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700492"/>
            <a:ext cx="8128000" cy="371101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名师精讲</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计划优先发展重工业的原因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历史原因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我国重工业基础差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底子薄。</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现实需要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我国处于帝国主义包围之中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优先发展重工业有助于增强综合国力。</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苏联影响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学习苏联社会主义工业化的经验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优先发展重工业的策略。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重要地位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重工业是一个国家工业发展的基础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重工业的发展有助于推动轻工业和农业的发展。</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908474479"/>
      </p:ext>
    </p:extLst>
  </p:cSld>
  <p:clrMapOvr>
    <a:masterClrMapping/>
  </p:clrMapOvr>
  <p:transition spd="slow">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4"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188900694"/>
              </p:ext>
            </p:extLst>
          </p:nvPr>
        </p:nvGraphicFramePr>
        <p:xfrm>
          <a:off x="508000" y="2266881"/>
          <a:ext cx="8128000" cy="2578238"/>
        </p:xfrm>
        <a:graphic>
          <a:graphicData uri="http://schemas.openxmlformats.org/presentationml/2006/ole">
            <mc:AlternateContent xmlns:mc="http://schemas.openxmlformats.org/markup-compatibility/2006">
              <mc:Choice xmlns:v="urn:schemas-microsoft-com:vml" Requires="v">
                <p:oleObj spid="_x0000_s5122" name="Document" r:id="rId6" imgW="3838193" imgH="1217949" progId="Word.Document.12">
                  <p:embed/>
                </p:oleObj>
              </mc:Choice>
              <mc:Fallback>
                <p:oleObj name="Document" r:id="rId6" imgW="3838193" imgH="1217949" progId="Word.Document.12">
                  <p:embed/>
                  <p:pic>
                    <p:nvPicPr>
                      <p:cNvPr id="0" name=""/>
                      <p:cNvPicPr/>
                      <p:nvPr/>
                    </p:nvPicPr>
                    <p:blipFill>
                      <a:blip r:embed="rId7"/>
                      <a:stretch>
                        <a:fillRect/>
                      </a:stretch>
                    </p:blipFill>
                    <p:spPr>
                      <a:xfrm>
                        <a:off x="508000" y="2266881"/>
                        <a:ext cx="8128000" cy="2578238"/>
                      </a:xfrm>
                      <a:prstGeom prst="rect">
                        <a:avLst/>
                      </a:prstGeom>
                    </p:spPr>
                  </p:pic>
                </p:oleObj>
              </mc:Fallback>
            </mc:AlternateContent>
          </a:graphicData>
        </a:graphic>
      </p:graphicFrame>
      <p:sp>
        <p:nvSpPr>
          <p:cNvPr id="3" name="矩形 2"/>
          <p:cNvSpPr>
            <a:spLocks noChangeAspect="1"/>
          </p:cNvSpPr>
          <p:nvPr/>
        </p:nvSpPr>
        <p:spPr>
          <a:xfrm>
            <a:off x="508000" y="980728"/>
            <a:ext cx="8128000" cy="496751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典例分析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下图为新中国第一个五年计划期间中国、美国、英国主要工业指标年均增长速度的比较。据此可以推知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中国原有工业基础很</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薄弱</a:t>
            </a:r>
            <a:r>
              <a:rPr lang="en-US" altLang="zh-CN" sz="22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冷战制约美英工业发展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中国重工业发展急躁</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冒进</a:t>
            </a:r>
            <a:r>
              <a:rPr lang="en-US" altLang="zh-CN" sz="22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美英传统工业产业衰落</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77580745"/>
      </p:ext>
    </p:extLst>
  </p:cSld>
  <p:clrMapOvr>
    <a:masterClrMapping/>
  </p:clrMapOvr>
  <p:transition spd="slow">
    <p:cov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903625"/>
            <a:ext cx="8128000" cy="330475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本题考查新中国成立后的经济建设。从图表材料分析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(1953—1957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中国与英、美两国的钢、生铁和发电量增长速度进行比较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中国的增长率大大超过英、美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这是由新中国成立初期我国工业基础非常薄弱造成的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项正确。冷战中的军备竞赛等促进了重工业发展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项错误。中国重工业发展的急躁冒进出现于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大跃进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运动期间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项错误。从图片信息看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英、美也呈上升趋势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12487017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294227"/>
            <a:ext cx="8128000" cy="452354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点二我国社会主义建设道路的探索</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史料</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披星戴月奔跑忙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滴滴汗珠变钢水。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冲天干劲就是诗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快马加鞭就是画。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年代的中国民歌</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互动探究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史料中的歌谣反映了一种什么样的民众心态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结合所学知识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分析这种心态对当时中国社会产生的影响。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乐观自信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急于求成。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这种心态在一定程度上影响着领导人的决策和普通民众的情绪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它与当时的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倾错误都是推动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大跃进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运动出现的因素。</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387947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294227"/>
            <a:ext cx="8128000" cy="452354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名师精讲</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我国社会主义建设道路探索中的经验与教训</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中国的社会主义经济建设必须从中国的国情出发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坚持实事求是的原则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不可照搬别国模式。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社会主义经济建设必须遵循经济发展的客观规律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处理好主观能动性与客观实际的关系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反对片面追求经济建设的高速度。</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生产关系的变革一定要适应生产力的发展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不可以超越生产力发展的实际阶段。</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社会主义初级阶段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党和国家的主要任务是发展生产力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必须认清国内社会主要矛盾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坚持以经济建设为中心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妥善处理好经济建设与阶级斗争之间的关系。</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702449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079557"/>
            <a:ext cx="8128000" cy="537377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典例分析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郭沫若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1963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日写给陈明远的信中说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来信提出的问题很重要。我跟你有同感。</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运动中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处处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放卫星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发喜报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献礼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一哄而起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又一哄而散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浮夸虚假的歪风邪气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泛滥成灾。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上述横线处应填入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宋体" panose="02010600030101010101" pitchFamily="2" charset="-122"/>
                <a:ea typeface="NEU-BZ-S92" panose="02020503000000020003" pitchFamily="18"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社会主义改造</a:t>
            </a:r>
            <a:r>
              <a:rPr lang="en-US" altLang="zh-CN" sz="22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大跃进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人民公社化</a:t>
            </a:r>
            <a:r>
              <a:rPr lang="en-US" altLang="zh-CN" sz="22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文化大革命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材料中的关键信息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楷体" panose="02010609060101010101" pitchFamily="49" charset="-122"/>
                <a:ea typeface="NEU-BZ-S92" panose="02020503000000020003" pitchFamily="18"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放卫星</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发喜报</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、搞</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献礼</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浮夸虚假的歪风邪气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等都是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大跃进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运动的表现和特征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项正确。社会主义改造在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1956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年已经基本完成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人民公社化运动的表现是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一大二公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共产风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文化大革命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1966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与题干时间不符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88874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5"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6"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7"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628227" y="1266146"/>
            <a:ext cx="8128000" cy="904863"/>
          </a:xfrm>
          <a:prstGeom prst="rect">
            <a:avLst/>
          </a:prstGeom>
        </p:spPr>
        <p:txBody>
          <a:bodyPr>
            <a:spAutoFit/>
          </a:bodyPr>
          <a:lstStyle/>
          <a:p>
            <a:pPr>
              <a:lnSpc>
                <a:spcPct val="120000"/>
              </a:lnSpc>
            </a:pPr>
            <a:r>
              <a:rPr lang="en-US" altLang="zh-CN" sz="2200" b="1">
                <a:solidFill>
                  <a:srgbClr val="000000"/>
                </a:solidFill>
                <a:latin typeface="Times New Roman" panose="02020603050405020304" pitchFamily="18" charset="0"/>
                <a:ea typeface="宋体" panose="02010600030101010101" pitchFamily="2" charset="-122"/>
              </a:rPr>
              <a:t>1</a:t>
            </a:r>
            <a:r>
              <a:rPr lang="en-US" altLang="zh-CN" sz="2200" smtClean="0">
                <a:solidFill>
                  <a:srgbClr val="000000"/>
                </a:solidFill>
                <a:latin typeface="Times New Roman" panose="02020603050405020304" pitchFamily="18" charset="0"/>
                <a:ea typeface="宋体" panose="02010600030101010101" pitchFamily="2" charset="-122"/>
              </a:rPr>
              <a:t>.</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表反映了新中国成立初期国民经济的发展状况</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从中可以得知</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rPr>
              <a:t>)</a:t>
            </a:r>
            <a:endParaRPr lang="zh-CN" altLang="en-US" sz="2200" dirty="0"/>
          </a:p>
        </p:txBody>
      </p:sp>
      <p:sp>
        <p:nvSpPr>
          <p:cNvPr id="9" name="矩形 8"/>
          <p:cNvSpPr>
            <a:spLocks noChangeAspect="1"/>
          </p:cNvSpPr>
          <p:nvPr/>
        </p:nvSpPr>
        <p:spPr>
          <a:xfrm>
            <a:off x="568114" y="4269589"/>
            <a:ext cx="8128000" cy="167969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计划经济体制逐步形成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社会主义制度基本确立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优先发展重工业的方针</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国民经济调整任务完成</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1069423573"/>
              </p:ext>
            </p:extLst>
          </p:nvPr>
        </p:nvGraphicFramePr>
        <p:xfrm>
          <a:off x="508000" y="2137085"/>
          <a:ext cx="8128000" cy="2557346"/>
        </p:xfrm>
        <a:graphic>
          <a:graphicData uri="http://schemas.openxmlformats.org/presentationml/2006/ole">
            <mc:AlternateContent xmlns:mc="http://schemas.openxmlformats.org/markup-compatibility/2006">
              <mc:Choice xmlns:v="urn:schemas-microsoft-com:vml" Requires="v">
                <p:oleObj spid="_x0000_s6146" name="文档" r:id="rId9" imgW="3904756" imgH="1228541" progId="Word.Document.12">
                  <p:embed/>
                </p:oleObj>
              </mc:Choice>
              <mc:Fallback>
                <p:oleObj name="文档" r:id="rId9" imgW="3904756" imgH="1228541" progId="Word.Document.12">
                  <p:embed/>
                  <p:pic>
                    <p:nvPicPr>
                      <p:cNvPr id="0" name=""/>
                      <p:cNvPicPr/>
                      <p:nvPr/>
                    </p:nvPicPr>
                    <p:blipFill>
                      <a:blip r:embed="rId10"/>
                      <a:stretch>
                        <a:fillRect/>
                      </a:stretch>
                    </p:blipFill>
                    <p:spPr>
                      <a:xfrm>
                        <a:off x="508000" y="2137085"/>
                        <a:ext cx="8128000" cy="2557346"/>
                      </a:xfrm>
                      <a:prstGeom prst="rect">
                        <a:avLst/>
                      </a:prstGeom>
                    </p:spPr>
                  </p:pic>
                </p:oleObj>
              </mc:Fallback>
            </mc:AlternateContent>
          </a:graphicData>
        </a:graphic>
      </p:graphicFrame>
    </p:spTree>
    <p:extLst>
      <p:ext uri="{BB962C8B-B14F-4D97-AF65-F5344CB8AC3E}">
        <p14:creationId xmlns:p14="http://schemas.microsoft.com/office/powerpoint/2010/main" val="245018996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10" name="矩形 9"/>
          <p:cNvSpPr>
            <a:spLocks noChangeAspect="1"/>
          </p:cNvSpPr>
          <p:nvPr/>
        </p:nvSpPr>
        <p:spPr>
          <a:xfrm>
            <a:off x="508000" y="2513022"/>
            <a:ext cx="8128000" cy="208595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材料信息不能反映计划经济体制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三大改造基本完成标志着社会主义制度基本确立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材料未体现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根据表格中的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平均增长速度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重工业增长速度远高于农业、轻工业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;1953—1957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年不属于国民经济的调整时期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00261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005681742"/>
              </p:ext>
            </p:extLst>
          </p:nvPr>
        </p:nvGraphicFramePr>
        <p:xfrm>
          <a:off x="508000" y="2746231"/>
          <a:ext cx="8128000" cy="1619538"/>
        </p:xfrm>
        <a:graphic>
          <a:graphicData uri="http://schemas.openxmlformats.org/presentationml/2006/ole">
            <mc:AlternateContent xmlns:mc="http://schemas.openxmlformats.org/markup-compatibility/2006">
              <mc:Choice xmlns:v="urn:schemas-microsoft-com:vml" Requires="v">
                <p:oleObj spid="_x0000_s3074" name="文档" r:id="rId4" imgW="5959986" imgH="1188237" progId="Word.Document.12">
                  <p:embed/>
                </p:oleObj>
              </mc:Choice>
              <mc:Fallback>
                <p:oleObj name="文档" r:id="rId4" imgW="5959986" imgH="1188237" progId="Word.Document.12">
                  <p:embed/>
                  <p:pic>
                    <p:nvPicPr>
                      <p:cNvPr id="0" name=""/>
                      <p:cNvPicPr/>
                      <p:nvPr/>
                    </p:nvPicPr>
                    <p:blipFill>
                      <a:blip r:embed="rId5"/>
                      <a:stretch>
                        <a:fillRect/>
                      </a:stretch>
                    </p:blipFill>
                    <p:spPr>
                      <a:xfrm>
                        <a:off x="508000" y="2746231"/>
                        <a:ext cx="8128000" cy="1619538"/>
                      </a:xfrm>
                      <a:prstGeom prst="rect">
                        <a:avLst/>
                      </a:prstGeom>
                    </p:spPr>
                  </p:pic>
                </p:oleObj>
              </mc:Fallback>
            </mc:AlternateContent>
          </a:graphicData>
        </a:graphic>
      </p:graphicFrame>
    </p:spTree>
    <p:extLst>
      <p:ext uri="{BB962C8B-B14F-4D97-AF65-F5344CB8AC3E}">
        <p14:creationId xmlns:p14="http://schemas.microsoft.com/office/powerpoint/2010/main" val="17624337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497360"/>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单干邀伴变互助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小组联起变大组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大组变作合作社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领导要靠党支部。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这首歌谣反映了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对农业的社会主义改造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多快好省的经济方针</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人民公社化运动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家庭联产承包责任制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依据材料中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楷体" panose="02010609060101010101" pitchFamily="49" charset="-122"/>
                <a:ea typeface="NEU-BZ-S92" panose="02020503000000020003" pitchFamily="18"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小组联起变大组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大组变作合作社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的信息可知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歌谣反映的是三大改造中的建立农业合作社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235244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5" action="ppaction://hlinksldjump"/>
          </p:cNvPr>
          <p:cNvSpPr/>
          <p:nvPr/>
        </p:nvSpPr>
        <p:spPr>
          <a:xfrm>
            <a:off x="1538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6"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7"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2108963281"/>
              </p:ext>
            </p:extLst>
          </p:nvPr>
        </p:nvGraphicFramePr>
        <p:xfrm>
          <a:off x="6732240" y="1428303"/>
          <a:ext cx="1722437" cy="2144713"/>
        </p:xfrm>
        <a:graphic>
          <a:graphicData uri="http://schemas.openxmlformats.org/presentationml/2006/ole">
            <mc:AlternateContent xmlns:mc="http://schemas.openxmlformats.org/markup-compatibility/2006">
              <mc:Choice xmlns:v="urn:schemas-microsoft-com:vml" Requires="v">
                <p:oleObj spid="_x0000_s7170" name="Document" r:id="rId9" imgW="814577" imgH="1014658" progId="Word.Document.12">
                  <p:embed/>
                </p:oleObj>
              </mc:Choice>
              <mc:Fallback>
                <p:oleObj name="Document" r:id="rId9" imgW="814577" imgH="1014658" progId="Word.Document.12">
                  <p:embed/>
                  <p:pic>
                    <p:nvPicPr>
                      <p:cNvPr id="0" name=""/>
                      <p:cNvPicPr/>
                      <p:nvPr/>
                    </p:nvPicPr>
                    <p:blipFill>
                      <a:blip r:embed="rId10"/>
                      <a:stretch>
                        <a:fillRect/>
                      </a:stretch>
                    </p:blipFill>
                    <p:spPr>
                      <a:xfrm>
                        <a:off x="6732240" y="1428303"/>
                        <a:ext cx="1722437" cy="2144713"/>
                      </a:xfrm>
                      <a:prstGeom prst="rect">
                        <a:avLst/>
                      </a:prstGeom>
                    </p:spPr>
                  </p:pic>
                </p:oleObj>
              </mc:Fallback>
            </mc:AlternateContent>
          </a:graphicData>
        </a:graphic>
      </p:graphicFrame>
      <p:sp>
        <p:nvSpPr>
          <p:cNvPr id="8" name="矩形 7"/>
          <p:cNvSpPr>
            <a:spLocks noChangeAspect="1"/>
          </p:cNvSpPr>
          <p:nvPr/>
        </p:nvSpPr>
        <p:spPr>
          <a:xfrm>
            <a:off x="508000" y="1497360"/>
            <a:ext cx="8128000" cy="411728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右图是某一时期的宣传画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它宣传的是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土地改革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文化大革命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粉碎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四人帮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多快好省地建设社会主义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总路线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大跃进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人民公社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可知图片宣传的是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三面红旗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三面红旗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是在中共八届二次会议精神下提出的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其宣传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多快好省地建设社会主义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的口号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三项均错误。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643498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700492"/>
            <a:ext cx="8128000" cy="371101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梅州市蕉岭县丘逢甲故居外墙上写有一条标语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让钢花开遍蕉岭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让铁水全县奔流。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这条标语最早可能书写于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A.1953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B.1956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C.1958</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D.1979</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让钢花</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让铁水</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可判断这反映的是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大跃进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运动时期的大炼钢铁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时间应为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1958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941012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5"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6"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7" action="ppaction://hlinksldjump"/>
          </p:cNvPr>
          <p:cNvSpPr/>
          <p:nvPr/>
        </p:nvSpPr>
        <p:spPr>
          <a:xfrm>
            <a:off x="2681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395536" y="980728"/>
            <a:ext cx="8128000" cy="167969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图文探究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中央公布总路线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跳上快马坐火箭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新的纪录纷纷传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报喜锣鼓敲破天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原子时代搞建设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一天等于二十年。</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1094687621"/>
              </p:ext>
            </p:extLst>
          </p:nvPr>
        </p:nvGraphicFramePr>
        <p:xfrm>
          <a:off x="361256" y="2948451"/>
          <a:ext cx="8128000" cy="2877406"/>
        </p:xfrm>
        <a:graphic>
          <a:graphicData uri="http://schemas.openxmlformats.org/presentationml/2006/ole">
            <mc:AlternateContent xmlns:mc="http://schemas.openxmlformats.org/markup-compatibility/2006">
              <mc:Choice xmlns:v="urn:schemas-microsoft-com:vml" Requires="v">
                <p:oleObj spid="_x0000_s8194" name="Document" r:id="rId9" imgW="3838193" imgH="1358274" progId="Word.Document.12">
                  <p:embed/>
                </p:oleObj>
              </mc:Choice>
              <mc:Fallback>
                <p:oleObj name="Document" r:id="rId9" imgW="3838193" imgH="1358274" progId="Word.Document.12">
                  <p:embed/>
                  <p:pic>
                    <p:nvPicPr>
                      <p:cNvPr id="0" name=""/>
                      <p:cNvPicPr/>
                      <p:nvPr/>
                    </p:nvPicPr>
                    <p:blipFill>
                      <a:blip r:embed="rId10"/>
                      <a:stretch>
                        <a:fillRect/>
                      </a:stretch>
                    </p:blipFill>
                    <p:spPr>
                      <a:xfrm>
                        <a:off x="361256" y="2948451"/>
                        <a:ext cx="8128000" cy="2877406"/>
                      </a:xfrm>
                      <a:prstGeom prst="rect">
                        <a:avLst/>
                      </a:prstGeom>
                    </p:spPr>
                  </p:pic>
                </p:oleObj>
              </mc:Fallback>
            </mc:AlternateContent>
          </a:graphicData>
        </a:graphic>
      </p:graphicFrame>
    </p:spTree>
    <p:extLst>
      <p:ext uri="{BB962C8B-B14F-4D97-AF65-F5344CB8AC3E}">
        <p14:creationId xmlns:p14="http://schemas.microsoft.com/office/powerpoint/2010/main" val="54085985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700492"/>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材料一、材料二分别反映了哪一历史事件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以这两个事件为代表的经济建设失误造成了怎样的严重后果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依据材料并结合所学知识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世纪五六十年代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从我国的经济建设历程中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我们可以得到的经验和教训。</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事件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大跃进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运动、人民公社化运动。后果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国民经济比例严重失调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农民生产积极性降低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;1959—1961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年出现严重的经济困难。</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发挥主观能动性与尊重客观规律相结合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生产关系要适应生产力发展水平。</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76610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2822133683"/>
              </p:ext>
            </p:extLst>
          </p:nvPr>
        </p:nvGraphicFramePr>
        <p:xfrm>
          <a:off x="508000" y="1556214"/>
          <a:ext cx="8128000" cy="4033026"/>
        </p:xfrm>
        <a:graphic>
          <a:graphicData uri="http://schemas.openxmlformats.org/presentationml/2006/ole">
            <mc:AlternateContent xmlns:mc="http://schemas.openxmlformats.org/markup-compatibility/2006">
              <mc:Choice xmlns:v="urn:schemas-microsoft-com:vml" Requires="v">
                <p:oleObj spid="_x0000_s4098" name="文档" r:id="rId4" imgW="3957445" imgH="1964442" progId="Word.Document.12">
                  <p:embed/>
                </p:oleObj>
              </mc:Choice>
              <mc:Fallback>
                <p:oleObj name="文档" r:id="rId4" imgW="3957445" imgH="1964442" progId="Word.Document.12">
                  <p:embed/>
                  <p:pic>
                    <p:nvPicPr>
                      <p:cNvPr id="0" name=""/>
                      <p:cNvPicPr/>
                      <p:nvPr/>
                    </p:nvPicPr>
                    <p:blipFill>
                      <a:blip r:embed="rId5"/>
                      <a:stretch>
                        <a:fillRect/>
                      </a:stretch>
                    </p:blipFill>
                    <p:spPr>
                      <a:xfrm>
                        <a:off x="508000" y="1556214"/>
                        <a:ext cx="8128000" cy="4033026"/>
                      </a:xfrm>
                      <a:prstGeom prst="rect">
                        <a:avLst/>
                      </a:prstGeom>
                    </p:spPr>
                  </p:pic>
                </p:oleObj>
              </mc:Fallback>
            </mc:AlternateContent>
          </a:graphicData>
        </a:graphic>
      </p:graphicFrame>
    </p:spTree>
    <p:extLst>
      <p:ext uri="{BB962C8B-B14F-4D97-AF65-F5344CB8AC3E}">
        <p14:creationId xmlns:p14="http://schemas.microsoft.com/office/powerpoint/2010/main" val="66137222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13" name="矩形 12"/>
          <p:cNvSpPr>
            <a:spLocks noChangeAspect="1"/>
          </p:cNvSpPr>
          <p:nvPr/>
        </p:nvSpPr>
        <p:spPr>
          <a:xfrm>
            <a:off x="508000" y="1010434"/>
            <a:ext cx="8128000" cy="5298886"/>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a:t>
            </a: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点一社会主义工业化的开端</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背景</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1952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国民经济形势基本好转。</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(2)1953</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中共中央在</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过渡时期</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总路线中提出了社会主义工业化的主张。</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开始</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1953</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国家开始实施</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一五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计划。</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特点</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优先发展</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重工业</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同时强调要处理好重工业、轻工业和农业之间的关系。</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成果</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1957</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我国新建了</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飞机制造</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、汽车制造、发电设备、冶金设备以及</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重型机械</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等工业部门。</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中西部</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地区也新建了钢铁、煤炭、电力等工业设施。</a:t>
            </a:r>
            <a:endParaRPr lang="zh-CN" altLang="en-US" sz="2200"/>
          </a:p>
        </p:txBody>
      </p:sp>
      <p:sp>
        <p:nvSpPr>
          <p:cNvPr id="14" name="矩形 13"/>
          <p:cNvSpPr/>
          <p:nvPr/>
        </p:nvSpPr>
        <p:spPr>
          <a:xfrm>
            <a:off x="1480898" y="1783090"/>
            <a:ext cx="54000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473355" y="2155852"/>
            <a:ext cx="114017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566632" y="3265979"/>
            <a:ext cx="557869"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961219" y="3996423"/>
            <a:ext cx="86409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081620" y="5105732"/>
            <a:ext cx="111013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988816" y="5473688"/>
            <a:ext cx="111317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201140" y="5846450"/>
            <a:ext cx="822157"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5708833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p:cNvSpPr>
            <a:spLocks noChangeAspect="1"/>
          </p:cNvSpPr>
          <p:nvPr/>
        </p:nvSpPr>
        <p:spPr>
          <a:xfrm>
            <a:off x="508000" y="1903625"/>
            <a:ext cx="8128000" cy="330475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意义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初步建立了独立的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工业体系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初步形成了合理的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工业布局</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教材图解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阅读教材第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宋体" panose="02010600030101010101" pitchFamily="2" charset="-122"/>
                <a:ea typeface="NEU-BZ-S92" panose="02020503000000020003" pitchFamily="18"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计划成果图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从中我们可以得到哪些信息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工业部门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主要集中在汽车制造、发电设备、冶金设备以及重型机械等部门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优先发展重工业。企业布局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主要在东北地区和中西部地区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改变了我国原有的工业布局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工业布局变得相对比较合理。</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3095472" y="2371264"/>
            <a:ext cx="1117712"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537805" y="2371264"/>
            <a:ext cx="1117712"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2692742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p:cNvSpPr>
            <a:spLocks noChangeAspect="1"/>
          </p:cNvSpPr>
          <p:nvPr/>
        </p:nvSpPr>
        <p:spPr>
          <a:xfrm>
            <a:off x="508000" y="1045252"/>
            <a:ext cx="8128000" cy="533607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点二社会主义三大改造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目的</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适应国家</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工业化</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早日建成社会主义。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经过</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:1953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全国普遍试办以</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土地入股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、统一经营为特征的初级农业生产合作社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;1955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全国掀起了兴办</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高级农业合作社</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的高潮。</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手工业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通过创办</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手工业合作社</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的方法进行改造。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资本主义工商业</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新中国成立后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国家运用加工订货、统购包销和经销代销等形式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将其纳入</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国家资本主义</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轨道。</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1953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实行个别企业的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公私合营</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1956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实行</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全行业</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的公私合营。</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1973152" y="1906558"/>
            <a:ext cx="86409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674920" y="2720418"/>
            <a:ext cx="115212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043072" y="3116428"/>
            <a:ext cx="194421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234760" y="3916090"/>
            <a:ext cx="165618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82632" y="5139002"/>
            <a:ext cx="165618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295871" y="5528730"/>
            <a:ext cx="111725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586688" y="5933128"/>
            <a:ext cx="86409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368533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p:cNvSpPr>
            <a:spLocks noChangeAspect="1"/>
          </p:cNvSpPr>
          <p:nvPr/>
        </p:nvSpPr>
        <p:spPr>
          <a:xfrm>
            <a:off x="508000" y="2753605"/>
            <a:ext cx="8128000" cy="131112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结果及意义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1956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三大改造基本完成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社会主义</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计划经济</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在中国基本确立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为中国社会主义工业化的发展开辟了</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道路</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5446460" y="3212976"/>
            <a:ext cx="115212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1301957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p:cNvSpPr>
            <a:spLocks noChangeAspect="1"/>
          </p:cNvSpPr>
          <p:nvPr/>
        </p:nvSpPr>
        <p:spPr>
          <a:xfrm>
            <a:off x="508000" y="1497360"/>
            <a:ext cx="8128000" cy="411728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点三经济建设的成就与教训</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成就</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中共八大决策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中国国内的主要矛盾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已经是人民对于经济文化迅速发展的需要同当前的经济文化</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不能满足人民需要</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的状况之间的矛盾。</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当前的主要任务是把中国尽快地从落后的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农业国</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变为先进的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工业国</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八字方针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”:1960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党中央提出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调整</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、巩固、</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充实</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的方针。</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建设成果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:1956—1966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经济建设取得了巨大的成就。</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3127497" y="3177551"/>
            <a:ext cx="2225115"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183052" y="3578384"/>
            <a:ext cx="814017"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89532" y="3974664"/>
            <a:ext cx="84707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353412" y="4379461"/>
            <a:ext cx="57856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029812" y="4379461"/>
            <a:ext cx="57856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1267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p:cNvSpPr>
            <a:spLocks noChangeAspect="1"/>
          </p:cNvSpPr>
          <p:nvPr/>
        </p:nvSpPr>
        <p:spPr>
          <a:xfrm>
            <a:off x="508000" y="1484784"/>
            <a:ext cx="8128000" cy="415498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失误与教训</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大跃进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和人民公社化运动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毛泽东等中央领导人片面追求经济建设中的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高速度</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1958</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中共八大二次会议提出了社会主义建设总路线。</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大跃进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大炼钢铁</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为中心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人民公社化运动的特点是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一大二公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国民经济</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和生态环境遭到严重破坏。人民公社化运动不适合农村生产力的实际发展水平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严重挫伤了农民的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生产</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积极性</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文化大革命</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严重干扰和破坏了</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国民经济</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建设</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导致人民生活水平长期在低水平线上徘徊</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7071822" y="2351813"/>
            <a:ext cx="86409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137081" y="3152582"/>
            <a:ext cx="112145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39896" y="3559748"/>
            <a:ext cx="106932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44448" y="3957761"/>
            <a:ext cx="1113207"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101607" y="4357763"/>
            <a:ext cx="1358825"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148064" y="4766330"/>
            <a:ext cx="1113207"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0773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Lst>
  </p:timing>
</p:sld>
</file>

<file path=ppt/theme/theme1.xml><?xml version="1.0" encoding="utf-8"?>
<a:theme xmlns:a="http://schemas.openxmlformats.org/drawingml/2006/main" name="金牌学案14模板">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经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金牌学案14模板</Template>
  <TotalTime>78</TotalTime>
  <Words>2952</Words>
  <Application>Microsoft Office PowerPoint</Application>
  <PresentationFormat>全屏显示(4:3)</PresentationFormat>
  <Paragraphs>190</Paragraphs>
  <Slides>24</Slides>
  <Notes>0</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24</vt:i4>
      </vt:variant>
    </vt:vector>
  </HeadingPairs>
  <TitlesOfParts>
    <vt:vector size="27" baseType="lpstr">
      <vt:lpstr>金牌学案14模板</vt:lpstr>
      <vt:lpstr>文档</vt:lpstr>
      <vt:lpstr>Document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User</cp:lastModifiedBy>
  <cp:revision>27</cp:revision>
  <dcterms:created xsi:type="dcterms:W3CDTF">2014-07-29T03:10:12Z</dcterms:created>
  <dcterms:modified xsi:type="dcterms:W3CDTF">2017-12-27T07:49:55Z</dcterms:modified>
</cp:coreProperties>
</file>