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16.xml"/><Relationship Id="rId7" Type="http://schemas.openxmlformats.org/officeDocument/2006/relationships/slide" Target="slide20.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19.xml"/><Relationship Id="rId5" Type="http://schemas.openxmlformats.org/officeDocument/2006/relationships/slide" Target="slide18.xml"/><Relationship Id="rId10" Type="http://schemas.openxmlformats.org/officeDocument/2006/relationships/image" Target="../media/image4.emf"/><Relationship Id="rId4" Type="http://schemas.openxmlformats.org/officeDocument/2006/relationships/slide" Target="slide17.xml"/><Relationship Id="rId9" Type="http://schemas.openxmlformats.org/officeDocument/2006/relationships/package" Target="../embeddings/Microsoft_Word___4.docx"/></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slide" Target="slide16.xml"/><Relationship Id="rId7" Type="http://schemas.openxmlformats.org/officeDocument/2006/relationships/slide" Target="slide20.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slide" Target="slide19.xml"/><Relationship Id="rId5" Type="http://schemas.openxmlformats.org/officeDocument/2006/relationships/slide" Target="slide18.xml"/><Relationship Id="rId10" Type="http://schemas.openxmlformats.org/officeDocument/2006/relationships/image" Target="../media/image5.emf"/><Relationship Id="rId4" Type="http://schemas.openxmlformats.org/officeDocument/2006/relationships/slide" Target="slide17.xml"/><Relationship Id="rId9" Type="http://schemas.openxmlformats.org/officeDocument/2006/relationships/package" Target="../embeddings/Microsoft_Word___5.docx"/></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3.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442872980"/>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0492"/>
            <a:ext cx="8128000" cy="371101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东盟与欧盟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欧洲共同体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的比较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相同点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都是在美苏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冷战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的背景下为摆脱大国控制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谋求平等地位而出现的。</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都吸取了本地区冲突或战争影响经济发展的教训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认识到地区经济合作的必要性。</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都成立于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年并逐渐扩大和深化。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不同点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东南亚地区刚刚摆脱殖民统治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获得独立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经济发展水平与欧洲国家相比较低。</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除国家冲突外东盟还存在民族和宗教的矛盾。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97425801"/>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1094"/>
            <a:ext cx="8128000" cy="492981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东盟自由贸易区的全面启动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这个拥有全球三分之一人口的共同市场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将改变世界经济版图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同时也成为继欧盟、北美自由贸易区后的第三个世界区域经济合作区。与东盟相比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欧盟的主要特点是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典型地反映了世界经济区域集团化趋势加强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合作程度最高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合作领域最广泛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合作成效最显著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典型地反映了世界经济的全球一体化趋势加强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是发达国家与发展中国家组成的经济合作组织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欧洲联盟的建立和发展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使成员国之间经济、政治领域的合作进一步加强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使欧盟成为现今最有影响力的区域集团。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2025611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45252"/>
            <a:ext cx="8128000" cy="5336076"/>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探究点二世界经济区域集团化的影响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《北美自由贸易协定》的总则规定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除墨西哥的石油业、加拿大的文化产业以及美国的航空与无线电通信外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取消绝大多数产业部门的投资限制。还规定各成员国政府的采购将在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年内实现全面开放。在产业方面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该协定规定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美墨之间大部分农产品的关税将立即取消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的产品包括玉米、糖、某些水果和蔬菜的关税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年后全部取消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进口配额在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年内取消。对于加拿大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现有的与美国签订的协议全部适用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汽车工业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年后将取消关税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美国、加拿大在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年之前取消相互间的全部关税。在能源方面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墨西哥方面对私营部门进行勘探的限制继续有效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但国营石油公司的采购将向美国与加拿大开放。在金融服务方面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墨西哥将逐步对美国与加拿大投资开放其金融部门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年取消壁垒。</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说明北美自由贸易区成立的主要宗旨。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探究北美自由贸易区的建立对于美国、加拿大和墨西哥的经济发展会产生什么影响。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宗旨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取消贸易壁垒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实现商品自由流通。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促进各成员国贸易额的迅速增加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刺激经济增长。</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有利于发达国家扩大投资。</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有利于解决发展中国家的劳动力就业问题。</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农产品取消进口关税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这就为美国、加拿大农产品更多地进入墨西哥市场打开了方便之门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使缺乏竞争力的墨西哥农业处境更加艰难。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80459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700492"/>
            <a:ext cx="8128000" cy="371101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世界经济区域集团化的影响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有利于地区经济的发展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缩小地区之间的经济差距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对国际资本、技术、人才和商品的流向产生了重要的影响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有利于世界经济的增长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有利于各个区域的和平与稳定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进一步增强了世界多极化趋势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有利于世界的和平与稳定。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消极影响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由于经济区域集团的排他性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贸易保护主义再度抬头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导致国际竞争加剧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经济区域集团以发达国家为主导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因此使南北差距、南南差距加大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国家间的不平衡加剧。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159580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973244"/>
            <a:ext cx="8128000" cy="533607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它是第一个由发展中国家与发达国家所组成的非多边自由贸易协定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十多年来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已发展成为囊括了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亿人口、当今世界上最大的自由贸易区。该组织</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为西欧主导的区域性经济体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无益于区域经济的繁荣发展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是成员国双赢的选择和结果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违背了经济全球化发展趋势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这一区域组织是由发达国家和发展中国家组成的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且人口有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根据所学知识判断该组织是北美自由贸易区。它是典型的南北双方为共同发展与繁荣而组建的区域经济一体化组织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同时也促进了经济全球化的趋势。故选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76762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新航路开辟以来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以西方为主导的世界体系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既促进着全球联系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又造成了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全球分裂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。为加速本地区的经济增长、社会进步和文化发展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维护正义和法制以及遵守《联合国宪章》的原则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以促进区域和平与稳定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年代部分发展中国家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召开亚非万隆会议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开展不结盟运动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成立亚太经济合作组织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成立东盟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、成立组织的宗旨和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发展中国家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即可判断选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一些国家之间建立起较为稳定的经济联系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组成了区域性经济集团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这主要是因为各国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经济发展水平趋于一致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经济相互依赖程度进一步加深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逐渐消除意识形态上的差异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政治经济利益逐渐趋于一致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注意材料中的关键信息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稳定的经济联系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即可知选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一个大块头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带着两个小个子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来形容北美自由贸易区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北美自由贸易区是由美国主导的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加、墨两国都是发展中国家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美国对加、墨两国进行剥削</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实现三国合作是美国的最终目标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加拿大是发达国家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在北美自由贸易区内三国间相互弥补了各自经济发展中的不足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美国的最终目标是在经济全球化大潮中取得世界经济的主导权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395536" y="980728"/>
            <a:ext cx="8128000" cy="904863"/>
          </a:xfrm>
          <a:prstGeom prst="rect">
            <a:avLst/>
          </a:prstGeom>
        </p:spPr>
        <p:txBody>
          <a:bodyPr>
            <a:spAutoFit/>
          </a:bodyPr>
          <a:lstStyle/>
          <a:p>
            <a:pPr>
              <a:lnSpc>
                <a:spcPct val="120000"/>
              </a:lnSpc>
            </a:pPr>
            <a:r>
              <a:rPr lang="en-US" altLang="zh-CN" sz="2200" b="1">
                <a:solidFill>
                  <a:srgbClr val="000000"/>
                </a:solidFill>
                <a:latin typeface="Times New Roman" panose="02020603050405020304" pitchFamily="18" charset="0"/>
                <a:ea typeface="宋体" panose="02010600030101010101" pitchFamily="2" charset="-122"/>
              </a:rPr>
              <a:t>4</a:t>
            </a:r>
            <a:r>
              <a:rPr lang="en-US" altLang="zh-CN" sz="2200" smtClean="0">
                <a:solidFill>
                  <a:srgbClr val="000000"/>
                </a:solidFill>
                <a:latin typeface="Times New Roman" panose="02020603050405020304" pitchFamily="18" charset="0"/>
                <a:ea typeface="宋体" panose="02010600030101010101" pitchFamily="2" charset="-122"/>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学者认为</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区域性合作组织形式有三种模式</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下列组织最能体现模式三特点的是</a:t>
            </a:r>
            <a:r>
              <a:rPr lang="zh-CN" altLang="zh-CN" sz="2200" dirty="0">
                <a:solidFill>
                  <a:srgbClr val="000000"/>
                </a:solidFill>
                <a:ea typeface="Times New Roman" panose="02020603050405020304" pitchFamily="18" charset="0"/>
              </a:rPr>
              <a:t> </a:t>
            </a:r>
            <a:r>
              <a:rPr lang="en-US" altLang="zh-CN" sz="2200" dirty="0">
                <a:solidFill>
                  <a:srgbClr val="000000"/>
                </a:solidFill>
                <a:ea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rPr>
              <a:t>)</a:t>
            </a:r>
            <a:endParaRPr lang="zh-CN" altLang="en-US" sz="2200" dirty="0"/>
          </a:p>
        </p:txBody>
      </p:sp>
      <p:sp>
        <p:nvSpPr>
          <p:cNvPr id="9" name="矩形 8"/>
          <p:cNvSpPr>
            <a:spLocks noChangeAspect="1"/>
          </p:cNvSpPr>
          <p:nvPr/>
        </p:nvSpPr>
        <p:spPr>
          <a:xfrm>
            <a:off x="403041" y="3356992"/>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欧洲联盟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北美自由贸易区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亚太经济合作组织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世界贸易组织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模式一符合欧盟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模式二符合北美自由贸易区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模式三符合亚太经济合作组织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三个模式都不符合世界贸易组织。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2797165743"/>
              </p:ext>
            </p:extLst>
          </p:nvPr>
        </p:nvGraphicFramePr>
        <p:xfrm>
          <a:off x="508000" y="1844824"/>
          <a:ext cx="8128000" cy="2067049"/>
        </p:xfrm>
        <a:graphic>
          <a:graphicData uri="http://schemas.openxmlformats.org/presentationml/2006/ole">
            <mc:AlternateContent xmlns:mc="http://schemas.openxmlformats.org/markup-compatibility/2006">
              <mc:Choice xmlns:v="urn:schemas-microsoft-com:vml" Requires="v">
                <p:oleObj spid="_x0000_s5122" name="文档" r:id="rId9" imgW="3957084" imgH="1006151" progId="Word.Document.12">
                  <p:embed/>
                </p:oleObj>
              </mc:Choice>
              <mc:Fallback>
                <p:oleObj name="文档" r:id="rId9" imgW="3957084" imgH="1006151" progId="Word.Document.12">
                  <p:embed/>
                  <p:pic>
                    <p:nvPicPr>
                      <p:cNvPr id="0" name=""/>
                      <p:cNvPicPr/>
                      <p:nvPr/>
                    </p:nvPicPr>
                    <p:blipFill>
                      <a:blip r:embed="rId10"/>
                      <a:stretch>
                        <a:fillRect/>
                      </a:stretch>
                    </p:blipFill>
                    <p:spPr>
                      <a:xfrm>
                        <a:off x="508000" y="1844824"/>
                        <a:ext cx="8128000" cy="2067049"/>
                      </a:xfrm>
                      <a:prstGeom prst="rect">
                        <a:avLst/>
                      </a:prstGeom>
                    </p:spPr>
                  </p:pic>
                </p:oleObj>
              </mc:Fallback>
            </mc:AlternateContent>
          </a:graphicData>
        </a:graphic>
      </p:graphicFrame>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599985956"/>
              </p:ext>
            </p:extLst>
          </p:nvPr>
        </p:nvGraphicFramePr>
        <p:xfrm>
          <a:off x="508000" y="1260585"/>
          <a:ext cx="8128000" cy="4590829"/>
        </p:xfrm>
        <a:graphic>
          <a:graphicData uri="http://schemas.openxmlformats.org/presentationml/2006/ole">
            <mc:AlternateContent xmlns:mc="http://schemas.openxmlformats.org/markup-compatibility/2006">
              <mc:Choice xmlns:v="urn:schemas-microsoft-com:vml" Requires="v">
                <p:oleObj spid="_x0000_s3074" name="文档" r:id="rId4" imgW="3957806" imgH="2236851" progId="Word.Document.12">
                  <p:embed/>
                </p:oleObj>
              </mc:Choice>
              <mc:Fallback>
                <p:oleObj name="文档" r:id="rId4" imgW="3957806" imgH="2236851" progId="Word.Document.12">
                  <p:embed/>
                  <p:pic>
                    <p:nvPicPr>
                      <p:cNvPr id="0" name=""/>
                      <p:cNvPicPr/>
                      <p:nvPr/>
                    </p:nvPicPr>
                    <p:blipFill>
                      <a:blip r:embed="rId5"/>
                      <a:stretch>
                        <a:fillRect/>
                      </a:stretch>
                    </p:blipFill>
                    <p:spPr>
                      <a:xfrm>
                        <a:off x="508000" y="1260585"/>
                        <a:ext cx="8128000" cy="4590829"/>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467544" y="1027793"/>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阅读下列材料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美国比以往</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注重自己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在这一地区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亚太地区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这一地区的成功对整个世界而言至关重要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世纪是太平洋世纪。</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美国总统布什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APEC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部分成员组成及加入年代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863049112"/>
              </p:ext>
            </p:extLst>
          </p:nvPr>
        </p:nvGraphicFramePr>
        <p:xfrm>
          <a:off x="-45144" y="3595470"/>
          <a:ext cx="8940800" cy="2569834"/>
        </p:xfrm>
        <a:graphic>
          <a:graphicData uri="http://schemas.openxmlformats.org/presentationml/2006/ole">
            <mc:AlternateContent xmlns:mc="http://schemas.openxmlformats.org/markup-compatibility/2006">
              <mc:Choice xmlns:v="urn:schemas-microsoft-com:vml" Requires="v">
                <p:oleObj spid="_x0000_s6146" name="Document" r:id="rId9" imgW="3838193" imgH="1103170" progId="Word.Document.12">
                  <p:embed/>
                </p:oleObj>
              </mc:Choice>
              <mc:Fallback>
                <p:oleObj name="Document" r:id="rId9" imgW="3838193" imgH="1103170" progId="Word.Document.12">
                  <p:embed/>
                  <p:pic>
                    <p:nvPicPr>
                      <p:cNvPr id="0" name=""/>
                      <p:cNvPicPr/>
                      <p:nvPr/>
                    </p:nvPicPr>
                    <p:blipFill>
                      <a:blip r:embed="rId10"/>
                      <a:stretch>
                        <a:fillRect/>
                      </a:stretch>
                    </p:blipFill>
                    <p:spPr>
                      <a:xfrm>
                        <a:off x="-45144" y="3595470"/>
                        <a:ext cx="8940800" cy="2569834"/>
                      </a:xfrm>
                      <a:prstGeom prst="rect">
                        <a:avLst/>
                      </a:prstGeom>
                    </p:spPr>
                  </p:pic>
                </p:oleObj>
              </mc:Fallback>
            </mc:AlternateContent>
          </a:graphicData>
        </a:graphic>
      </p:graphicFrame>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412574" y="908720"/>
            <a:ext cx="8384480" cy="5742341"/>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亚太经济合作组织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(APEC)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的建立与材料一中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太平洋世纪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的到来有什么联系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材料二中太平洋两岸各国在社会制度、经济发展水平、文化方面存在很大差异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但都陆续地加入了亚太经济合作组织并发挥了各自积极的作用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其原因是什么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亚洲及太平洋地区是世界上经济增长最快、最有活力的地区。亚太经济合作组织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(APEC)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的建立是这一地区经济联系日益密切的产物。它的建立使亚太地区在世界经济政治格局中的地位与作用大大提高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推动了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太平洋世纪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的到来。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亚太经济合作组织成员间政治、经济、文化的差异很大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但在经济发展中又有很强的互补性。亚太经济合作组织各成员相互尊重、地位平等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依据自主自愿、协商一致等原则进行合作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在区域经济合作和一体化发展中开辟出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“APEC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Tree>
    <p:extLst>
      <p:ext uri="{BB962C8B-B14F-4D97-AF65-F5344CB8AC3E}">
        <p14:creationId xmlns:p14="http://schemas.microsoft.com/office/powerpoint/2010/main" val="309915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点一东南亚国家联盟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建立联盟的原因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东南亚地区国家众多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宗教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相互冲突时有发生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许多国家力量弱小。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东南亚国家逐渐认识到</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地区联合</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的重要性。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建立与发展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印度尼西亚、</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马来西亚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等国在曼谷举行外长会议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发表了《东南亚国家联盟成立宣言》。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教材解读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页文本框材料《东南亚国家联盟成立宣言》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从中我们可以得到哪些信息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这段材料反映了东南亚国家联盟的宗旨和目标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即促进东盟地区经济发展和地区和平与稳定。</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816774" y="1956794"/>
            <a:ext cx="554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00167" y="2770042"/>
            <a:ext cx="11018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97162" y="3564451"/>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700492"/>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东盟举行了第一次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首脑会议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正式将政治合作列入联盟合作范围。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东南亚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个国家全部加入了东盟。在成员国中逐渐培养起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东盟意识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东盟</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自由贸易区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正式启动。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促进了东盟各国</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社会经济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的发展和地区的稳定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扩大了东盟的影响。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4286120" y="2166126"/>
            <a:ext cx="111879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04395" y="3379326"/>
            <a:ext cx="108071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60298" y="3778154"/>
            <a:ext cx="137075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33148" y="4582571"/>
            <a:ext cx="1094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5987577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11" name="矩形 10"/>
          <p:cNvSpPr>
            <a:spLocks noChangeAspect="1"/>
          </p:cNvSpPr>
          <p:nvPr/>
        </p:nvSpPr>
        <p:spPr>
          <a:xfrm>
            <a:off x="508000" y="1492166"/>
            <a:ext cx="8128000" cy="412766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点二北美自由贸易区的出现</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欧共体日益成熟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亚洲的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经济区域化</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也已起步。</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建立</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美国、加拿大和墨西哥签订了《北美自由贸易协定》。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北美自由贸易</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区正式成立。</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三国之间的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经济交流</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大大加强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它们在经济上形成互补。</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较好地实现了</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发达</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国家和</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发展中</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国家的合作。</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使墨西哥的民族经济受到一定冲击。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2" name="矩形 11"/>
          <p:cNvSpPr/>
          <p:nvPr/>
        </p:nvSpPr>
        <p:spPr>
          <a:xfrm>
            <a:off x="5734402" y="2359154"/>
            <a:ext cx="144016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29921" y="3571792"/>
            <a:ext cx="166075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85125" y="4375468"/>
            <a:ext cx="112910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870345" y="4779052"/>
            <a:ext cx="554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269570" y="4779052"/>
            <a:ext cx="82886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13" name="矩形 12"/>
          <p:cNvSpPr>
            <a:spLocks noChangeAspect="1"/>
          </p:cNvSpPr>
          <p:nvPr/>
        </p:nvSpPr>
        <p:spPr>
          <a:xfrm>
            <a:off x="508000" y="1052736"/>
            <a:ext cx="8128000" cy="496751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知识点三亚太经济合作组织的建立</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世纪七八十年代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亚洲及太平洋地区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是世界上经济增长最快的地区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区域内各国经济联系密切。</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建立</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1989</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在堪培拉举行了有澳大利亚、日本、韩国、美国等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个国家的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外交</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部长参加的第一届部长会议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宣告亚太经合组织正式成立。</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宗旨</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保持经济的增长和发展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促进成员间经济的相互依存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加强开放</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2200"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多边</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贸易</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区域贸易</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和投资壁垒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维护本地区人民的共同利益</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4" name="矩形 13"/>
          <p:cNvSpPr/>
          <p:nvPr/>
        </p:nvSpPr>
        <p:spPr>
          <a:xfrm>
            <a:off x="3182932" y="1916832"/>
            <a:ext cx="21811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41697" y="3524212"/>
            <a:ext cx="53274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290783" y="3524212"/>
            <a:ext cx="53274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02454" y="5140603"/>
            <a:ext cx="109384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8364" y="5140603"/>
            <a:ext cx="108756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p:cNvSpPr>
            <a:spLocks noChangeAspect="1"/>
          </p:cNvSpPr>
          <p:nvPr/>
        </p:nvSpPr>
        <p:spPr>
          <a:xfrm>
            <a:off x="508000" y="1644940"/>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结构特点</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既包括世界最</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发达</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的国家和地区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也包括大量</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发展中</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国家和地区。</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组织原则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相互尊重和平等的原则、开放的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地区主义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原则、</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协商一致</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和自愿的原则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以及以渐进的方式实施目标的原则。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它的合作方式被看做是一种制度上的创新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APEC</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使亚太地区在世界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政治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格局中的地位大大提高。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区域经济合作</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和一体化发展中创造了一个新的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模式</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2" name="矩形 11"/>
          <p:cNvSpPr/>
          <p:nvPr/>
        </p:nvSpPr>
        <p:spPr>
          <a:xfrm>
            <a:off x="2555759" y="2113015"/>
            <a:ext cx="52746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274421" y="2113015"/>
            <a:ext cx="78758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66164" y="2914670"/>
            <a:ext cx="111284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626407" y="2914670"/>
            <a:ext cx="122413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985971" y="4121228"/>
            <a:ext cx="12396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27928" y="4520618"/>
            <a:ext cx="554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244357" y="4520618"/>
            <a:ext cx="554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459721" y="4934425"/>
            <a:ext cx="166672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7562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4"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990656"/>
            <a:ext cx="8128000" cy="769441"/>
          </a:xfrm>
          <a:prstGeom prst="rect">
            <a:avLst/>
          </a:prstGeom>
        </p:spPr>
        <p:txBody>
          <a:bodyPr>
            <a:spAutoFit/>
          </a:bodyPr>
          <a:lstStyle/>
          <a:p>
            <a:pPr indent="254000">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探究点</a:t>
            </a:r>
            <a:r>
              <a:rPr lang="zh-CN" altLang="zh-CN" sz="2200" b="1">
                <a:solidFill>
                  <a:srgbClr val="FFFFFF"/>
                </a:solidFill>
                <a:latin typeface="Times New Roman" panose="02020603050405020304" pitchFamily="18" charset="0"/>
                <a:ea typeface="宋体" panose="02010600030101010101" pitchFamily="2" charset="-122"/>
                <a:cs typeface="Times New Roman" panose="02020603050405020304" pitchFamily="18" charset="0"/>
              </a:rPr>
              <a:t>一</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东盟与欧盟的比较</a:t>
            </a:r>
            <a:endParaRPr lang="zh-CN" altLang="zh-CN" sz="2200">
              <a:solidFill>
                <a:srgbClr val="000000"/>
              </a:solidFill>
              <a:latin typeface="NEU-BZ-S92"/>
              <a:ea typeface="方正书宋_GBK"/>
              <a:cs typeface="Times New Roman" panose="02020603050405020304" pitchFamily="18" charset="0"/>
            </a:endParaRPr>
          </a:p>
          <a:p>
            <a:pPr indent="254000">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史料导</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入</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东盟</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大事</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年表</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726782425"/>
              </p:ext>
            </p:extLst>
          </p:nvPr>
        </p:nvGraphicFramePr>
        <p:xfrm>
          <a:off x="508000" y="1760097"/>
          <a:ext cx="8128000" cy="4782904"/>
        </p:xfrm>
        <a:graphic>
          <a:graphicData uri="http://schemas.openxmlformats.org/presentationml/2006/ole">
            <mc:AlternateContent xmlns:mc="http://schemas.openxmlformats.org/markup-compatibility/2006">
              <mc:Choice xmlns:v="urn:schemas-microsoft-com:vml" Requires="v">
                <p:oleObj spid="_x0000_s4098" name="文档" r:id="rId6" imgW="3957084" imgH="2329334" progId="Word.Document.12">
                  <p:embed/>
                </p:oleObj>
              </mc:Choice>
              <mc:Fallback>
                <p:oleObj name="文档" r:id="rId6" imgW="3957084" imgH="2329334" progId="Word.Document.12">
                  <p:embed/>
                  <p:pic>
                    <p:nvPicPr>
                      <p:cNvPr id="0" name=""/>
                      <p:cNvPicPr/>
                      <p:nvPr/>
                    </p:nvPicPr>
                    <p:blipFill>
                      <a:blip r:embed="rId7"/>
                      <a:stretch>
                        <a:fillRect/>
                      </a:stretch>
                    </p:blipFill>
                    <p:spPr>
                      <a:xfrm>
                        <a:off x="508000" y="1760097"/>
                        <a:ext cx="8128000" cy="4782904"/>
                      </a:xfrm>
                      <a:prstGeom prst="rect">
                        <a:avLst/>
                      </a:prstGeom>
                    </p:spPr>
                  </p:pic>
                </p:oleObj>
              </mc:Fallback>
            </mc:AlternateContent>
          </a:graphicData>
        </a:graphic>
      </p:graphicFrame>
      <p:sp>
        <p:nvSpPr>
          <p:cNvPr id="11" name="矩形 10"/>
          <p:cNvSpPr>
            <a:spLocks noChangeAspect="1"/>
          </p:cNvSpPr>
          <p:nvPr/>
        </p:nvSpPr>
        <p:spPr>
          <a:xfrm>
            <a:off x="508000" y="6021108"/>
            <a:ext cx="8128000" cy="498598"/>
          </a:xfrm>
          <a:prstGeom prst="rect">
            <a:avLst/>
          </a:prstGeom>
        </p:spPr>
        <p:txBody>
          <a:bodyPr>
            <a:spAutoFit/>
          </a:bodyPr>
          <a:lstStyle/>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摘编自耿协峰《民族主义与地区主义的互动》</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年代影响东南亚地区和平与稳定的主要外部因素及表现。</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与欧盟相比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东盟有哪些特点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概括东盟和欧盟共同的成功经验。</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越南战争。</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成员国都是发展中国家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成员国社会制度不同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政治目标是地区稳定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经济一体化水平低。</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从共同关心的问题着手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采取切实可行的合作方式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逐步推进区域化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不排外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加强与区域外的合作。</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1991544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wipe(down)">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2950</Words>
  <Application>Microsoft Office PowerPoint</Application>
  <PresentationFormat>全屏显示(4:3)</PresentationFormat>
  <Paragraphs>176</Paragraphs>
  <Slides>21</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21</vt:i4>
      </vt:variant>
    </vt:vector>
  </HeadingPairs>
  <TitlesOfParts>
    <vt:vector size="24"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2017-12-27T07:50:01Z</dcterms:modified>
</cp:coreProperties>
</file>