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27" r:id="rId2"/>
    <p:sldId id="328" r:id="rId3"/>
    <p:sldId id="329" r:id="rId4"/>
    <p:sldId id="330" r:id="rId5"/>
    <p:sldId id="331" r:id="rId6"/>
    <p:sldId id="332" r:id="rId7"/>
    <p:sldId id="333" r:id="rId8"/>
    <p:sldId id="334" r:id="rId9"/>
    <p:sldId id="335" r:id="rId10"/>
    <p:sldId id="336" r:id="rId11"/>
    <p:sldId id="337" r:id="rId12"/>
    <p:sldId id="338" r:id="rId13"/>
    <p:sldId id="339" r:id="rId14"/>
    <p:sldId id="340" r:id="rId15"/>
    <p:sldId id="341" r:id="rId16"/>
    <p:sldId id="342" r:id="rId17"/>
    <p:sldId id="343" r:id="rId18"/>
    <p:sldId id="344" r:id="rId19"/>
    <p:sldId id="345" r:id="rId20"/>
    <p:sldId id="346" r:id="rId21"/>
    <p:sldId id="347" r:id="rId22"/>
    <p:sldId id="348" r:id="rId2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 xmlns:p15="http://schemas.microsoft.com/office/powerpoint/2012/main">
        <p15:guide id="1" orient="horz" pos="618" userDrawn="1">
          <p15:clr>
            <a:srgbClr val="A4A3A4"/>
          </p15:clr>
        </p15:guide>
        <p15:guide id="2" pos="2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31" autoAdjust="0"/>
    <p:restoredTop sz="95488" autoAdjust="0"/>
  </p:normalViewPr>
  <p:slideViewPr>
    <p:cSldViewPr>
      <p:cViewPr varScale="1">
        <p:scale>
          <a:sx n="72" d="100"/>
          <a:sy n="72" d="100"/>
        </p:scale>
        <p:origin x="-1350" y="-90"/>
      </p:cViewPr>
      <p:guideLst>
        <p:guide orient="horz" pos="618"/>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slideLayouts/_rels/slideLayout1.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393682507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矩形 1">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日期占位符 1"/>
          <p:cNvSpPr>
            <a:spLocks noGrp="1"/>
          </p:cNvSpPr>
          <p:nvPr>
            <p:ph type="dt" sz="half" idx="10"/>
          </p:nvPr>
        </p:nvSpPr>
        <p:spPr>
          <a:xfrm>
            <a:off x="457200" y="6356350"/>
            <a:ext cx="2133600" cy="365125"/>
          </a:xfrm>
          <a:prstGeom prst="rect">
            <a:avLst/>
          </a:prstGeom>
        </p:spPr>
        <p:txBody>
          <a:bodyPr/>
          <a:lstStyle>
            <a:lvl1pPr>
              <a:defRPr/>
            </a:lvl1pPr>
          </a:lstStyle>
          <a:p>
            <a:pPr>
              <a:defRPr/>
            </a:pPr>
            <a:fld id="{0CCB2824-0940-41DE-88B8-4BE58EB1F117}" type="datetimeFigureOut">
              <a:rPr lang="zh-CN" altLang="en-US"/>
              <a:pPr>
                <a:defRPr/>
              </a:pPr>
              <a:t>2017-12-27</a:t>
            </a:fld>
            <a:endParaRPr lang="zh-CN" altLang="en-US"/>
          </a:p>
        </p:txBody>
      </p:sp>
      <p:sp>
        <p:nvSpPr>
          <p:cNvPr id="4" name="灯片编号占位符 3"/>
          <p:cNvSpPr>
            <a:spLocks noGrp="1"/>
          </p:cNvSpPr>
          <p:nvPr>
            <p:ph type="sldNum" sz="quarter" idx="11"/>
          </p:nvPr>
        </p:nvSpPr>
        <p:spPr>
          <a:xfrm>
            <a:off x="6553200" y="6356350"/>
            <a:ext cx="2133600" cy="365125"/>
          </a:xfrm>
          <a:prstGeom prst="rect">
            <a:avLst/>
          </a:prstGeom>
        </p:spPr>
        <p:txBody>
          <a:bodyPr/>
          <a:lstStyle>
            <a:lvl1pPr>
              <a:defRPr/>
            </a:lvl1pPr>
          </a:lstStyle>
          <a:p>
            <a:pPr>
              <a:defRPr/>
            </a:pPr>
            <a:fld id="{D005C15E-2595-4E0B-BB86-EE8BF1B28374}" type="slidenum">
              <a:rPr lang="zh-CN" altLang="en-US"/>
              <a:pPr>
                <a:defRPr/>
              </a:pPr>
              <a:t>‹#›</a:t>
            </a:fld>
            <a:endParaRPr lang="zh-CN" altLang="en-US"/>
          </a:p>
        </p:txBody>
      </p:sp>
    </p:spTree>
    <p:extLst>
      <p:ext uri="{BB962C8B-B14F-4D97-AF65-F5344CB8AC3E}">
        <p14:creationId xmlns:p14="http://schemas.microsoft.com/office/powerpoint/2010/main" val="50522210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内容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389548690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五边形 2">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4" name="五边形 3">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94488061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val="306089344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11" name="五边形 10">
            <a:hlinkClick r:id="rId2" action="ppaction://hlinksldjump"/>
          </p:cNvPr>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val="159119874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837206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492117" y="857232"/>
            <a:ext cx="2936875"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857232"/>
            <a:ext cx="5111750" cy="5429288"/>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4" name="文本占位符 3"/>
          <p:cNvSpPr>
            <a:spLocks noGrp="1"/>
          </p:cNvSpPr>
          <p:nvPr>
            <p:ph type="body" sz="half" idx="2"/>
          </p:nvPr>
        </p:nvSpPr>
        <p:spPr>
          <a:xfrm>
            <a:off x="457200" y="2000240"/>
            <a:ext cx="3008313" cy="428628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89548690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dirty="0"/>
          </a:p>
        </p:txBody>
      </p:sp>
      <p:sp>
        <p:nvSpPr>
          <p:cNvPr id="3" name="图片占位符 2"/>
          <p:cNvSpPr>
            <a:spLocks noGrp="1"/>
          </p:cNvSpPr>
          <p:nvPr>
            <p:ph type="pic" idx="1"/>
          </p:nvPr>
        </p:nvSpPr>
        <p:spPr>
          <a:xfrm>
            <a:off x="1792288" y="1000107"/>
            <a:ext cx="5486400" cy="3727467"/>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日期占位符 4"/>
          <p:cNvSpPr>
            <a:spLocks noGrp="1"/>
          </p:cNvSpPr>
          <p:nvPr>
            <p:ph type="dt" sz="half" idx="10"/>
          </p:nvPr>
        </p:nvSpPr>
        <p:spPr>
          <a:xfrm>
            <a:off x="457200" y="6356350"/>
            <a:ext cx="2133600" cy="365125"/>
          </a:xfrm>
          <a:prstGeom prst="rect">
            <a:avLst/>
          </a:prstGeom>
        </p:spPr>
        <p:txBody>
          <a:bodyPr/>
          <a:lstStyle>
            <a:lvl1pPr>
              <a:defRPr/>
            </a:lvl1pPr>
          </a:lstStyle>
          <a:p>
            <a:pPr>
              <a:defRPr/>
            </a:pPr>
            <a:fld id="{39B22C42-7695-40B1-8403-BF80393CDB01}" type="datetimeFigureOut">
              <a:rPr lang="zh-CN" altLang="en-US"/>
              <a:pPr>
                <a:defRPr/>
              </a:pPr>
              <a:t>2017-12-27</a:t>
            </a:fld>
            <a:endParaRPr lang="zh-CN" altLang="en-US"/>
          </a:p>
        </p:txBody>
      </p:sp>
      <p:sp>
        <p:nvSpPr>
          <p:cNvPr id="7" name="页脚占位符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8" name="灯片编号占位符 6"/>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7EA5276A-390C-4DFE-8576-6A85E317E850}" type="slidenum">
              <a:rPr lang="zh-CN" altLang="en-US"/>
              <a:pPr>
                <a:defRPr/>
              </a:pPr>
              <a:t>‹#›</a:t>
            </a:fld>
            <a:endParaRPr lang="zh-CN" altLang="en-US"/>
          </a:p>
        </p:txBody>
      </p:sp>
    </p:spTree>
    <p:extLst>
      <p:ext uri="{BB962C8B-B14F-4D97-AF65-F5344CB8AC3E}">
        <p14:creationId xmlns:p14="http://schemas.microsoft.com/office/powerpoint/2010/main" val="387675432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C04DC2C1-AFE0-47B9-A30D-87A44ECA0F1A}" type="datetimeFigureOut">
              <a:rPr lang="zh-CN" altLang="en-US"/>
              <a:pPr>
                <a:defRPr/>
              </a:pPr>
              <a:t>2017-12-27</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5281694-89E8-44DE-906D-68E1C1BE5941}" type="slidenum">
              <a:rPr lang="zh-CN" altLang="en-US"/>
              <a:pPr>
                <a:defRPr/>
              </a:pPr>
              <a:t>‹#›</a:t>
            </a:fld>
            <a:endParaRPr lang="zh-CN" altLang="en-US"/>
          </a:p>
        </p:txBody>
      </p:sp>
    </p:spTree>
    <p:extLst>
      <p:ext uri="{BB962C8B-B14F-4D97-AF65-F5344CB8AC3E}">
        <p14:creationId xmlns:p14="http://schemas.microsoft.com/office/powerpoint/2010/main" val="37282817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竖排标题 1"/>
          <p:cNvSpPr>
            <a:spLocks noGrp="1"/>
          </p:cNvSpPr>
          <p:nvPr>
            <p:ph type="title" orient="vert"/>
          </p:nvPr>
        </p:nvSpPr>
        <p:spPr>
          <a:xfrm>
            <a:off x="6629400" y="714356"/>
            <a:ext cx="2057400" cy="557216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714356"/>
            <a:ext cx="6019800" cy="557216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52EEE0CC-3638-4F4A-9C98-BE97961DBD24}" type="datetimeFigureOut">
              <a:rPr lang="zh-CN" altLang="en-US"/>
              <a:pPr>
                <a:defRPr/>
              </a:pPr>
              <a:t>2017-12-27</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9D41DC22-96CA-4535-B6F6-D051893B881B}" type="slidenum">
              <a:rPr lang="zh-CN" altLang="en-US"/>
              <a:pPr>
                <a:defRPr/>
              </a:pPr>
              <a:t>‹#›</a:t>
            </a:fld>
            <a:endParaRPr lang="zh-CN" altLang="en-US"/>
          </a:p>
        </p:txBody>
      </p:sp>
    </p:spTree>
    <p:extLst>
      <p:ext uri="{BB962C8B-B14F-4D97-AF65-F5344CB8AC3E}">
        <p14:creationId xmlns:p14="http://schemas.microsoft.com/office/powerpoint/2010/main" val="322127715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50" r:id="rId1"/>
    <p:sldLayoutId id="2147483839" r:id="rId2"/>
    <p:sldLayoutId id="2147483842" r:id="rId3"/>
    <p:sldLayoutId id="2147483843" r:id="rId4"/>
    <p:sldLayoutId id="2147483844" r:id="rId5"/>
    <p:sldLayoutId id="2147483845" r:id="rId6"/>
    <p:sldLayoutId id="2147483846" r:id="rId7"/>
    <p:sldLayoutId id="2147483847" r:id="rId8"/>
    <p:sldLayoutId id="2147483848" r:id="rId9"/>
    <p:sldLayoutId id="2147483849" r:id="rId10"/>
    <p:sldLayoutId id="2147483851" r:id="rId11"/>
  </p:sldLayoutIdLst>
  <p:timing>
    <p:tnLst>
      <p:par>
        <p:cTn id="1" dur="indefinite" restart="never" nodeType="tmRoot"/>
      </p:par>
    </p:tnLst>
  </p:timing>
  <p:txStyles>
    <p:titleStyle>
      <a:lvl1pPr algn="ctr" rtl="0" eaLnBrk="1" fontAlgn="base" hangingPunct="1">
        <a:spcBef>
          <a:spcPct val="0"/>
        </a:spcBef>
        <a:spcAft>
          <a:spcPct val="0"/>
        </a:spcAft>
        <a:defRPr sz="3600" b="1" kern="1200">
          <a:solidFill>
            <a:srgbClr val="353781"/>
          </a:solidFill>
          <a:latin typeface="黑体" pitchFamily="2" charset="-122"/>
          <a:ea typeface="黑体" pitchFamily="2" charset="-122"/>
          <a:cs typeface="+mj-cs"/>
        </a:defRPr>
      </a:lvl1pPr>
      <a:lvl2pPr algn="ctr" rtl="0" eaLnBrk="1" fontAlgn="base" hangingPunct="1">
        <a:spcBef>
          <a:spcPct val="0"/>
        </a:spcBef>
        <a:spcAft>
          <a:spcPct val="0"/>
        </a:spcAft>
        <a:defRPr sz="3600" b="1">
          <a:solidFill>
            <a:srgbClr val="353781"/>
          </a:solidFill>
          <a:latin typeface="黑体" pitchFamily="2" charset="-122"/>
          <a:ea typeface="黑体" pitchFamily="2" charset="-122"/>
        </a:defRPr>
      </a:lvl2pPr>
      <a:lvl3pPr algn="ctr" rtl="0" eaLnBrk="1" fontAlgn="base" hangingPunct="1">
        <a:spcBef>
          <a:spcPct val="0"/>
        </a:spcBef>
        <a:spcAft>
          <a:spcPct val="0"/>
        </a:spcAft>
        <a:defRPr sz="3600" b="1">
          <a:solidFill>
            <a:srgbClr val="353781"/>
          </a:solidFill>
          <a:latin typeface="黑体" pitchFamily="2" charset="-122"/>
          <a:ea typeface="黑体" pitchFamily="2" charset="-122"/>
        </a:defRPr>
      </a:lvl3pPr>
      <a:lvl4pPr algn="ctr" rtl="0" eaLnBrk="1" fontAlgn="base" hangingPunct="1">
        <a:spcBef>
          <a:spcPct val="0"/>
        </a:spcBef>
        <a:spcAft>
          <a:spcPct val="0"/>
        </a:spcAft>
        <a:defRPr sz="3600" b="1">
          <a:solidFill>
            <a:srgbClr val="353781"/>
          </a:solidFill>
          <a:latin typeface="黑体" pitchFamily="2" charset="-122"/>
          <a:ea typeface="黑体" pitchFamily="2" charset="-122"/>
        </a:defRPr>
      </a:lvl4pPr>
      <a:lvl5pPr algn="ctr" rtl="0" eaLnBrk="1" fontAlgn="base" hangingPunct="1">
        <a:spcBef>
          <a:spcPct val="0"/>
        </a:spcBef>
        <a:spcAft>
          <a:spcPct val="0"/>
        </a:spcAft>
        <a:defRPr sz="3600" b="1">
          <a:solidFill>
            <a:srgbClr val="353781"/>
          </a:solidFill>
          <a:latin typeface="黑体" pitchFamily="2" charset="-122"/>
          <a:ea typeface="黑体" pitchFamily="2" charset="-122"/>
        </a:defRPr>
      </a:lvl5pPr>
      <a:lvl6pPr marL="457200" algn="ctr" rtl="0" eaLnBrk="1" fontAlgn="base" hangingPunct="1">
        <a:spcBef>
          <a:spcPct val="0"/>
        </a:spcBef>
        <a:spcAft>
          <a:spcPct val="0"/>
        </a:spcAft>
        <a:defRPr sz="3600" b="1">
          <a:solidFill>
            <a:srgbClr val="353781"/>
          </a:solidFill>
          <a:latin typeface="黑体" pitchFamily="2" charset="-122"/>
          <a:ea typeface="黑体" pitchFamily="2" charset="-122"/>
        </a:defRPr>
      </a:lvl6pPr>
      <a:lvl7pPr marL="914400" algn="ctr" rtl="0" eaLnBrk="1" fontAlgn="base" hangingPunct="1">
        <a:spcBef>
          <a:spcPct val="0"/>
        </a:spcBef>
        <a:spcAft>
          <a:spcPct val="0"/>
        </a:spcAft>
        <a:defRPr sz="3600" b="1">
          <a:solidFill>
            <a:srgbClr val="353781"/>
          </a:solidFill>
          <a:latin typeface="黑体" pitchFamily="2" charset="-122"/>
          <a:ea typeface="黑体" pitchFamily="2" charset="-122"/>
        </a:defRPr>
      </a:lvl7pPr>
      <a:lvl8pPr marL="1371600" algn="ctr" rtl="0" eaLnBrk="1" fontAlgn="base" hangingPunct="1">
        <a:spcBef>
          <a:spcPct val="0"/>
        </a:spcBef>
        <a:spcAft>
          <a:spcPct val="0"/>
        </a:spcAft>
        <a:defRPr sz="3600" b="1">
          <a:solidFill>
            <a:srgbClr val="353781"/>
          </a:solidFill>
          <a:latin typeface="黑体" pitchFamily="2" charset="-122"/>
          <a:ea typeface="黑体" pitchFamily="2" charset="-122"/>
        </a:defRPr>
      </a:lvl8pPr>
      <a:lvl9pPr marL="1828800" algn="ctr" rtl="0" eaLnBrk="1" fontAlgn="base" hangingPunct="1">
        <a:spcBef>
          <a:spcPct val="0"/>
        </a:spcBef>
        <a:spcAft>
          <a:spcPct val="0"/>
        </a:spcAft>
        <a:defRPr sz="3600" b="1">
          <a:solidFill>
            <a:srgbClr val="353781"/>
          </a:solidFill>
          <a:latin typeface="黑体" pitchFamily="2" charset="-122"/>
          <a:ea typeface="黑体" pitchFamily="2" charset="-122"/>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1.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package" Target="../embeddings/Microsoft_Word___1.docx"/></Relationships>
</file>

<file path=ppt/slides/_rels/slide10.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7.xml"/><Relationship Id="rId1" Type="http://schemas.openxmlformats.org/officeDocument/2006/relationships/slideLayout" Target="../slideLayouts/slideLayout2.x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9.xml"/></Relationships>
</file>

<file path=ppt/slides/_rels/slide1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7.xml"/><Relationship Id="rId1" Type="http://schemas.openxmlformats.org/officeDocument/2006/relationships/slideLayout" Target="../slideLayouts/slideLayout2.x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9.xml"/></Relationships>
</file>

<file path=ppt/slides/_rels/slide1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7.xml"/><Relationship Id="rId1" Type="http://schemas.openxmlformats.org/officeDocument/2006/relationships/slideLayout" Target="../slideLayouts/slideLayout2.x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9.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xml"/><Relationship Id="rId1" Type="http://schemas.openxmlformats.org/officeDocument/2006/relationships/vmlDrawing" Target="../drawings/vmlDrawing2.vml"/><Relationship Id="rId5" Type="http://schemas.openxmlformats.org/officeDocument/2006/relationships/image" Target="../media/image2.emf"/><Relationship Id="rId4" Type="http://schemas.openxmlformats.org/officeDocument/2006/relationships/package" Target="../embeddings/Microsoft_Word___2.docx"/></Relationships>
</file>

<file path=ppt/slides/_rels/slide2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7.xml"/><Relationship Id="rId1" Type="http://schemas.openxmlformats.org/officeDocument/2006/relationships/slideLayout" Target="../slideLayouts/slideLayout2.x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9.xml"/></Relationships>
</file>

<file path=ppt/slides/_rels/slide21.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slide" Target="slide17.xml"/><Relationship Id="rId7" Type="http://schemas.openxmlformats.org/officeDocument/2006/relationships/slide" Target="slide21.xml"/><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slide" Target="slide20.xml"/><Relationship Id="rId5" Type="http://schemas.openxmlformats.org/officeDocument/2006/relationships/slide" Target="slide19.xml"/><Relationship Id="rId10" Type="http://schemas.openxmlformats.org/officeDocument/2006/relationships/image" Target="../media/image3.emf"/><Relationship Id="rId4" Type="http://schemas.openxmlformats.org/officeDocument/2006/relationships/slide" Target="slide18.xml"/><Relationship Id="rId9" Type="http://schemas.openxmlformats.org/officeDocument/2006/relationships/package" Target="../embeddings/Microsoft_Word___3.docx"/></Relationships>
</file>

<file path=ppt/slides/_rels/slide2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7.xml"/><Relationship Id="rId1" Type="http://schemas.openxmlformats.org/officeDocument/2006/relationships/slideLayout" Target="../slideLayouts/slideLayout2.x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9.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5" Type="http://schemas.openxmlformats.org/officeDocument/2006/relationships/slide" Target="slide7.xml"/><Relationship Id="rId4" Type="http://schemas.openxmlformats.org/officeDocument/2006/relationships/slide" Target="slide6.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5" Type="http://schemas.openxmlformats.org/officeDocument/2006/relationships/slide" Target="slide7.xml"/><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5" Type="http://schemas.openxmlformats.org/officeDocument/2006/relationships/slide" Target="slide7.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5" Type="http://schemas.openxmlformats.org/officeDocument/2006/relationships/slide" Target="slide7.xml"/><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5" Type="http://schemas.openxmlformats.org/officeDocument/2006/relationships/slide" Target="slide7.xml"/><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5" Type="http://schemas.openxmlformats.org/officeDocument/2006/relationships/slide" Target="slide7.xml"/><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933216998"/>
              </p:ext>
            </p:extLst>
          </p:nvPr>
        </p:nvGraphicFramePr>
        <p:xfrm>
          <a:off x="508000" y="3151115"/>
          <a:ext cx="8128000" cy="809769"/>
        </p:xfrm>
        <a:graphic>
          <a:graphicData uri="http://schemas.openxmlformats.org/presentationml/2006/ole">
            <mc:AlternateContent xmlns:mc="http://schemas.openxmlformats.org/markup-compatibility/2006">
              <mc:Choice xmlns:v="urn:schemas-microsoft-com:vml" Requires="v">
                <p:oleObj spid="_x0000_s2050" name="文档" r:id="rId4" imgW="5959986" imgH="594119" progId="Word.Document.12">
                  <p:embed/>
                </p:oleObj>
              </mc:Choice>
              <mc:Fallback>
                <p:oleObj name="文档" r:id="rId4" imgW="5959986" imgH="594119" progId="Word.Document.12">
                  <p:embed/>
                  <p:pic>
                    <p:nvPicPr>
                      <p:cNvPr id="0" name=""/>
                      <p:cNvPicPr/>
                      <p:nvPr/>
                    </p:nvPicPr>
                    <p:blipFill>
                      <a:blip r:embed="rId5"/>
                      <a:stretch>
                        <a:fillRect/>
                      </a:stretch>
                    </p:blipFill>
                    <p:spPr>
                      <a:xfrm>
                        <a:off x="508000" y="3151115"/>
                        <a:ext cx="8128000" cy="809769"/>
                      </a:xfrm>
                      <a:prstGeom prst="rect">
                        <a:avLst/>
                      </a:prstGeom>
                    </p:spPr>
                  </p:pic>
                </p:oleObj>
              </mc:Fallback>
            </mc:AlternateContent>
          </a:graphicData>
        </a:graphic>
      </p:graphicFrame>
    </p:spTree>
    <p:extLst>
      <p:ext uri="{BB962C8B-B14F-4D97-AF65-F5344CB8AC3E}">
        <p14:creationId xmlns:p14="http://schemas.microsoft.com/office/powerpoint/2010/main" val="35378504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2513022"/>
            <a:ext cx="8128000" cy="208595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互动探究</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根据史实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运用所学知识分析中国在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1978</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1995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年社会主义经济建设取得巨大成就的原因。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1978</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年中共十一届三中全会作出了把党的工作重点转移到社会主义现代化建设上来的战略决策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对内改革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对外开放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国际地位提高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社会主义市场经济体制的逐步确立。</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91490013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497360"/>
            <a:ext cx="8128000" cy="411728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名师精讲</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现代中国经济腾飞的启示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坚持中国共产党的领导和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一个中心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两个基本点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的基本路线不动摇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坚定不移地走建设中国特色社会主义道路。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积极建立和完善社会主义市场经济体制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充分发挥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看得见的手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看不见的手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努力发展经济、增强综合国力。</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继续实行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科教兴国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战略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大力发展高新科技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科学技术是第一生产力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的作用。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积极抢抓机遇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大胆迎接挑战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与世界接轨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努力发展与发展中国家的友好合作关系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为建立国际政治、经济新秩序而努力。</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471596745"/>
      </p:ext>
    </p:extLst>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294227"/>
            <a:ext cx="8128000" cy="452354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典例分析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1987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1995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我国的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GDP</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年增长率远远超过同期发达资本主义国家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能够取得上述成就的主要原因在于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中共十一届三中全会后改革开放政策的推行</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西方资本主义国家经济进入缓慢增长阶段</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亚太地区稳定和经济发展提供的机遇</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信息时代的到来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使中国获得新的发展机遇</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中共十一届三中全会后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改革开放的推行和经济体制改革的推进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促使中国的经济逐渐融入世界经济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这些从根本上促进了中国经济的发展。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28500146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497360"/>
            <a:ext cx="8128000" cy="411728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点二时尚中国</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史料</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有学者指出新中国成立以来的婚恋观发生了三个阶段的变化。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第一阶段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:1949—1978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以政治出身为主导的择偶标准。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第二阶段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:1978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年代初期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以文化资本为导向的择偶标准。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第三阶段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年代中期至今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以经济地位为重心的择偶标准。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据王英侠、徐晓军《择偶标准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变迁与阶层间的封闭性》</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3879471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2106757"/>
            <a:ext cx="8128000" cy="289848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互动探究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史料中把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1978</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年作为婚恋观第一、二阶段变化的分水岭的最主要的原因是什么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结合所学知识探究第三阶段婚恋观出现的原因。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(1)1978</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年中共十一届三中全会拨乱反正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作出了改革开放的决策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是具有深远意义的伟大转折。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社会主义市场经济体制初步建立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中国加入世界贸易组织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进一步对外开放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炫富等拜金主义社会风气的影响。</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159058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091094"/>
            <a:ext cx="8128000" cy="492981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名师精讲</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时尚中国的表现和影响因素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时尚中国的表现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思想观念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竞争意识、市场意识、效率意识等成为人们行动的指南。</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衣食住行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发生了很大的变化。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居住条件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人们居住条件的改善引发了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装修热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流行语言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生动体现了社会生活时尚的不断更新。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导致时尚中国出现的主要因素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经济体制改革后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我国生产力水平提高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人民生活水平提高。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实行开放政策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西方生活方式和观念的传入。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科学技术发展等。</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8110210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147015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045252"/>
            <a:ext cx="8128000" cy="533607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典例分析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多年来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晋北妇女的婚姻经历了从父母之命、媒妁之言到完全自由恋爱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相亲不出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互联网上找知音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择偶标准也从选择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嫁汉吃饭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到寻找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知心爱人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。出现这种变化的主要原因是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人口流动频繁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知识视野扩大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择偶观念开放自由、个性化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互联网发达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有利于思想交流</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改革开放推动经济社会进步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正好是改革开放以来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项只是表面原因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项是对题干中这一现象的概括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项并不能概括互联网出现前的情况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因为互联网是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1995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年才在我国推广的。</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835206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903625"/>
            <a:ext cx="8128000" cy="330475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面对改革开放以来人民生活的巨大变化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中国共产党提出的进一步改善人民生活的奋斗目标是</a:t>
            </a: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建立社会主义市场经济体制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争取国民生产总值翻两番</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建立合理的城镇体系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全面建设小康社会</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改善人民生活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最为相关的是全面建设小康社会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450189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497360"/>
            <a:ext cx="8128000" cy="411728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QQ</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聊天、用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E-mail</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发邮件、用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Blog(</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博客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写日记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已成为很多中国人的生活习惯。这表明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邮电通信事业获得了新发展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广播影视成为民众文化生活的主体</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互联网改变了人们的生活与交往方式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新技术、新观念深入人心</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网络聊天、网络日志等都体现了互联网对人们的工作、生活与交往方式产生了深刻的影响。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三项与材料无直接关联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都不符合题意。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235244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364704" y="1124744"/>
            <a:ext cx="8456488" cy="5373779"/>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山东日照一模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)1983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新华社发表《服装模式宜解放》的评论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提倡男同志穿西服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女同志穿旗袍、西装裙子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服装款式要大方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富有民族特色。评论表明了怎样的舆论导向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倡导革新服饰推动生活文明化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推进思想解放为改革开放开路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学习西方同时注重维护民族传统</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促进服装行业适应外向型经济</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服装不能作为评判生活文明化的标准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由《服装模式宜解放》分析得知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作者是想通过服装模式的解放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来促进人们的思想解放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进而推动中国的改革开放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学习西方同时注重维护民族传统与材料内容无关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材料与服装行业的发展无关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643498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17738042"/>
              </p:ext>
            </p:extLst>
          </p:nvPr>
        </p:nvGraphicFramePr>
        <p:xfrm>
          <a:off x="508000" y="1340768"/>
          <a:ext cx="8128000" cy="4568513"/>
        </p:xfrm>
        <a:graphic>
          <a:graphicData uri="http://schemas.openxmlformats.org/presentationml/2006/ole">
            <mc:AlternateContent xmlns:mc="http://schemas.openxmlformats.org/markup-compatibility/2006">
              <mc:Choice xmlns:v="urn:schemas-microsoft-com:vml" Requires="v">
                <p:oleObj spid="_x0000_s3074" name="文档" r:id="rId4" imgW="3957806" imgH="2221738" progId="Word.Document.12">
                  <p:embed/>
                </p:oleObj>
              </mc:Choice>
              <mc:Fallback>
                <p:oleObj name="文档" r:id="rId4" imgW="3957806" imgH="2221738" progId="Word.Document.12">
                  <p:embed/>
                  <p:pic>
                    <p:nvPicPr>
                      <p:cNvPr id="0" name=""/>
                      <p:cNvPicPr/>
                      <p:nvPr/>
                    </p:nvPicPr>
                    <p:blipFill>
                      <a:blip r:embed="rId5"/>
                      <a:stretch>
                        <a:fillRect/>
                      </a:stretch>
                    </p:blipFill>
                    <p:spPr>
                      <a:xfrm>
                        <a:off x="508000" y="1340768"/>
                        <a:ext cx="8128000" cy="4568513"/>
                      </a:xfrm>
                      <a:prstGeom prst="rect">
                        <a:avLst/>
                      </a:prstGeom>
                    </p:spPr>
                  </p:pic>
                </p:oleObj>
              </mc:Fallback>
            </mc:AlternateContent>
          </a:graphicData>
        </a:graphic>
      </p:graphicFrame>
    </p:spTree>
    <p:extLst>
      <p:ext uri="{BB962C8B-B14F-4D97-AF65-F5344CB8AC3E}">
        <p14:creationId xmlns:p14="http://schemas.microsoft.com/office/powerpoint/2010/main" val="66137222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1700492"/>
            <a:ext cx="8128000" cy="371101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黄金周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假日出游是人们休闲放松的一种方式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也拉动了我国经济的发展。它透出的主要历史信息是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改革开放以来人民生活水平的提高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旅游业、餐饮业的快速发展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假日经济是一种新经济</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是几千年来家庭生活的重大变革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黄金周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假日出游是经济发展和人民生活水平提高的最直接反映。故选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941012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5"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6"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7" action="ppaction://hlinksldjump"/>
          </p:cNvPr>
          <p:cNvSpPr/>
          <p:nvPr/>
        </p:nvSpPr>
        <p:spPr>
          <a:xfrm>
            <a:off x="2681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1690299089"/>
              </p:ext>
            </p:extLst>
          </p:nvPr>
        </p:nvGraphicFramePr>
        <p:xfrm>
          <a:off x="508000" y="1140795"/>
          <a:ext cx="8128000" cy="4830411"/>
        </p:xfrm>
        <a:graphic>
          <a:graphicData uri="http://schemas.openxmlformats.org/presentationml/2006/ole">
            <mc:AlternateContent xmlns:mc="http://schemas.openxmlformats.org/markup-compatibility/2006">
              <mc:Choice xmlns:v="urn:schemas-microsoft-com:vml" Requires="v">
                <p:oleObj spid="_x0000_s4098" name="Document" r:id="rId9" imgW="3838193" imgH="2281540" progId="Word.Document.12">
                  <p:embed/>
                </p:oleObj>
              </mc:Choice>
              <mc:Fallback>
                <p:oleObj name="Document" r:id="rId9" imgW="3838193" imgH="2281540" progId="Word.Document.12">
                  <p:embed/>
                  <p:pic>
                    <p:nvPicPr>
                      <p:cNvPr id="0" name=""/>
                      <p:cNvPicPr/>
                      <p:nvPr/>
                    </p:nvPicPr>
                    <p:blipFill>
                      <a:blip r:embed="rId10"/>
                      <a:stretch>
                        <a:fillRect/>
                      </a:stretch>
                    </p:blipFill>
                    <p:spPr>
                      <a:xfrm>
                        <a:off x="508000" y="1140795"/>
                        <a:ext cx="8128000" cy="4830411"/>
                      </a:xfrm>
                      <a:prstGeom prst="rect">
                        <a:avLst/>
                      </a:prstGeom>
                    </p:spPr>
                  </p:pic>
                </p:oleObj>
              </mc:Fallback>
            </mc:AlternateContent>
          </a:graphicData>
        </a:graphic>
      </p:graphicFrame>
    </p:spTree>
    <p:extLst>
      <p:ext uri="{BB962C8B-B14F-4D97-AF65-F5344CB8AC3E}">
        <p14:creationId xmlns:p14="http://schemas.microsoft.com/office/powerpoint/2010/main" val="54085985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1</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967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solidFill>
                <a:schemeClr val="accent5">
                  <a:lumMod val="20000"/>
                  <a:lumOff val="80000"/>
                </a:schemeClr>
              </a:solidFill>
            </a:endParaRPr>
          </a:p>
        </p:txBody>
      </p:sp>
      <p:sp>
        <p:nvSpPr>
          <p:cNvPr id="4" name="矩形 3">
            <a:hlinkClick r:id="rId4" action="ppaction://hlinksldjump"/>
          </p:cNvPr>
          <p:cNvSpPr/>
          <p:nvPr/>
        </p:nvSpPr>
        <p:spPr>
          <a:xfrm>
            <a:off x="15385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solidFill>
                <a:schemeClr val="accent5">
                  <a:lumMod val="20000"/>
                  <a:lumOff val="80000"/>
                </a:schemeClr>
              </a:solidFill>
            </a:endParaRPr>
          </a:p>
        </p:txBody>
      </p:sp>
      <p:sp>
        <p:nvSpPr>
          <p:cNvPr id="5" name="矩形 4">
            <a:hlinkClick r:id="rId5" action="ppaction://hlinksldjump"/>
          </p:cNvPr>
          <p:cNvSpPr/>
          <p:nvPr/>
        </p:nvSpPr>
        <p:spPr>
          <a:xfrm>
            <a:off x="2110036" y="692696"/>
            <a:ext cx="504056"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solidFill>
                <a:schemeClr val="accent5">
                  <a:lumMod val="20000"/>
                  <a:lumOff val="80000"/>
                </a:schemeClr>
              </a:solidFill>
            </a:endParaRPr>
          </a:p>
        </p:txBody>
      </p:sp>
      <p:sp>
        <p:nvSpPr>
          <p:cNvPr id="6" name="矩形 5">
            <a:hlinkClick r:id="rId6" action="ppaction://hlinksldjump"/>
          </p:cNvPr>
          <p:cNvSpPr/>
          <p:nvPr/>
        </p:nvSpPr>
        <p:spPr>
          <a:xfrm>
            <a:off x="2681536" y="692696"/>
            <a:ext cx="504056"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solidFill>
                <a:schemeClr val="accent5">
                  <a:lumMod val="20000"/>
                  <a:lumOff val="80000"/>
                </a:schemeClr>
              </a:solidFill>
            </a:endParaRPr>
          </a:p>
        </p:txBody>
      </p:sp>
      <p:sp>
        <p:nvSpPr>
          <p:cNvPr id="7" name="矩形 6"/>
          <p:cNvSpPr>
            <a:spLocks noChangeAspect="1"/>
          </p:cNvSpPr>
          <p:nvPr/>
        </p:nvSpPr>
        <p:spPr>
          <a:xfrm>
            <a:off x="508000" y="2106757"/>
            <a:ext cx="8128000" cy="289848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材料一、材料二图片分别反映了什么现象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两个时期漫画的对比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谈谈你的认识。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材料一反映的是改革开放前计划经济下物资困乏、人民生活水平低的情景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材料二反映的是改革开放后市场经济下物资丰富、人民生活水平提高的情景。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两个时期漫画的对比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反映了改革开放后社会的沧桑巨变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歌颂了改革开放的伟大历史功绩。</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49723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a:hlinkClick r:id="rId5" action="ppaction://hlinksldjump"/>
          </p:cNvPr>
          <p:cNvSpPr/>
          <p:nvPr/>
        </p:nvSpPr>
        <p:spPr>
          <a:xfrm>
            <a:off x="4054001"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知识点四</a:t>
            </a:r>
            <a:endParaRPr lang="zh-CN" altLang="en-US" sz="1400" dirty="0"/>
          </a:p>
        </p:txBody>
      </p:sp>
      <p:sp>
        <p:nvSpPr>
          <p:cNvPr id="6" name="矩形 5"/>
          <p:cNvSpPr>
            <a:spLocks noChangeAspect="1"/>
          </p:cNvSpPr>
          <p:nvPr/>
        </p:nvSpPr>
        <p:spPr>
          <a:xfrm>
            <a:off x="508000" y="1670723"/>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点一从数据看沧桑巨变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GDP</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的巨大变化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改革开放前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直到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1978</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我国人均</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国民生产总值</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仍位列很多发展中国家之后。</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改革开放以来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2001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我国经济总量跃居世界第六位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在发展中国家中排名</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第一</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2006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经济总量</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跃居世界第四位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已经超过法国和</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英国</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5278240" y="2542622"/>
            <a:ext cx="163978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46282" y="4147958"/>
            <a:ext cx="62598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606119" y="4555736"/>
            <a:ext cx="1096211"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5708833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a:hlinkClick r:id="rId5" action="ppaction://hlinksldjump"/>
          </p:cNvPr>
          <p:cNvSpPr/>
          <p:nvPr/>
        </p:nvSpPr>
        <p:spPr>
          <a:xfrm>
            <a:off x="4054001"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知识点四</a:t>
            </a:r>
            <a:endParaRPr lang="zh-CN" altLang="en-US" sz="1400" dirty="0"/>
          </a:p>
        </p:txBody>
      </p:sp>
      <p:sp>
        <p:nvSpPr>
          <p:cNvPr id="6" name="矩形 5"/>
          <p:cNvSpPr>
            <a:spLocks noChangeAspect="1"/>
          </p:cNvSpPr>
          <p:nvPr/>
        </p:nvSpPr>
        <p:spPr>
          <a:xfrm>
            <a:off x="508000" y="2106757"/>
            <a:ext cx="8128000" cy="293618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人民生活水平提高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现实成就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伴随着经济发展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中国人民的生活水平开始向</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小康</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迈进。</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发展方向</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中共十六大</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提出了全面建设小康社会的奋斗目标。</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2007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中国共产党十七大提出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确保到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2020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年全面</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建成</a:t>
            </a:r>
            <a:endPar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小康社会</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7768294" y="2566128"/>
            <a:ext cx="57606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160361" y="3778766"/>
            <a:ext cx="1381171"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49826" y="4581740"/>
            <a:ext cx="115803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4031106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a:hlinkClick r:id="rId5" action="ppaction://hlinksldjump"/>
          </p:cNvPr>
          <p:cNvSpPr/>
          <p:nvPr/>
        </p:nvSpPr>
        <p:spPr>
          <a:xfrm>
            <a:off x="4054001"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知识点四</a:t>
            </a:r>
            <a:endParaRPr lang="zh-CN" altLang="en-US" sz="1400" dirty="0"/>
          </a:p>
        </p:txBody>
      </p:sp>
      <p:sp>
        <p:nvSpPr>
          <p:cNvPr id="6" name="矩形 5"/>
          <p:cNvSpPr>
            <a:spLocks noChangeAspect="1"/>
          </p:cNvSpPr>
          <p:nvPr/>
        </p:nvSpPr>
        <p:spPr>
          <a:xfrm>
            <a:off x="508000" y="1700492"/>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点二城市化进程加速</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世纪晚期</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改革开放</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城市数量迅速增加。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城市化进程中出现了城市</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区域化</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倾向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形成城市群的雏形。目前已初具规模的有长江三角洲城市群、</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珠江三角洲</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城市群、北京城市群等。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进入</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世纪</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2002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年政府提出实施积极的城市化战略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走大中小城市和小城镇协调发展的多样化城市道路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逐步形成合理的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城市体系</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1195740" y="2571596"/>
            <a:ext cx="112397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242872" y="2969100"/>
            <a:ext cx="850033"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353814" y="3376329"/>
            <a:ext cx="144016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985992" y="4984712"/>
            <a:ext cx="113521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368533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a:hlinkClick r:id="rId5" action="ppaction://hlinksldjump"/>
          </p:cNvPr>
          <p:cNvSpPr/>
          <p:nvPr/>
        </p:nvSpPr>
        <p:spPr>
          <a:xfrm>
            <a:off x="4054001"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知识点四</a:t>
            </a:r>
            <a:endParaRPr lang="zh-CN" altLang="en-US" sz="1400" dirty="0"/>
          </a:p>
        </p:txBody>
      </p:sp>
      <p:sp>
        <p:nvSpPr>
          <p:cNvPr id="6" name="矩形 5"/>
          <p:cNvSpPr>
            <a:spLocks noChangeAspect="1"/>
          </p:cNvSpPr>
          <p:nvPr/>
        </p:nvSpPr>
        <p:spPr>
          <a:xfrm>
            <a:off x="508000" y="1700492"/>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点三中国进入互联网时代</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概况</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1995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年以来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a:t>
            </a:r>
            <a:r>
              <a:rPr lang="zh-CN" altLang="en-US"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互联网</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发展</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迅速。应用范围覆盖了社会生活的方方面面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构成了信息社会的一个缩影。</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互联网打破了常规的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时间</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空间</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界限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使信息、知识更迅速、便利地传递和共享。</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改变着人们的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生产</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、生活、</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学习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和娱乐方式。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潜移默化地改变了人们的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价值观</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以及人们认识世界的</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方法</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2868070" y="2564904"/>
            <a:ext cx="831173"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696701" y="3782664"/>
            <a:ext cx="589647"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502243" y="3782664"/>
            <a:ext cx="589647"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843808" y="4578630"/>
            <a:ext cx="5893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520208" y="4578630"/>
            <a:ext cx="5893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253690" y="4984183"/>
            <a:ext cx="82319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1267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a:hlinkClick r:id="rId5" action="ppaction://hlinksldjump"/>
          </p:cNvPr>
          <p:cNvSpPr/>
          <p:nvPr/>
        </p:nvSpPr>
        <p:spPr>
          <a:xfrm>
            <a:off x="4054001"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知识点四</a:t>
            </a:r>
            <a:endParaRPr lang="zh-CN" altLang="en-US" sz="1400" dirty="0"/>
          </a:p>
        </p:txBody>
      </p:sp>
      <p:sp>
        <p:nvSpPr>
          <p:cNvPr id="6" name="矩形 5"/>
          <p:cNvSpPr>
            <a:spLocks noChangeAspect="1"/>
          </p:cNvSpPr>
          <p:nvPr/>
        </p:nvSpPr>
        <p:spPr>
          <a:xfrm>
            <a:off x="508000" y="1903625"/>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知识</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点四时尚中国</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思想观念</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竞争意识、</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市场意识</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、效率意识成为很多中国人行动的指南。</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衣食住行</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减肥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成为时尚。</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自驾游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成为时尚。</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人们日益讲究穿戴。</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人们居住条件改善并由此引发了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装修热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2175426" y="2770654"/>
            <a:ext cx="122156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311092" y="3981583"/>
            <a:ext cx="82895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227702" y="4789848"/>
            <a:ext cx="84707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59046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知识点一</a:t>
            </a:r>
            <a:endParaRPr lang="zh-CN" altLang="en-US" sz="1400" dirty="0"/>
          </a:p>
        </p:txBody>
      </p:sp>
      <p:sp>
        <p:nvSpPr>
          <p:cNvPr id="3" name="矩形 2">
            <a:hlinkClick r:id="rId3" action="ppaction://hlinksldjump"/>
          </p:cNvPr>
          <p:cNvSpPr/>
          <p:nvPr/>
        </p:nvSpPr>
        <p:spPr>
          <a:xfrm>
            <a:off x="1691800" y="692696"/>
            <a:ext cx="1080000"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知识点二</a:t>
            </a:r>
            <a:endParaRPr lang="zh-CN" altLang="en-US" sz="1400" dirty="0"/>
          </a:p>
        </p:txBody>
      </p:sp>
      <p:sp>
        <p:nvSpPr>
          <p:cNvPr id="4" name="矩形 3">
            <a:hlinkClick r:id="rId4" action="ppaction://hlinksldjump"/>
          </p:cNvPr>
          <p:cNvSpPr/>
          <p:nvPr/>
        </p:nvSpPr>
        <p:spPr>
          <a:xfrm>
            <a:off x="287834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知识点三</a:t>
            </a:r>
            <a:endParaRPr lang="zh-CN" altLang="en-US" sz="1400" dirty="0"/>
          </a:p>
        </p:txBody>
      </p:sp>
      <p:sp>
        <p:nvSpPr>
          <p:cNvPr id="5" name="矩形 4">
            <a:hlinkClick r:id="rId5" action="ppaction://hlinksldjump"/>
          </p:cNvPr>
          <p:cNvSpPr/>
          <p:nvPr/>
        </p:nvSpPr>
        <p:spPr>
          <a:xfrm>
            <a:off x="4054001"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知识点四</a:t>
            </a:r>
            <a:endParaRPr lang="zh-CN" altLang="en-US" sz="1400" dirty="0"/>
          </a:p>
        </p:txBody>
      </p:sp>
      <p:sp>
        <p:nvSpPr>
          <p:cNvPr id="6" name="矩形 5"/>
          <p:cNvSpPr>
            <a:spLocks noChangeAspect="1"/>
          </p:cNvSpPr>
          <p:nvPr/>
        </p:nvSpPr>
        <p:spPr>
          <a:xfrm>
            <a:off x="508000" y="2106757"/>
            <a:ext cx="8128000" cy="289848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教材图解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观察教材第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一身绿色的军装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中国模特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两幅图片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图片反映了我国服饰发生了什么变化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变化的主要原因是什么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从服饰的颜色、款式单一到讲究穿戴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注重衣服的面料、质地、花色、款式和品位。主要原因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改革开放后经济的发展。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语言</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流行语言也发生了很大变化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既有</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新创造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又有</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外来</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词汇。</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4827986" y="4581740"/>
            <a:ext cx="86409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160891" y="4583498"/>
            <a:ext cx="547415"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97791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探究点一</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7015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探究点二</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903625"/>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点一现代中国经济腾飞</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史料</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麦迪森运用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PPP</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方法计算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,1995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年中国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GDP</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在世界的比重已经从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1978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上升到了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1995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GDP</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就已经超过日本和苏联地区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仅次于欧洲和美国。</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1979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中国的国际地位变得越来越好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可以以和平的方式进入世界市场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在其中扬长避短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获得利益。</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李伯重《早期经济全球化进程中的中国》</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554121500"/>
      </p:ext>
    </p:extLst>
  </p:cSld>
  <p:clrMapOvr>
    <a:masterClrMapping/>
  </p:clrMapOvr>
  <p:transition spd="slow">
    <p:cover/>
  </p:transition>
  <p:timing>
    <p:tnLst>
      <p:par>
        <p:cTn id="1" dur="indefinite" restart="never" nodeType="tmRoot"/>
      </p:par>
    </p:tnLst>
  </p:timing>
</p:sld>
</file>

<file path=ppt/theme/theme1.xml><?xml version="1.0" encoding="utf-8"?>
<a:theme xmlns:a="http://schemas.openxmlformats.org/drawingml/2006/main" name="金牌学案14模板">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经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金牌学案14模板</Template>
  <TotalTime>78</TotalTime>
  <Words>2512</Words>
  <Application>Microsoft Office PowerPoint</Application>
  <PresentationFormat>全屏显示(4:3)</PresentationFormat>
  <Paragraphs>190</Paragraphs>
  <Slides>22</Slides>
  <Notes>0</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22</vt:i4>
      </vt:variant>
    </vt:vector>
  </HeadingPairs>
  <TitlesOfParts>
    <vt:vector size="25" baseType="lpstr">
      <vt:lpstr>金牌学案14模板</vt:lpstr>
      <vt:lpstr>文档</vt:lpstr>
      <vt:lpstr>Document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User</cp:lastModifiedBy>
  <cp:revision>27</cp:revision>
  <dcterms:created xsi:type="dcterms:W3CDTF">2014-07-29T03:10:12Z</dcterms:created>
  <dcterms:modified xsi:type="dcterms:W3CDTF">2017-12-27T07:49:57Z</dcterms:modified>
</cp:coreProperties>
</file>