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1" r:id="rId11"/>
    <p:sldLayoutId id="2147483852"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4.emf"/><Relationship Id="rId4" Type="http://schemas.openxmlformats.org/officeDocument/2006/relationships/slide" Target="slide18.xml"/><Relationship Id="rId9" Type="http://schemas.openxmlformats.org/officeDocument/2006/relationships/package" Target="../embeddings/Microsoft_Word___4.docx"/></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extLst>
              <p:ext uri="{D42A27DB-BD31-4B8C-83A1-F6EECF244321}">
                <p14:modId xmlns:p14="http://schemas.microsoft.com/office/powerpoint/2010/main" val="3744830951"/>
              </p:ext>
            </p:extLst>
          </p:nvPr>
        </p:nvGraphicFramePr>
        <p:xfrm>
          <a:off x="508000" y="2708920"/>
          <a:ext cx="8128000" cy="1080414"/>
        </p:xfrm>
        <a:graphic>
          <a:graphicData uri="http://schemas.openxmlformats.org/presentationml/2006/ole">
            <mc:AlternateContent xmlns:mc="http://schemas.openxmlformats.org/markup-compatibility/2006">
              <mc:Choice xmlns:v="urn:schemas-microsoft-com:vml" Requires="v">
                <p:oleObj spid="_x0000_s2050" name="文档" r:id="rId4" imgW="5959986" imgH="792038" progId="Word.Document.12">
                  <p:embed/>
                </p:oleObj>
              </mc:Choice>
              <mc:Fallback>
                <p:oleObj name="文档" r:id="rId4" imgW="5959986" imgH="792038" progId="Word.Document.12">
                  <p:embed/>
                  <p:pic>
                    <p:nvPicPr>
                      <p:cNvPr id="0" name=""/>
                      <p:cNvPicPr/>
                      <p:nvPr/>
                    </p:nvPicPr>
                    <p:blipFill>
                      <a:blip r:embed="rId5"/>
                      <a:stretch>
                        <a:fillRect/>
                      </a:stretch>
                    </p:blipFill>
                    <p:spPr>
                      <a:xfrm>
                        <a:off x="508000" y="2708920"/>
                        <a:ext cx="8128000" cy="1080414"/>
                      </a:xfrm>
                      <a:prstGeom prst="rect">
                        <a:avLst/>
                      </a:prstGeom>
                    </p:spPr>
                  </p:pic>
                </p:oleObj>
              </mc:Fallback>
            </mc:AlternateContent>
          </a:graphicData>
        </a:graphic>
      </p:graphicFrame>
    </p:spTree>
    <p:extLst>
      <p:ext uri="{BB962C8B-B14F-4D97-AF65-F5344CB8AC3E}">
        <p14:creationId xmlns:p14="http://schemas.microsoft.com/office/powerpoint/2010/main" val="2480394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从生产力纵向的发展来考察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中国农业的黄金时代是战国至汉唐之间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探究古代中国农业经济的特点。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春秋战国时期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铁农具和牛耕普遍使用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尤其汉朝以后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铁犁牛耕成为中国传统农业的主要耕作方式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都江堰等大型灌溉工程的修建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翻车等灌溉工具的发明等。这些都大大提高了生产力水平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从而造就了中国农业的黄金时代。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依靠牛耕和生产工具的不断改良、生产技术的提高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使精耕细作的农业生产模式日益完善。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79116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精耕细作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在古代中国农业发展中的表现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耕作方式的发展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铁农具的使用和牛耕的推广是精耕细作技术发展的基础。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耕作技术的进步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耕作方法、田间管理系统完整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提高单位面积产量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提高土地利用率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是精耕细作技术体系的总目标。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改善农业环境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重视农田灌溉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改善土壤环境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使农业收成不再完全取决于天气的好坏。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38207351"/>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251520" y="1079557"/>
            <a:ext cx="8528496"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战国时期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《吕氏春秋》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上田弃亩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下田弃甽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。五耕五耨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必审以尽。其深殖之度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阴土必得。大草不生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又无螟蜮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虫类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。今兹美禾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来兹美麦。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材料表明这一时期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铁犁牛耕成为主要耕作方式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农业生产已经懂得精耕细作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水利灌溉推动农业迅速发展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私有制提高了土地利用效率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材料中没有体现铁犁牛耕的信息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上田弃亩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下田弃甽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其深殖之度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阴土必得。大草不生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又无螟蜮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等信息说明农业种植注重精耕细作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材料中没有涉及水利灌溉的信息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私有制在材料中无从反映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001933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点二中国古代小农经济的特点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迁庐江太守。先是百姓不知牛耕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致地力有余而食常不足。郡界有楚相孙叔敖所起芍陂稻田。景乃驱率吏民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修起芜废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教用犁耕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由是垦辟倍多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境内丰给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年疫。京师及三州大旱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诏勿收兖、豫、徐州田租、刍稿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汉代的一种税收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其以见谷赈给贫人。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《后汉书》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09890"/>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小农经济</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探究影响小农经济发展的因素。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自给自足的自然经济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铁犁牛耕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精耕细作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受制于自然环境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具有脆弱性。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政府重视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官员的动员、引导。不利因素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自身具有</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脆弱性</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自然条件制约。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44995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09890"/>
            <a:ext cx="8128000" cy="249222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中国古代小农经济的特点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生产规模小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以家庭为单位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精耕细作。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分工简单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男耕女织。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自给自足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农业和家庭手工业相结合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较少商贸交流。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生产力水平较低。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34543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磨面面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外婆来了吃啥饭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吃燃面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打鸡蛋。杀公鸡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叫鸣哩。杀母鸡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下蛋哩。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这本质上反映了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农民富裕安逸的生活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农业在社会经济中占有重要的地位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以家庭为单位的小农经济的特征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商品经济极端落后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磨面面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反映了自给自足的经济特点。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杀公鸡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叫鸣哩。杀母鸡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下蛋哩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两项与材料无关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民谣反映的是建立在小农经济基础之上的主要是为了满足人们自身生活需要的生产方式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5791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史书记载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至于神农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禽兽不足。于是神农因天之时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分地之利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制耒耜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教民农作。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上述材料反映的史实是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采集经济的出现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畜牧经济的出现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渔猎经济的出现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种植经济的出现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制耒耜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教民农作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今是土之生五谷也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人善治之则亩数盆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一岁而再获之。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《荀子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可以得出当时农业生产具有的特点是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小农经济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精耕细作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铁犁牛耕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自给自足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题干材料中提到农业生产中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人善治之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则每亩收成增加、一年两次收获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故强调依靠人力的投入促进农业生产的发展。精耕细作是在限定的田地里增加人力投入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对庄稼作物进行精心耕植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以提高作物的产量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三十亩地一头牛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老婆孩子热炕头。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这句谚语反映的是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以家庭为单位的小农经济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耕织结合的商品经济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铁犁牛耕为主的耕作方式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自给自足的市场经济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代表以家庭为单位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三十亩地一头牛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代表小农经济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977638588"/>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3074"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40101899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食货志》在谈到古代的农业生产时说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种谷必杂五种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以备灾害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还庐树桑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菜如有畦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瓜瓠果蓏殖于疆易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鸡豚狗彘毋失其时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。它所体现的基本经济特征是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精耕细作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农林业、牧业相互补充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农业生产结构完备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自给自足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题干材料主要强调种植好蔬菜、瓜果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饲养好家禽以满足自己生存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精耕细作是指农业生产技术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材料没有体现农林业、牧业相互补充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农业生产结构包括种植业、林业、畜牧业、渔业等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而材料反映的只是农业生产结构的一部分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488686724"/>
              </p:ext>
            </p:extLst>
          </p:nvPr>
        </p:nvGraphicFramePr>
        <p:xfrm>
          <a:off x="402974" y="980728"/>
          <a:ext cx="8128000" cy="3015225"/>
        </p:xfrm>
        <a:graphic>
          <a:graphicData uri="http://schemas.openxmlformats.org/presentationml/2006/ole">
            <mc:AlternateContent xmlns:mc="http://schemas.openxmlformats.org/markup-compatibility/2006">
              <mc:Choice xmlns:v="urn:schemas-microsoft-com:vml" Requires="v">
                <p:oleObj spid="_x0000_s5122" name="Document" r:id="rId9" imgW="3838193" imgH="1424479" progId="Word.Document.12">
                  <p:embed/>
                </p:oleObj>
              </mc:Choice>
              <mc:Fallback>
                <p:oleObj name="Document" r:id="rId9" imgW="3838193" imgH="1424479" progId="Word.Document.12">
                  <p:embed/>
                  <p:pic>
                    <p:nvPicPr>
                      <p:cNvPr id="0" name=""/>
                      <p:cNvPicPr/>
                      <p:nvPr/>
                    </p:nvPicPr>
                    <p:blipFill>
                      <a:blip r:embed="rId10"/>
                      <a:stretch>
                        <a:fillRect/>
                      </a:stretch>
                    </p:blipFill>
                    <p:spPr>
                      <a:xfrm>
                        <a:off x="402974" y="980728"/>
                        <a:ext cx="8128000" cy="3015225"/>
                      </a:xfrm>
                      <a:prstGeom prst="rect">
                        <a:avLst/>
                      </a:prstGeom>
                    </p:spPr>
                  </p:pic>
                </p:oleObj>
              </mc:Fallback>
            </mc:AlternateContent>
          </a:graphicData>
        </a:graphic>
      </p:graphicFrame>
      <p:sp>
        <p:nvSpPr>
          <p:cNvPr id="8" name="矩形 7"/>
          <p:cNvSpPr>
            <a:spLocks noChangeAspect="1"/>
          </p:cNvSpPr>
          <p:nvPr/>
        </p:nvSpPr>
        <p:spPr>
          <a:xfrm>
            <a:off x="539552" y="3698866"/>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范成大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昼出耘田夜绩麻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村庄儿女各当家。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童孙未解供耕织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也傍桑阴学种瓜。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结合图文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探究我国古代农业耕作方式的主要特点。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简要评价这一耕作方式。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8" name="矩形 7"/>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男耕女织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农业和家庭手工业相结合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自给自足的自然经济。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男耕女织的耕作方式可以使农民勉强自给自足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农民有较高的生产积极性。但它妨碍了社会分工和商品经济的发展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到近代以后成为阻碍生产发展的因素之一。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919748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6502869"/>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4098" name="文档" r:id="rId4" imgW="3957084" imgH="2030655" progId="Word.Document.12">
                  <p:embed/>
                </p:oleObj>
              </mc:Choice>
              <mc:Fallback>
                <p:oleObj name="文档" r:id="rId4" imgW="3957084" imgH="2030655" progId="Word.Document.12">
                  <p:embed/>
                  <p:pic>
                    <p:nvPicPr>
                      <p:cNvPr id="0" name=""/>
                      <p:cNvPicPr/>
                      <p:nvPr/>
                    </p:nvPicPr>
                    <p:blipFill>
                      <a:blip r:embed="rId5"/>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点一农业的起源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来源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原始农业经历了从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采集经济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向种植经济的发展。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大约一万年前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农耕经济在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黄河流域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和长江流域出现。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地域差别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我国是世界上最早培植粟和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的国家之一。北方以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粟麦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南方以水田稻作生产为代表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并在各自的扩展、传播中相互交融。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种植业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家畜饲养业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为辅是中国古代农业经济的特点之一。猪、马、牛、羊、鸡、狗等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相提并论。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3089520" y="1960376"/>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1133" y="2772455"/>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27929" y="3561951"/>
            <a:ext cx="5583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97699" y="3561951"/>
            <a:ext cx="5583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57493" y="5178964"/>
            <a:ext cx="85089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02833" y="5174841"/>
            <a:ext cx="146619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388031"/>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点二从耒耜到曲辕犁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耕作工具的不断改进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工具材质的变迁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原始的农具主要是石斧、木耒、骨耜等。进入文明时代</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耒</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仍是重要工具。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春秋战国时期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铁农具逐渐代替了石制、骨制农具。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耕犁的发展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春秋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牛耕开始出现。唐代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长江下游地区出现了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曲辕犁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这标志着中国传统步犁的基本</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定型</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灌溉工具的发明与改进</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古代的灌溉工具主要有</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翻车</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、筒车等。</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35493" y="3058710"/>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62283" y="3865266"/>
            <a:ext cx="56103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7572" y="4267564"/>
            <a:ext cx="8639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41641" y="5076158"/>
            <a:ext cx="5350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2106757"/>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汉代耕作石画像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曲辕犁详图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两幅图片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从中能得到哪些信息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汉代耕作石画像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反映了汉代采用二牛抬杠式犁耕法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直辕使用起来比较费力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曲辕犁详图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反映了唐代犁改进为曲辕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更加轻便灵活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曲辕犁的出现标志着中国传统步犁的基本定型。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21035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点三水利设施的逐渐完善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著名水利工程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大禹治水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的传说反映了上古先民兴修水利的艰难历程。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春秋、秦汉时期兴修了著名的芍陂、</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都江堰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、郑国渠、漕渠、白渠等水利工程。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从汉代起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政府经常组织大规模的治河工程。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西域地区兴建的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坎儿井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是非常具有地方特色的灌溉工程。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水利经验的积累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中国古代农学著作中包含了大量的关于水利建设的内容。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194552" y="2571596"/>
            <a:ext cx="114072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85970" y="2975180"/>
            <a:ext cx="92683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56074" y="4170852"/>
            <a:ext cx="84173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359499" y="1340768"/>
            <a:ext cx="8469004" cy="4561249"/>
          </a:xfrm>
          <a:prstGeom prst="rect">
            <a:avLst/>
          </a:prstGeom>
        </p:spPr>
        <p:txBody>
          <a:bodyPr wrap="square">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知识点四</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从千耦其耘到个体农耕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商周时期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多采用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大规模简单协作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方式进行农业生产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千耦其耘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春秋以后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自耕农经济发展起来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经营方式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以家庭为单位经营农业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家庭手工业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男耕女织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在一般情况下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可以使农民勉强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自给自足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。自耕农生活比较稳定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也有较高的生产积极性。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消极方面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很难扩大再生产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阻碍了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社会分工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和交换经济的发展。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自耕农的地位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自耕农是国家</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赋税徭役</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的主要承担者。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524446" y="2202582"/>
            <a:ext cx="200828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20828" y="3018724"/>
            <a:ext cx="14401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3695" y="3422946"/>
            <a:ext cx="109621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97149" y="4215882"/>
            <a:ext cx="113417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27657" y="5028256"/>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58354" y="5425041"/>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04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探究点一中国古代农业的发展</a:t>
            </a:r>
            <a:endParaRPr lang="zh-CN" altLang="zh-CN" sz="2200">
              <a:solidFill>
                <a:srgbClr val="000000"/>
              </a:solidFill>
              <a:latin typeface="NEU-BZ-S92"/>
              <a:ea typeface="方正书宋_GBK"/>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史料导入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从整体上讲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中国的农耕经济经过五千余年的磨炼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得到了充分的发育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农业生产技术足以夸示世界。但是从生产力纵向的发展来考察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中国农业的黄金时代是战国至汉唐之间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铁器农具和牛耕的普遍使用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精耕细作的田间管理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奠定了中国农耕技术的基本格局。</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张岱年、方克立《中国文化概论》</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2427</Words>
  <Application>Microsoft Office PowerPoint</Application>
  <PresentationFormat>全屏显示(4:3)</PresentationFormat>
  <Paragraphs>180</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22</vt:i4>
      </vt:variant>
    </vt:vector>
  </HeadingPairs>
  <TitlesOfParts>
    <vt:vector size="25"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2017-12-27T07:49:41Z</dcterms:modified>
</cp:coreProperties>
</file>