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72" r:id="rId2"/>
    <p:sldId id="264" r:id="rId3"/>
    <p:sldId id="265" r:id="rId4"/>
    <p:sldId id="384" r:id="rId5"/>
    <p:sldId id="359" r:id="rId6"/>
    <p:sldId id="385" r:id="rId7"/>
    <p:sldId id="386" r:id="rId8"/>
    <p:sldId id="366" r:id="rId9"/>
    <p:sldId id="387" r:id="rId10"/>
    <p:sldId id="275" r:id="rId11"/>
    <p:sldId id="388" r:id="rId12"/>
    <p:sldId id="389" r:id="rId13"/>
    <p:sldId id="390" r:id="rId14"/>
    <p:sldId id="391" r:id="rId15"/>
    <p:sldId id="379" r:id="rId16"/>
    <p:sldId id="392" r:id="rId17"/>
    <p:sldId id="393" r:id="rId18"/>
    <p:sldId id="394" r:id="rId19"/>
    <p:sldId id="395" r:id="rId20"/>
    <p:sldId id="396" r:id="rId21"/>
    <p:sldId id="397" r:id="rId22"/>
    <p:sldId id="398" r:id="rId23"/>
    <p:sldId id="399" r:id="rId24"/>
    <p:sldId id="400" r:id="rId25"/>
    <p:sldId id="401" r:id="rId26"/>
    <p:sldId id="402"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2017-08-03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2" name="组合 1"/>
          <p:cNvGrpSpPr/>
          <p:nvPr userDrawn="1"/>
        </p:nvGrpSpPr>
        <p:grpSpPr>
          <a:xfrm>
            <a:off x="5415270" y="-1"/>
            <a:ext cx="11832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3"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课前篇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自主预习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78"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课堂篇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合作学习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10.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09154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a:t>
            </a:r>
            <a:r>
              <a:rPr lang="en-US" altLang="zh-CN" sz="1600" b="1" dirty="0" smtClean="0"/>
              <a:t>19</a:t>
            </a:r>
            <a:r>
              <a:rPr lang="zh-CN" altLang="zh-CN" sz="1600" b="1" dirty="0" smtClean="0"/>
              <a:t>课</a:t>
            </a:r>
            <a:r>
              <a:rPr lang="zh-CN" altLang="zh-CN" sz="1600" dirty="0" smtClean="0"/>
              <a:t>　</a:t>
            </a:r>
            <a:r>
              <a:rPr lang="zh-CN" altLang="zh-CN" sz="1600" b="1" dirty="0" smtClean="0"/>
              <a:t>经济体制改革</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grpSp>
        <p:nvGrpSpPr>
          <p:cNvPr id="10" name="组合 9"/>
          <p:cNvGrpSpPr/>
          <p:nvPr userDrawn="1"/>
        </p:nvGrpSpPr>
        <p:grpSpPr>
          <a:xfrm>
            <a:off x="5674081" y="139154"/>
            <a:ext cx="543739" cy="481534"/>
            <a:chOff x="4532317" y="111757"/>
            <a:chExt cx="543739" cy="481534"/>
          </a:xfrm>
        </p:grpSpPr>
        <p:pic>
          <p:nvPicPr>
            <p:cNvPr id="11" name="图片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2" name="TextBox 16">
              <a:hlinkClick r:id="rId11"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
        <p:nvSpPr>
          <p:cNvPr id="15" name="TextBox 35">
            <a:hlinkClick r:id="rId12"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课前篇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自主预习</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4" name="TextBox 41">
            <a:hlinkClick r:id="rId13" action="ppaction://hlinksldjump"/>
          </p:cNvPr>
          <p:cNvSpPr txBox="1"/>
          <p:nvPr userDrawn="1"/>
        </p:nvSpPr>
        <p:spPr>
          <a:xfrm>
            <a:off x="8050226"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课堂篇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合作学习</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24.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1.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5.xml"/></Relationships>
</file>

<file path=ppt/slides/_rels/slide2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5.xml"/></Relationships>
</file>

<file path=ppt/slides/_rels/slide2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第</a:t>
            </a:r>
            <a:r>
              <a:rPr lang="en-US" altLang="zh-CN" b="1" dirty="0"/>
              <a:t>19</a:t>
            </a:r>
            <a:r>
              <a:rPr lang="zh-CN" altLang="zh-CN" b="1" dirty="0"/>
              <a:t>课</a:t>
            </a:r>
            <a:r>
              <a:rPr lang="zh-CN" altLang="zh-CN" dirty="0"/>
              <a:t>　</a:t>
            </a:r>
            <a:r>
              <a:rPr lang="zh-CN" altLang="zh-CN" b="1" dirty="0"/>
              <a:t>经济体制改革</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80"/>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社会主义市场经济体制的确立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材料导入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经过苏联的斯大林主义、</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年后中国的乌托邦主义和</a:t>
            </a:r>
            <a:r>
              <a:rPr lang="en-US" altLang="zh-CN" sz="2200" dirty="0">
                <a:solidFill>
                  <a:srgbClr val="000000"/>
                </a:solidFill>
                <a:latin typeface="Times New Roman" panose="02020603050405020304" pitchFamily="18" charset="0"/>
                <a:cs typeface="Times New Roman" panose="02020603050405020304" pitchFamily="18" charset="0"/>
              </a:rPr>
              <a:t>1977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年中共十一大之后邓小平推行的务实主义的探索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现在已经有人在议论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认为中国将可能成为当代实现现代化的一个样板。邓小平并不放弃社会主义作为最终目标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但对大量的市场经济的做法予以放行。他说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新的体制是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计划经济和市场经济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吉尔伯特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罗兹曼《中国的现代化》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根据材料指出邓小平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务实主义的探索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的突出表现。结合所学知识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分析其对中国经济体制的影响。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综合上述信息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谈谈你对社会主义建设的认识。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坚持社会主义制度的前提下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计划经济和市场经济相结合。影响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逐步建立社会主义市场经济体制。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坚持社会主义方向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正确处理计划和市场的关系。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2091805"/>
      </p:ext>
    </p:extLst>
  </p:cSld>
  <p:clrMapOvr>
    <a:masterClrMapping/>
  </p:clrMapOvr>
  <mc:AlternateContent xmlns:mc="http://schemas.openxmlformats.org/markup-compatibility/2006" xmlns:p14="http://schemas.microsoft.com/office/powerpoint/2010/main">
    <mc:Choice Requires="p14">
      <p:transition spd="slow" p14:dur="1300">
        <p:randomBar dir="vert"/>
      </p:transition>
    </mc:Choice>
    <mc:Fallback xmlns="">
      <p:transition spd="slow">
        <p:randomBar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994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我国社会主义市场经济体制的特点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在所有制结构上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以公有制经济为主体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个体经济、私营经济、外资经济等多种所有制经济长期共同发展。不同经济成分还可以自愿实行多种形式的联合。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在分配制度上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以按劳分配为主体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其他分配方式为补充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效率优先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兼顾公平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运用包括市场在内的各种调节手段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既鼓励先进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促进效率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合理拉开收入差距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又防止两极分化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逐步实现共同富裕。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在宏观调控上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社会主义国家能够把人民的当前利益与长远利益、局部利益与整体利益结合起来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更好地发挥计划与市场两种手段的长处。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6244828"/>
      </p:ext>
    </p:extLst>
  </p:cSld>
  <p:clrMapOvr>
    <a:masterClrMapping/>
  </p:clrMapOvr>
  <mc:AlternateContent xmlns:mc="http://schemas.openxmlformats.org/markup-compatibility/2006" xmlns:p14="http://schemas.microsoft.com/office/powerpoint/2010/main">
    <mc:Choice Requires="p14">
      <p:transition spd="slow" p14:dur="1300">
        <p:cover dir="ru"/>
      </p:transition>
    </mc:Choice>
    <mc:Fallback xmlns="">
      <p:transition spd="slow">
        <p:cover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Ⅲ</a:t>
            </a:r>
            <a:r>
              <a:rPr lang="en-US" altLang="zh-CN" sz="2200" dirty="0">
                <a:solidFill>
                  <a:srgbClr val="000000"/>
                </a:solidFill>
                <a:latin typeface="Times New Roman" panose="02020603050405020304" pitchFamily="18" charset="0"/>
                <a:cs typeface="Times New Roman" panose="02020603050405020304" pitchFamily="18" charset="0"/>
              </a:rPr>
              <a:t>)1980</a:t>
            </a:r>
            <a:r>
              <a:rPr lang="zh-CN" altLang="zh-CN" sz="2200" dirty="0">
                <a:solidFill>
                  <a:srgbClr val="000000"/>
                </a:solidFill>
                <a:latin typeface="Times New Roman" panose="02020603050405020304" pitchFamily="18" charset="0"/>
                <a:cs typeface="Times New Roman" panose="02020603050405020304" pitchFamily="18" charset="0"/>
              </a:rPr>
              <a:t>年与</a:t>
            </a:r>
            <a:r>
              <a:rPr lang="en-US" altLang="zh-CN" sz="2200" dirty="0">
                <a:solidFill>
                  <a:srgbClr val="000000"/>
                </a:solidFill>
                <a:latin typeface="Times New Roman" panose="02020603050405020304" pitchFamily="18" charset="0"/>
                <a:cs typeface="Times New Roman" panose="02020603050405020304" pitchFamily="18" charset="0"/>
              </a:rPr>
              <a:t>1975</a:t>
            </a:r>
            <a:r>
              <a:rPr lang="zh-CN" altLang="zh-CN" sz="2200" dirty="0">
                <a:solidFill>
                  <a:srgbClr val="000000"/>
                </a:solidFill>
                <a:latin typeface="Times New Roman" panose="02020603050405020304" pitchFamily="18" charset="0"/>
                <a:cs typeface="Times New Roman" panose="02020603050405020304" pitchFamily="18" charset="0"/>
              </a:rPr>
              <a:t>年相比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我国粮食播种面积减少</a:t>
            </a:r>
            <a:r>
              <a:rPr lang="en-US" altLang="zh-CN" sz="2200" dirty="0">
                <a:solidFill>
                  <a:srgbClr val="000000"/>
                </a:solidFill>
                <a:latin typeface="Times New Roman" panose="02020603050405020304" pitchFamily="18" charset="0"/>
                <a:cs typeface="Times New Roman" panose="02020603050405020304" pitchFamily="18" charset="0"/>
              </a:rPr>
              <a:t>6 884</a:t>
            </a:r>
            <a:r>
              <a:rPr lang="zh-CN" altLang="zh-CN" sz="2200" dirty="0">
                <a:solidFill>
                  <a:srgbClr val="000000"/>
                </a:solidFill>
                <a:latin typeface="Times New Roman" panose="02020603050405020304" pitchFamily="18" charset="0"/>
                <a:cs typeface="Times New Roman" panose="02020603050405020304" pitchFamily="18" charset="0"/>
              </a:rPr>
              <a:t>万亩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总产量却增加</a:t>
            </a:r>
            <a:r>
              <a:rPr lang="en-US" altLang="zh-CN" sz="2200" dirty="0">
                <a:solidFill>
                  <a:srgbClr val="000000"/>
                </a:solidFill>
                <a:latin typeface="Times New Roman" panose="02020603050405020304" pitchFamily="18" charset="0"/>
                <a:cs typeface="Times New Roman" panose="02020603050405020304" pitchFamily="18" charset="0"/>
              </a:rPr>
              <a:t>674</a:t>
            </a:r>
            <a:r>
              <a:rPr lang="zh-CN" altLang="zh-CN" sz="2200" dirty="0">
                <a:solidFill>
                  <a:srgbClr val="000000"/>
                </a:solidFill>
                <a:latin typeface="Times New Roman" panose="02020603050405020304" pitchFamily="18" charset="0"/>
                <a:cs typeface="Times New Roman" panose="02020603050405020304" pitchFamily="18" charset="0"/>
              </a:rPr>
              <a:t>亿斤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棉花播种面积减少</a:t>
            </a:r>
            <a:r>
              <a:rPr lang="en-US" altLang="zh-CN" sz="2200" dirty="0">
                <a:solidFill>
                  <a:srgbClr val="000000"/>
                </a:solidFill>
                <a:latin typeface="Times New Roman" panose="02020603050405020304" pitchFamily="18" charset="0"/>
                <a:cs typeface="Times New Roman" panose="02020603050405020304" pitchFamily="18" charset="0"/>
              </a:rPr>
              <a:t>53</a:t>
            </a:r>
            <a:r>
              <a:rPr lang="zh-CN" altLang="zh-CN" sz="2200" dirty="0">
                <a:solidFill>
                  <a:srgbClr val="000000"/>
                </a:solidFill>
                <a:latin typeface="Times New Roman" panose="02020603050405020304" pitchFamily="18" charset="0"/>
                <a:cs typeface="Times New Roman" panose="02020603050405020304" pitchFamily="18" charset="0"/>
              </a:rPr>
              <a:t>万亩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总产量增加</a:t>
            </a:r>
            <a:r>
              <a:rPr lang="en-US" altLang="zh-CN" sz="2200" dirty="0">
                <a:solidFill>
                  <a:srgbClr val="000000"/>
                </a:solidFill>
                <a:latin typeface="Times New Roman" panose="02020603050405020304" pitchFamily="18" charset="0"/>
                <a:cs typeface="Times New Roman" panose="02020603050405020304" pitchFamily="18" charset="0"/>
              </a:rPr>
              <a:t>652</a:t>
            </a:r>
            <a:r>
              <a:rPr lang="zh-CN" altLang="zh-CN" sz="2200" dirty="0">
                <a:solidFill>
                  <a:srgbClr val="000000"/>
                </a:solidFill>
                <a:latin typeface="Times New Roman" panose="02020603050405020304" pitchFamily="18" charset="0"/>
                <a:cs typeface="Times New Roman" panose="02020603050405020304" pitchFamily="18" charset="0"/>
              </a:rPr>
              <a:t>万担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油料作物和甜菜播种面积共扩大</a:t>
            </a:r>
            <a:r>
              <a:rPr lang="en-US" altLang="zh-CN" sz="2200" dirty="0">
                <a:solidFill>
                  <a:srgbClr val="000000"/>
                </a:solidFill>
                <a:latin typeface="Times New Roman" panose="02020603050405020304" pitchFamily="18" charset="0"/>
                <a:cs typeface="Times New Roman" panose="02020603050405020304" pitchFamily="18" charset="0"/>
              </a:rPr>
              <a:t>3 626</a:t>
            </a:r>
            <a:r>
              <a:rPr lang="zh-CN" altLang="zh-CN" sz="2200" dirty="0">
                <a:solidFill>
                  <a:srgbClr val="000000"/>
                </a:solidFill>
                <a:latin typeface="Times New Roman" panose="02020603050405020304" pitchFamily="18" charset="0"/>
                <a:cs typeface="Times New Roman" panose="02020603050405020304" pitchFamily="18" charset="0"/>
              </a:rPr>
              <a:t>万亩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其总产量分别增加</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。出现这一现象的主要原因是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农民生产自主权的扩大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农业生产技术有了革命性的改变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农村经济体制改革完成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国家取消对农副产品的统销政策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083828"/>
      </p:ext>
    </p:extLst>
  </p:cSld>
  <p:clrMapOvr>
    <a:masterClrMapping/>
  </p:clrMapOvr>
  <mc:AlternateContent xmlns:mc="http://schemas.openxmlformats.org/markup-compatibility/2006" xmlns:p14="http://schemas.microsoft.com/office/powerpoint/2010/main">
    <mc:Choice Requires="p14">
      <p:transition spd="slow" p14:dur="1300">
        <p:cover/>
      </p:transition>
    </mc:Choice>
    <mc:Fallback xmlns="">
      <p:transition spd="slow">
        <p:cov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本题考查经济体制改革。关键句</a:t>
            </a:r>
            <a:r>
              <a:rPr lang="en-US" altLang="zh-CN" sz="2200" dirty="0">
                <a:solidFill>
                  <a:srgbClr val="000000"/>
                </a:solidFill>
                <a:latin typeface="Times New Roman" panose="02020603050405020304" pitchFamily="18" charset="0"/>
                <a:cs typeface="Times New Roman" panose="02020603050405020304" pitchFamily="18" charset="0"/>
              </a:rPr>
              <a:t>:“1980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年与</a:t>
            </a:r>
            <a:r>
              <a:rPr lang="en-US" altLang="zh-CN" sz="2200" dirty="0">
                <a:solidFill>
                  <a:srgbClr val="000000"/>
                </a:solidFill>
                <a:latin typeface="Times New Roman" panose="02020603050405020304" pitchFamily="18" charset="0"/>
                <a:cs typeface="Times New Roman" panose="02020603050405020304" pitchFamily="18" charset="0"/>
              </a:rPr>
              <a:t>1975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。题干材料主要说明</a:t>
            </a:r>
            <a:r>
              <a:rPr lang="en-US" altLang="zh-CN" sz="2200" dirty="0">
                <a:solidFill>
                  <a:srgbClr val="000000"/>
                </a:solidFill>
                <a:latin typeface="Times New Roman" panose="02020603050405020304" pitchFamily="18" charset="0"/>
                <a:cs typeface="Times New Roman" panose="02020603050405020304" pitchFamily="18" charset="0"/>
              </a:rPr>
              <a:t>1980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年相对于</a:t>
            </a:r>
            <a:r>
              <a:rPr lang="en-US" altLang="zh-CN" sz="2200" dirty="0">
                <a:solidFill>
                  <a:srgbClr val="000000"/>
                </a:solidFill>
                <a:latin typeface="Times New Roman" panose="02020603050405020304" pitchFamily="18" charset="0"/>
                <a:cs typeface="Times New Roman" panose="02020603050405020304" pitchFamily="18" charset="0"/>
              </a:rPr>
              <a:t>1975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年粮食产量获得了大幅度增长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可知这是家庭联产承包责任制实施使农民生产自主权扩大的结果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项正确。在实行家庭联产承包责任制的初期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我国农业生产技术并没有明显的改变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1980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农村经济体制改革只是刚刚起步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国家决定取消农副产品统购统销政策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随着改革开放的不断深入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统购统销逐步退出了历史舞台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3446859"/>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8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这是我国历史上的一个伟大的转折。虽然过去我们已经进行了多年的社会主义建设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但是我们仍然有足够的理由说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这是一个新的历史发展阶段的开端。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这次会议</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标志着社会主义市场经济体制基本确立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使中国进入社会主义初级阶段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做出改革开放的伟大决策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全面启动政治体制改革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可知这次会议是在总结了过去社会主义建设经验和教训的基础上的一个新开端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这是指中共十一届三中全会以后我国进入了改革开放的新时代。故选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301091"/>
      </p:ext>
    </p:extLst>
  </p:cSld>
  <p:clrMapOvr>
    <a:masterClrMapping/>
  </p:clrMapOvr>
  <mc:AlternateContent xmlns:mc="http://schemas.openxmlformats.org/markup-compatibility/2006" xmlns:p14="http://schemas.microsoft.com/office/powerpoint/2010/main">
    <mc:Choice Requires="p14">
      <p:transition spd="slow" p14:dur="1300">
        <p:cover dir="u"/>
      </p:transition>
    </mc:Choice>
    <mc:Fallback xmlns="">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上工人喊人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下地人等人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干活人看人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收工人撵人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的劳动状态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激发农民生产积极性的措施是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开展土地改革</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开展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实行家庭联产承包责任制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上工人喊人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下地人等人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干活人看人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收工人撵人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可知所描述的现象为人民公社下的生产状态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改变这一生产状态的是农村改革中的家庭联产承包责任制</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9540355"/>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8467"/>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美国学者威廉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奥夫霍尔特指出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邓小平最初的农村改革使中国农民的收入翻了一番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赢得</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亿农民的支持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以此为契机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他又为小企业主的崛起提供了方便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刺激了轻工业起飞从而又赢得了几千万工人和管理人员的支持。材料反映出中国经济体制改革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以农村实效推动城市变革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主要集中于农业和轻工业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具有比较广泛的群众基础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是对计划经济模式的否定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以此为契机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他又为小企业主的崛起提供了方便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反映出农村改革推动了城市变革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材料只反映出中国经济体制改革涉及农业和轻工业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但不是材料主旨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材料没有反映出其内容是对计划经济模式的否定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5392259"/>
      </p:ext>
    </p:extLst>
  </p:cSld>
  <p:clrMapOvr>
    <a:masterClrMapping/>
  </p:clrMapOvr>
  <mc:AlternateContent xmlns:mc="http://schemas.openxmlformats.org/markup-compatibility/2006" xmlns:p14="http://schemas.microsoft.com/office/powerpoint/2010/main">
    <mc:Choice Requires="p14">
      <p:transition spd="slow" p14:dur="1300">
        <p:cut thruBlk="1"/>
      </p:transition>
    </mc:Choice>
    <mc:Fallback xmlns="">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cs typeface="Times New Roman" panose="02020603050405020304" pitchFamily="18" charset="0"/>
              </a:rPr>
              <a:t>年中央</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号文件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在兴办社队企业的同时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鼓励农民个人兴办或联合兴办各类乡镇企业。事实上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当时大量新兴的私营企业还是称自己为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集体企业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。这种现象反映出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私营经济获得法律认可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农村改革仍未取得突破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国企改革目标逐步明确</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传统观念困扰体制转型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在国家鼓励兴办乡镇企业的前提下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私营企业仍称自己为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集体企业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这反映出传统的计划经济体制的观念仍占据主导地位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束缚着体制的转型。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6988196"/>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8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改革开放后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合资企业引领了电视机、电冰箱、洗衣机等家用电器的生产。</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年代的一些品牌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如北京牌、长城牌逐步被淘汰。导致这一变化的主要原因是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中外合资升格为主体地位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国产家用电器质量低劣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经济体制发生了重大变革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全球化冲击了国产品牌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合资企业引领了电视机、电冰箱、洗衣机等家用电器的生产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可知合资企业的出现与我国经济体制改革有关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4218960"/>
      </p:ext>
    </p:extLst>
  </p:cSld>
  <p:clrMapOvr>
    <a:masterClrMapping/>
  </p:clrMapOvr>
  <mc:AlternateContent xmlns:mc="http://schemas.openxmlformats.org/markup-compatibility/2006" xmlns:p14="http://schemas.microsoft.com/office/powerpoint/2010/main">
    <mc:Choice Requires="p14">
      <p:transition spd="slow" p14:dur="13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549504730"/>
              </p:ext>
            </p:extLst>
          </p:nvPr>
        </p:nvGraphicFramePr>
        <p:xfrm>
          <a:off x="508000" y="1772816"/>
          <a:ext cx="8128000" cy="3427080"/>
        </p:xfrm>
        <a:graphic>
          <a:graphicData uri="http://schemas.openxmlformats.org/presentationml/2006/ole">
            <mc:AlternateContent xmlns:mc="http://schemas.openxmlformats.org/markup-compatibility/2006">
              <mc:Choice xmlns:v="urn:schemas-microsoft-com:vml" Requires="v">
                <p:oleObj spid="_x0000_s1027" name="文档" r:id="rId4" imgW="3990909" imgH="1682614" progId="Word.Document.12">
                  <p:embed/>
                </p:oleObj>
              </mc:Choice>
              <mc:Fallback>
                <p:oleObj name="文档" r:id="rId4" imgW="3990909" imgH="1682614" progId="Word.Document.12">
                  <p:embed/>
                  <p:pic>
                    <p:nvPicPr>
                      <p:cNvPr id="0" name=""/>
                      <p:cNvPicPr/>
                      <p:nvPr/>
                    </p:nvPicPr>
                    <p:blipFill>
                      <a:blip r:embed="rId5"/>
                      <a:stretch>
                        <a:fillRect/>
                      </a:stretch>
                    </p:blipFill>
                    <p:spPr>
                      <a:xfrm>
                        <a:off x="508000" y="1772816"/>
                        <a:ext cx="8128000" cy="3427080"/>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strips/>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.1992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英国《金融时报》评论说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邓小平到经济特区视察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在全国引发起自由市场经济改革的新浪潮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新浪潮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的实质是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打破计划经济体制的束缚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建立现代企业制度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建立社会主义市场经济体制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加入世界贸易组织以扩大开放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引发起自由市场经济改革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,1992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年邓小平在南方谈话中谈到了要建立社会主义市场经济体制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54094910"/>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5865"/>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.1992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中共中央、国务院作出《关于加快发展第三产业的决定》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允许股票进入社会主义经济领域并在上海、深圳进行股票上市试点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试行外汇期货交易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开放边境城市及长江沿岸主要中心城市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这反映了当时的中国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社会主义市场体系基本建立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全方位对外开放格局形成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市场经济改革成为明确目标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计划经济开始转向市场经济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股票进入社会主义经济领域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试行外汇期货交易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开放边境城市及长江沿岸主要中心城市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等信息可知市场经济改革成为明确目标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0898182"/>
      </p:ext>
    </p:extLst>
  </p:cSld>
  <p:clrMapOvr>
    <a:masterClrMapping/>
  </p:clrMapOvr>
  <mc:AlternateContent xmlns:mc="http://schemas.openxmlformats.org/markup-compatibility/2006" xmlns:p14="http://schemas.microsoft.com/office/powerpoint/2010/main">
    <mc:Choice Requires="p14">
      <p:transition spd="slow" p14:dur="1300">
        <p:zoom/>
      </p:transition>
    </mc:Choice>
    <mc:Fallback xmlns="">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8805"/>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1993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月到</a:t>
            </a:r>
            <a:r>
              <a:rPr lang="en-US" altLang="zh-CN" sz="2200" dirty="0">
                <a:solidFill>
                  <a:srgbClr val="000000"/>
                </a:solidFill>
                <a:latin typeface="Times New Roman" panose="02020603050405020304" pitchFamily="18" charset="0"/>
                <a:cs typeface="Times New Roman" panose="02020603050405020304" pitchFamily="18" charset="0"/>
              </a:rPr>
              <a:t>1998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八届全国人大及其常委会通过了</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多个有关市场经济的法律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如《公司法》《票据法》《保险法》等。这些立法的主要目的是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规范生产经营行为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保障企业合法地位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建立民主法治国家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完善市场经济体制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《保险法》不能体现规范生产经营行为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《票据法》不能保障企业合法地位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材料中出示的法律与经济有关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全国人大及其常委会通过了</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多个有关市场经济的法律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可以得出这些立法的主要目的是完善市场经济体制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6800994"/>
      </p:ext>
    </p:extLst>
  </p:cSld>
  <p:clrMapOvr>
    <a:masterClrMapping/>
  </p:clrMapOvr>
  <mc:AlternateContent xmlns:mc="http://schemas.openxmlformats.org/markup-compatibility/2006" xmlns:p14="http://schemas.microsoft.com/office/powerpoint/2010/main">
    <mc:Choice Requires="p14">
      <p:transition spd="slow" p14:dur="13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4744"/>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世纪始于中国的</a:t>
            </a:r>
            <a:r>
              <a:rPr lang="en-US" altLang="zh-CN" sz="2200" dirty="0">
                <a:solidFill>
                  <a:srgbClr val="000000"/>
                </a:solidFill>
                <a:latin typeface="Times New Roman" panose="02020603050405020304" pitchFamily="18" charset="0"/>
                <a:cs typeface="Times New Roman" panose="02020603050405020304" pitchFamily="18" charset="0"/>
              </a:rPr>
              <a:t>1978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(1)1978</a:t>
            </a:r>
            <a:r>
              <a:rPr lang="zh-CN" altLang="zh-CN" sz="2200" dirty="0">
                <a:solidFill>
                  <a:srgbClr val="000000"/>
                </a:solidFill>
                <a:latin typeface="Times New Roman" panose="02020603050405020304" pitchFamily="18" charset="0"/>
                <a:cs typeface="Times New Roman" panose="02020603050405020304" pitchFamily="18" charset="0"/>
              </a:rPr>
              <a:t>年中国发生了什么重大事件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从中国对内视角来看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世纪始于中国的</a:t>
            </a:r>
            <a:r>
              <a:rPr lang="en-US" altLang="zh-CN" sz="2200" dirty="0">
                <a:solidFill>
                  <a:srgbClr val="000000"/>
                </a:solidFill>
                <a:latin typeface="Times New Roman" panose="02020603050405020304" pitchFamily="18" charset="0"/>
                <a:cs typeface="Times New Roman" panose="02020603050405020304" pitchFamily="18" charset="0"/>
              </a:rPr>
              <a:t>1978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中共十一届三中全会召开。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从中国对内的视角来看</a:t>
            </a:r>
            <a:r>
              <a:rPr lang="en-US" altLang="zh-CN" sz="2200" dirty="0">
                <a:solidFill>
                  <a:srgbClr val="000000"/>
                </a:solidFill>
                <a:latin typeface="Times New Roman" panose="02020603050405020304" pitchFamily="18" charset="0"/>
                <a:cs typeface="Times New Roman" panose="02020603050405020304" pitchFamily="18" charset="0"/>
              </a:rPr>
              <a:t>,1978</a:t>
            </a:r>
            <a:r>
              <a:rPr lang="zh-CN" altLang="zh-CN" sz="2200" dirty="0">
                <a:solidFill>
                  <a:srgbClr val="000000"/>
                </a:solidFill>
                <a:latin typeface="Times New Roman" panose="02020603050405020304" pitchFamily="18" charset="0"/>
                <a:cs typeface="Times New Roman" panose="02020603050405020304" pitchFamily="18" charset="0"/>
              </a:rPr>
              <a:t>年后确立了对内改革的战略决策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以阶级斗争为纲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转移到社会主义现代化建设上来。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L04.eps" descr="id:2147491462;FounderCES"/>
          <p:cNvPicPr/>
          <p:nvPr/>
        </p:nvPicPr>
        <p:blipFill>
          <a:blip r:embed="rId4"/>
          <a:stretch>
            <a:fillRect/>
          </a:stretch>
        </p:blipFill>
        <p:spPr>
          <a:xfrm>
            <a:off x="2411760" y="1567183"/>
            <a:ext cx="3960440" cy="2801190"/>
          </a:xfrm>
          <a:prstGeom prst="rect">
            <a:avLst/>
          </a:prstGeom>
        </p:spPr>
      </p:pic>
    </p:spTree>
    <p:extLst>
      <p:ext uri="{BB962C8B-B14F-4D97-AF65-F5344CB8AC3E}">
        <p14:creationId xmlns:p14="http://schemas.microsoft.com/office/powerpoint/2010/main" val="2513292873"/>
      </p:ext>
    </p:extLst>
  </p:cSld>
  <p:clrMapOvr>
    <a:masterClrMapping/>
  </p:clrMapOvr>
  <mc:AlternateContent xmlns:mc="http://schemas.openxmlformats.org/markup-compatibility/2006" xmlns:p14="http://schemas.microsoft.com/office/powerpoint/2010/main">
    <mc:Choice Requires="p14">
      <p:transition spd="slow" p14:dur="13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1" end="11"/>
                                            </p:txEl>
                                          </p:spTgt>
                                        </p:tgtEl>
                                        <p:attrNameLst>
                                          <p:attrName>style.visibility</p:attrName>
                                        </p:attrNameLst>
                                      </p:cBhvr>
                                      <p:to>
                                        <p:strVal val="visible"/>
                                      </p:to>
                                    </p:set>
                                    <p:animEffect transition="in" filter="wipe(down)">
                                      <p:cBhvr>
                                        <p:cTn id="7" dur="500"/>
                                        <p:tgtEl>
                                          <p:spTgt spid="2">
                                            <p:txEl>
                                              <p:pRg st="11" end="1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2" end="12"/>
                                            </p:txEl>
                                          </p:spTgt>
                                        </p:tgtEl>
                                        <p:attrNameLst>
                                          <p:attrName>style.visibility</p:attrName>
                                        </p:attrNameLst>
                                      </p:cBhvr>
                                      <p:to>
                                        <p:strVal val="visible"/>
                                      </p:to>
                                    </p:set>
                                    <p:animEffect transition="in" filter="wipe(down)">
                                      <p:cBhvr>
                                        <p:cTn id="10"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86361"/>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嘉兴绢纺厂是嘉兴最早的现代丝绸厂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它的曲折发展历程是中国近现代民族工业发展史的一个缩影。阅读材料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嘉兴绢纺厂大事记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246574159"/>
              </p:ext>
            </p:extLst>
          </p:nvPr>
        </p:nvGraphicFramePr>
        <p:xfrm>
          <a:off x="508000" y="2483346"/>
          <a:ext cx="8128000" cy="4319639"/>
        </p:xfrm>
        <a:graphic>
          <a:graphicData uri="http://schemas.openxmlformats.org/presentationml/2006/ole">
            <mc:AlternateContent xmlns:mc="http://schemas.openxmlformats.org/markup-compatibility/2006">
              <mc:Choice xmlns:v="urn:schemas-microsoft-com:vml" Requires="v">
                <p:oleObj spid="_x0000_s2051" name="文档" r:id="rId6" imgW="3937759" imgH="2091587" progId="Word.Document.12">
                  <p:embed/>
                </p:oleObj>
              </mc:Choice>
              <mc:Fallback>
                <p:oleObj name="文档" r:id="rId6" imgW="3937759" imgH="2091587" progId="Word.Document.12">
                  <p:embed/>
                  <p:pic>
                    <p:nvPicPr>
                      <p:cNvPr id="0" name=""/>
                      <p:cNvPicPr/>
                      <p:nvPr/>
                    </p:nvPicPr>
                    <p:blipFill>
                      <a:blip r:embed="rId7"/>
                      <a:stretch>
                        <a:fillRect/>
                      </a:stretch>
                    </p:blipFill>
                    <p:spPr>
                      <a:xfrm>
                        <a:off x="508000" y="2483346"/>
                        <a:ext cx="8128000" cy="4319639"/>
                      </a:xfrm>
                      <a:prstGeom prst="rect">
                        <a:avLst/>
                      </a:prstGeom>
                    </p:spPr>
                  </p:pic>
                </p:oleObj>
              </mc:Fallback>
            </mc:AlternateContent>
          </a:graphicData>
        </a:graphic>
      </p:graphicFrame>
    </p:spTree>
    <p:extLst>
      <p:ext uri="{BB962C8B-B14F-4D97-AF65-F5344CB8AC3E}">
        <p14:creationId xmlns:p14="http://schemas.microsoft.com/office/powerpoint/2010/main" val="3944941974"/>
      </p:ext>
    </p:extLst>
  </p:cSld>
  <p:clrMapOvr>
    <a:masterClrMapping/>
  </p:clrMapOvr>
  <mc:AlternateContent xmlns:mc="http://schemas.openxmlformats.org/markup-compatibility/2006" xmlns:p14="http://schemas.microsoft.com/office/powerpoint/2010/main">
    <mc:Choice Requires="p14">
      <p:transition spd="slow" p14:dur="1300">
        <p:pull dir="lu"/>
      </p:transition>
    </mc:Choice>
    <mc:Fallback xmlns="">
      <p:transition spd="slow">
        <p:pull dir="l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11454202"/>
              </p:ext>
            </p:extLst>
          </p:nvPr>
        </p:nvGraphicFramePr>
        <p:xfrm>
          <a:off x="508000" y="1484784"/>
          <a:ext cx="8128000" cy="3551291"/>
        </p:xfrm>
        <a:graphic>
          <a:graphicData uri="http://schemas.openxmlformats.org/presentationml/2006/ole">
            <mc:AlternateContent xmlns:mc="http://schemas.openxmlformats.org/markup-compatibility/2006">
              <mc:Choice xmlns:v="urn:schemas-microsoft-com:vml" Requires="v">
                <p:oleObj spid="_x0000_s3075" name="文档" r:id="rId6" imgW="3938478" imgH="1720708" progId="Word.Document.12">
                  <p:embed/>
                </p:oleObj>
              </mc:Choice>
              <mc:Fallback>
                <p:oleObj name="文档" r:id="rId6" imgW="3938478" imgH="1720708" progId="Word.Document.12">
                  <p:embed/>
                  <p:pic>
                    <p:nvPicPr>
                      <p:cNvPr id="0" name=""/>
                      <p:cNvPicPr/>
                      <p:nvPr/>
                    </p:nvPicPr>
                    <p:blipFill>
                      <a:blip r:embed="rId7"/>
                      <a:stretch>
                        <a:fillRect/>
                      </a:stretch>
                    </p:blipFill>
                    <p:spPr>
                      <a:xfrm>
                        <a:off x="508000" y="1484784"/>
                        <a:ext cx="8128000" cy="3551291"/>
                      </a:xfrm>
                      <a:prstGeom prst="rect">
                        <a:avLst/>
                      </a:prstGeom>
                    </p:spPr>
                  </p:pic>
                </p:oleObj>
              </mc:Fallback>
            </mc:AlternateContent>
          </a:graphicData>
        </a:graphic>
      </p:graphicFrame>
      <p:sp>
        <p:nvSpPr>
          <p:cNvPr id="4" name="矩形 3"/>
          <p:cNvSpPr>
            <a:spLocks noChangeAspect="1"/>
          </p:cNvSpPr>
          <p:nvPr/>
        </p:nvSpPr>
        <p:spPr>
          <a:xfrm>
            <a:off x="508000" y="4599286"/>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概述近代史上纬成公司发展所经历的重要阶段。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结合材料和所学知识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分别指出</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cs typeface="Times New Roman" panose="02020603050405020304" pitchFamily="18" charset="0"/>
              </a:rPr>
              <a:t>年和</a:t>
            </a:r>
            <a:r>
              <a:rPr lang="en-US" altLang="zh-CN" sz="2200" dirty="0">
                <a:solidFill>
                  <a:srgbClr val="000000"/>
                </a:solidFill>
                <a:latin typeface="Times New Roman" panose="02020603050405020304" pitchFamily="18" charset="0"/>
                <a:cs typeface="Times New Roman" panose="02020603050405020304" pitchFamily="18" charset="0"/>
              </a:rPr>
              <a:t>1994</a:t>
            </a:r>
            <a:r>
              <a:rPr lang="zh-CN" altLang="zh-CN" sz="2200" dirty="0">
                <a:solidFill>
                  <a:srgbClr val="000000"/>
                </a:solidFill>
                <a:latin typeface="Times New Roman" panose="02020603050405020304" pitchFamily="18" charset="0"/>
                <a:cs typeface="Times New Roman" panose="02020603050405020304" pitchFamily="18" charset="0"/>
              </a:rPr>
              <a:t>年嘉兴绢纺厂实行改革的历史条件。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5461878"/>
      </p:ext>
    </p:extLst>
  </p:cSld>
  <p:clrMapOvr>
    <a:masterClrMapping/>
  </p:clrMapOvr>
  <mc:AlternateContent xmlns:mc="http://schemas.openxmlformats.org/markup-compatibility/2006" xmlns:p14="http://schemas.microsoft.com/office/powerpoint/2010/main">
    <mc:Choice Requires="p14">
      <p:transition spd="slow" p14:dur="1300">
        <p:wipe dir="d"/>
      </p:transition>
    </mc:Choice>
    <mc:Fallback xmlns="">
      <p:transition spd="slow">
        <p:wipe di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阶段</a:t>
            </a:r>
            <a:r>
              <a:rPr lang="en-US" altLang="zh-CN" sz="2200" dirty="0">
                <a:solidFill>
                  <a:srgbClr val="000000"/>
                </a:solidFill>
                <a:latin typeface="Times New Roman" panose="02020603050405020304" pitchFamily="18" charset="0"/>
                <a:cs typeface="Times New Roman" panose="02020603050405020304" pitchFamily="18" charset="0"/>
              </a:rPr>
              <a:t>:1912—1921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建立和迅速发展</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年代末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衰落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或遭到沉重打击</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被日本侵占</a:t>
            </a: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被国民政府接管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或受到官僚资本打击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(2)1984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农村经济体制改革的推动。</a:t>
            </a:r>
            <a:r>
              <a:rPr lang="en-US" altLang="zh-CN" sz="2200" dirty="0">
                <a:solidFill>
                  <a:srgbClr val="000000"/>
                </a:solidFill>
                <a:latin typeface="Times New Roman" panose="02020603050405020304" pitchFamily="18" charset="0"/>
                <a:cs typeface="Times New Roman" panose="02020603050405020304" pitchFamily="18" charset="0"/>
              </a:rPr>
              <a:t>1994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邓小平南方谈话和中共十四大的召开。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2090956"/>
      </p:ext>
    </p:extLst>
  </p:cSld>
  <p:clrMapOvr>
    <a:masterClrMapping/>
  </p:clrMapOvr>
  <mc:AlternateContent xmlns:mc="http://schemas.openxmlformats.org/markup-compatibility/2006" xmlns:p14="http://schemas.microsoft.com/office/powerpoint/2010/main">
    <mc:Choice Requires="p14">
      <p:transition spd="slow" p14:dur="1300">
        <p:wipe dir="u"/>
      </p:transition>
    </mc:Choice>
    <mc:Fallback xmlns="">
      <p:transition spd="slow">
        <p:wipe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6264"/>
            <a:ext cx="8128000" cy="415498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一、农业家庭联产承包责任制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战略决策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1978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中国共产党十一届三中全会召开。会议确立了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改革开放</a:t>
            </a:r>
            <a:r>
              <a:rPr lang="zh-CN" altLang="zh-CN" sz="2200" dirty="0">
                <a:solidFill>
                  <a:srgbClr val="000000"/>
                </a:solidFill>
                <a:latin typeface="Times New Roman" panose="02020603050405020304" pitchFamily="18" charset="0"/>
                <a:cs typeface="Times New Roman" panose="02020603050405020304" pitchFamily="18" charset="0"/>
              </a:rPr>
              <a:t>、把党的工作重点转移到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经济建设</a:t>
            </a:r>
            <a:r>
              <a:rPr lang="zh-CN" altLang="zh-CN" sz="2200" dirty="0">
                <a:solidFill>
                  <a:srgbClr val="000000"/>
                </a:solidFill>
                <a:latin typeface="Times New Roman" panose="02020603050405020304" pitchFamily="18" charset="0"/>
                <a:cs typeface="Times New Roman" panose="02020603050405020304" pitchFamily="18" charset="0"/>
              </a:rPr>
              <a:t>方面来的方针。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体制特点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土地公有制</a:t>
            </a:r>
            <a:r>
              <a:rPr lang="zh-CN" altLang="zh-CN" sz="2200" dirty="0">
                <a:solidFill>
                  <a:srgbClr val="000000"/>
                </a:solidFill>
                <a:latin typeface="Times New Roman" panose="02020603050405020304" pitchFamily="18" charset="0"/>
                <a:cs typeface="Times New Roman" panose="02020603050405020304" pitchFamily="18" charset="0"/>
              </a:rPr>
              <a:t>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把土地长期承包给各农户使用。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推行改革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中国共产党十一届三中全会后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全国农村普遍实行了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家庭联产承包</a:t>
            </a:r>
            <a:r>
              <a:rPr lang="zh-CN" altLang="zh-CN" sz="2200" dirty="0">
                <a:solidFill>
                  <a:srgbClr val="000000"/>
                </a:solidFill>
                <a:latin typeface="Times New Roman" panose="02020603050405020304" pitchFamily="18" charset="0"/>
                <a:cs typeface="Times New Roman" panose="02020603050405020304" pitchFamily="18" charset="0"/>
              </a:rPr>
              <a:t>责任制。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调整产业结构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乡镇企业</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935594" y="236966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90778" y="277053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11960" y="277053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53412" y="358375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7409765" y="4350227"/>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6892" y="478835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94224" y="518763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animBg="1"/>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28800"/>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作用、影响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实行家庭联产承包责任制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使农民获得了生产和经营的自主权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极大地调动了农民群众的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生产积极性</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观察教材第</a:t>
            </a:r>
            <a:r>
              <a:rPr lang="en-US" altLang="zh-CN" sz="2200" dirty="0">
                <a:solidFill>
                  <a:srgbClr val="000000"/>
                </a:solidFill>
                <a:latin typeface="Times New Roman" panose="02020603050405020304" pitchFamily="18" charset="0"/>
                <a:cs typeface="Times New Roman" panose="02020603050405020304" pitchFamily="18" charset="0"/>
              </a:rPr>
              <a:t>86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安徽凤阳农民打花鼓庆丰收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图中画面出现的背景是什么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中共十一届三中全会后实行改革开放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安徽凤阳率先实行以包产到户为特征的家庭联产承包责任制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农业获得大发展。</a:t>
            </a: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发展乡镇企业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进一步提高了农民的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生活水平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有利于农业的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现代化建设</a:t>
            </a:r>
            <a:r>
              <a:rPr lang="zh-CN" altLang="zh-CN" sz="2200" dirty="0">
                <a:solidFill>
                  <a:srgbClr val="000000"/>
                </a:solidFill>
                <a:latin typeface="Times New Roman" panose="02020603050405020304" pitchFamily="18" charset="0"/>
                <a:cs typeface="Times New Roman" panose="02020603050405020304" pitchFamily="18" charset="0"/>
              </a:rPr>
              <a:t>和农村经济的发展。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688728" y="249289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5446487" y="449945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1560" y="4875934"/>
            <a:ext cx="136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47277261"/>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54264"/>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二、国有企业改革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在农村改革的推动下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以增强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企业活力</a:t>
            </a:r>
            <a:r>
              <a:rPr lang="zh-CN" altLang="zh-CN" sz="2200" dirty="0">
                <a:solidFill>
                  <a:srgbClr val="000000"/>
                </a:solidFill>
                <a:latin typeface="Times New Roman" panose="02020603050405020304" pitchFamily="18" charset="0"/>
                <a:cs typeface="Times New Roman" panose="02020603050405020304" pitchFamily="18" charset="0"/>
              </a:rPr>
              <a:t>为中心环节的城市经济体制改革起步。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(2)1984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城市经济体制改革在全国全面展开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目标是要建立社会主义有计划的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商品经济</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福建省</a:t>
            </a:r>
            <a:r>
              <a:rPr lang="en-US" altLang="zh-CN" sz="2200" dirty="0">
                <a:solidFill>
                  <a:srgbClr val="000000"/>
                </a:solidFill>
                <a:latin typeface="Times New Roman" panose="02020603050405020304" pitchFamily="18" charset="0"/>
                <a:cs typeface="Times New Roman" panose="02020603050405020304" pitchFamily="18" charset="0"/>
              </a:rPr>
              <a:t>55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位厂长经理曾经在《福建日报》上发出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请给我们</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松绑</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的呼吁。随后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松绑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之风吹向全国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试推测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松绑</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之风吹向全国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最早可能是在哪一年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年。原因</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城市经济体制改革全面展开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中心环节即是增强企业活力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把企业搞活。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(3)1992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中共十四大确立了深化国有企业改革的目标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现代企业</a:t>
            </a:r>
            <a:r>
              <a:rPr lang="zh-CN" altLang="zh-CN" sz="2200" dirty="0">
                <a:solidFill>
                  <a:srgbClr val="000000"/>
                </a:solidFill>
                <a:latin typeface="Times New Roman" panose="02020603050405020304" pitchFamily="18" charset="0"/>
                <a:cs typeface="Times New Roman" panose="02020603050405020304" pitchFamily="18" charset="0"/>
              </a:rPr>
              <a:t>制度。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604776" y="200962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66580" y="322336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3906" y="603167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增强了企业的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竞争实力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逐渐形成了一批有实力和活力的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大企业集团</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国有资产</a:t>
            </a:r>
            <a:r>
              <a:rPr lang="zh-CN" altLang="zh-CN" sz="2200" dirty="0">
                <a:solidFill>
                  <a:srgbClr val="000000"/>
                </a:solidFill>
                <a:latin typeface="Times New Roman" panose="02020603050405020304" pitchFamily="18" charset="0"/>
                <a:cs typeface="Times New Roman" panose="02020603050405020304" pitchFamily="18" charset="0"/>
              </a:rPr>
              <a:t>大幅度增加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有利于国民经济的稳定和健康发展。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545798" y="2941380"/>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55327" y="296928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1560" y="337604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61457" y="4153193"/>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36264196"/>
      </p:ext>
    </p:extLst>
  </p:cSld>
  <p:clrMapOvr>
    <a:masterClrMapping/>
  </p:clrMapOvr>
  <mc:AlternateContent xmlns:mc="http://schemas.openxmlformats.org/markup-compatibility/2006" xmlns:p14="http://schemas.microsoft.com/office/powerpoint/2010/main">
    <mc:Choice Requires="p14">
      <p:transition spd="slow" p14:dur="2000">
        <p:cover dir="u"/>
      </p:transition>
    </mc:Choice>
    <mc:Fallback xmlns="">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1716"/>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下图体现了城市经济体制改革中的什么变化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L03.eps" descr="id:2147491405;FounderCES"/>
          <p:cNvPicPr/>
          <p:nvPr/>
        </p:nvPicPr>
        <p:blipFill>
          <a:blip r:embed="rId5"/>
          <a:stretch>
            <a:fillRect/>
          </a:stretch>
        </p:blipFill>
        <p:spPr>
          <a:xfrm>
            <a:off x="1197849" y="1932239"/>
            <a:ext cx="5966439" cy="2298758"/>
          </a:xfrm>
          <a:prstGeom prst="rect">
            <a:avLst/>
          </a:prstGeom>
        </p:spPr>
      </p:pic>
      <p:sp>
        <p:nvSpPr>
          <p:cNvPr id="6" name="矩形 5"/>
          <p:cNvSpPr>
            <a:spLocks noChangeAspect="1"/>
          </p:cNvSpPr>
          <p:nvPr/>
        </p:nvSpPr>
        <p:spPr>
          <a:xfrm>
            <a:off x="508000" y="4293096"/>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国有经济、集体经济的比重明显下降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城市个体及其他经济成分占有较大比重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由单一公有制经济向以公有制经济为主体的多种所有制经济转变。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8415815"/>
      </p:ext>
    </p:extLst>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097648"/>
            <a:ext cx="8128000" cy="57261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三、社会主义市场经济体制的确立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(1)1992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中共十四大指出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经济体制改革的目标是建立社会主义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市场经济体制</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如果说此前中国一直在隧道中探索</a:t>
            </a:r>
            <a:r>
              <a:rPr lang="en-US" altLang="zh-CN" sz="2200" dirty="0">
                <a:solidFill>
                  <a:srgbClr val="000000"/>
                </a:solidFill>
                <a:latin typeface="Times New Roman" panose="02020603050405020304" pitchFamily="18" charset="0"/>
                <a:cs typeface="Times New Roman" panose="02020603050405020304" pitchFamily="18" charset="0"/>
              </a:rPr>
              <a:t>,1992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年应该说人们终于看到了隧道口的光亮。这一观点的主要依据是什么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中共十四大提出建立社会主义市场经济体制的目标。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(2)1993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全国人大将《宪法》第</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条修改为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社会主义市场经济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(3)1997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中共十五大报告指出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非公有制经济</a:t>
            </a:r>
            <a:r>
              <a:rPr lang="zh-CN" altLang="zh-CN" sz="2200" dirty="0">
                <a:solidFill>
                  <a:srgbClr val="000000"/>
                </a:solidFill>
                <a:latin typeface="Times New Roman" panose="02020603050405020304" pitchFamily="18" charset="0"/>
                <a:cs typeface="Times New Roman" panose="02020603050405020304" pitchFamily="18" charset="0"/>
              </a:rPr>
              <a:t>是我国社会主义市场经济的重要组成部分。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中国已经初步建立起社会主义市场经济体制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以公有制为主体、多种所有制经济共同发展的经济格局基本形成。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908076" y="235927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7555501" y="4375495"/>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8789" y="477709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4830720" y="5177974"/>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59267866"/>
      </p:ext>
    </p:extLst>
  </p:cSld>
  <p:clrMapOvr>
    <a:masterClrMapping/>
  </p:clrMapOvr>
  <mc:AlternateContent xmlns:mc="http://schemas.openxmlformats.org/markup-compatibility/2006" xmlns:p14="http://schemas.microsoft.com/office/powerpoint/2010/main">
    <mc:Choice Requires="p14">
      <p:transition spd="slow" p14:dur="20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927398"/>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解放了生产力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使中国经济与世界经济真正接轨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加快了</a:t>
            </a:r>
            <a:r>
              <a:rPr lang="zh-CN" altLang="zh-CN" sz="2200" dirty="0" smtClean="0">
                <a:solidFill>
                  <a:srgbClr val="000000"/>
                </a:solidFill>
                <a:latin typeface="Times New Roman" panose="02020603050405020304" pitchFamily="18" charset="0"/>
                <a:cs typeface="Times New Roman" panose="02020603050405020304" pitchFamily="18" charset="0"/>
              </a:rPr>
              <a:t>中国</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现代化</a:t>
            </a:r>
            <a:r>
              <a:rPr lang="zh-CN" altLang="zh-CN" sz="2200" dirty="0">
                <a:solidFill>
                  <a:srgbClr val="000000"/>
                </a:solidFill>
                <a:latin typeface="Times New Roman" panose="02020603050405020304" pitchFamily="18" charset="0"/>
                <a:cs typeface="Times New Roman" panose="02020603050405020304" pitchFamily="18" charset="0"/>
              </a:rPr>
              <a:t>发展的进程。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20341" y="378904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35873538"/>
      </p:ext>
    </p:extLst>
  </p:cSld>
  <p:clrMapOvr>
    <a:masterClrMapping/>
  </p:clrMapOvr>
  <mc:AlternateContent xmlns:mc="http://schemas.openxmlformats.org/markup-compatibility/2006" xmlns:p14="http://schemas.microsoft.com/office/powerpoint/2010/main">
    <mc:Choice Requires="p14">
      <p:transition spd="slow" p14:dur="20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370</TotalTime>
  <Words>1776</Words>
  <Application>Microsoft Office PowerPoint</Application>
  <PresentationFormat>全屏显示(4:3)</PresentationFormat>
  <Paragraphs>188</Paragraphs>
  <Slides>26</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39"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第19课　经济体制改革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96</cp:revision>
  <dcterms:created xsi:type="dcterms:W3CDTF">2014-04-23T05:53:17Z</dcterms:created>
  <dcterms:modified xsi:type="dcterms:W3CDTF">2017-08-03T03:33:24Z</dcterms:modified>
</cp:coreProperties>
</file>