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372" r:id="rId2"/>
    <p:sldId id="264" r:id="rId3"/>
    <p:sldId id="265" r:id="rId4"/>
    <p:sldId id="373" r:id="rId5"/>
    <p:sldId id="374" r:id="rId6"/>
    <p:sldId id="375" r:id="rId7"/>
    <p:sldId id="275" r:id="rId8"/>
    <p:sldId id="376" r:id="rId9"/>
    <p:sldId id="377" r:id="rId10"/>
    <p:sldId id="378" r:id="rId11"/>
    <p:sldId id="379" r:id="rId12"/>
    <p:sldId id="380" r:id="rId13"/>
    <p:sldId id="381" r:id="rId14"/>
    <p:sldId id="382" r:id="rId1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43" autoAdjust="0"/>
    <p:restoredTop sz="95488" autoAdjust="0"/>
  </p:normalViewPr>
  <p:slideViewPr>
    <p:cSldViewPr showGuides="1">
      <p:cViewPr varScale="1">
        <p:scale>
          <a:sx n="92" d="100"/>
          <a:sy n="92" d="100"/>
        </p:scale>
        <p:origin x="978" y="84"/>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2017-08-29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6" name="组合 5"/>
          <p:cNvGrpSpPr/>
          <p:nvPr userDrawn="1"/>
        </p:nvGrpSpPr>
        <p:grpSpPr>
          <a:xfrm>
            <a:off x="5168612" y="1"/>
            <a:ext cx="1440160" cy="836712"/>
            <a:chOff x="5428356" y="1"/>
            <a:chExt cx="1274316" cy="836712"/>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274316" cy="836712"/>
            </a:xfrm>
            <a:prstGeom prst="rect">
              <a:avLst/>
            </a:prstGeom>
          </p:spPr>
        </p:pic>
        <p:sp>
          <p:nvSpPr>
            <p:cNvPr id="8" name="TextBox 37">
              <a:hlinkClick r:id="rId3" action="ppaction://hlinksldjump"/>
            </p:cNvPr>
            <p:cNvSpPr txBox="1"/>
            <p:nvPr userDrawn="1"/>
          </p:nvSpPr>
          <p:spPr>
            <a:xfrm>
              <a:off x="5500551" y="118147"/>
              <a:ext cx="1010972" cy="523220"/>
            </a:xfrm>
            <a:prstGeom prst="rect">
              <a:avLst/>
            </a:prstGeom>
            <a:noFill/>
          </p:spPr>
          <p:txBody>
            <a:bodyPr wrap="squar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知识网络</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系统构建</a:t>
              </a:r>
              <a:endParaRPr lang="en-US" altLang="zh-CN" sz="1400" dirty="0" smtClean="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6516218" y="1"/>
            <a:ext cx="1440160" cy="836712"/>
            <a:chOff x="5428356" y="1"/>
            <a:chExt cx="1274316"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274316" cy="836712"/>
            </a:xfrm>
            <a:prstGeom prst="rect">
              <a:avLst/>
            </a:prstGeom>
          </p:spPr>
        </p:pic>
        <p:sp>
          <p:nvSpPr>
            <p:cNvPr id="38" name="TextBox 37">
              <a:hlinkClick r:id="rId3" action="ppaction://hlinksldjump"/>
            </p:cNvPr>
            <p:cNvSpPr txBox="1"/>
            <p:nvPr userDrawn="1"/>
          </p:nvSpPr>
          <p:spPr>
            <a:xfrm>
              <a:off x="5500551" y="118147"/>
              <a:ext cx="1010972" cy="523220"/>
            </a:xfrm>
            <a:prstGeom prst="rect">
              <a:avLst/>
            </a:prstGeom>
            <a:noFill/>
          </p:spPr>
          <p:txBody>
            <a:bodyPr wrap="squar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核心观点</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归纳整合</a:t>
              </a:r>
              <a:endParaRPr lang="en-US" altLang="zh-CN" sz="1400" dirty="0" smtClean="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5" name="组合 4"/>
          <p:cNvGrpSpPr/>
          <p:nvPr userDrawn="1"/>
        </p:nvGrpSpPr>
        <p:grpSpPr>
          <a:xfrm>
            <a:off x="7842074" y="-4216"/>
            <a:ext cx="1431084" cy="851494"/>
            <a:chOff x="6525292" y="-4216"/>
            <a:chExt cx="1431084" cy="851494"/>
          </a:xfrm>
        </p:grpSpPr>
        <p:pic>
          <p:nvPicPr>
            <p:cNvPr id="44" name="图片 4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sp>
          <p:nvSpPr>
            <p:cNvPr id="43" name="TextBox 42">
              <a:hlinkClick r:id="rId3" action="ppaction://hlinksldjump"/>
            </p:cNvPr>
            <p:cNvSpPr txBox="1"/>
            <p:nvPr userDrawn="1"/>
          </p:nvSpPr>
          <p:spPr>
            <a:xfrm>
              <a:off x="6725380" y="126906"/>
              <a:ext cx="902811" cy="523220"/>
            </a:xfrm>
            <a:prstGeom prst="rect">
              <a:avLst/>
            </a:prstGeom>
            <a:noFill/>
          </p:spPr>
          <p:txBody>
            <a:bodyPr wrap="non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试题回放</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话题归纳</a:t>
              </a: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4619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7.xml"/><Relationship Id="rId5" Type="http://schemas.openxmlformats.org/officeDocument/2006/relationships/slideLayout" Target="../slideLayouts/slideLayout5.xml"/><Relationship Id="rId10"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834338"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2" y="169738"/>
            <a:ext cx="372464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单  元  整  合</a:t>
            </a:r>
            <a:endParaRPr lang="zh-CN" altLang="zh-CN" sz="1600" b="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5" name="TextBox 35">
            <a:hlinkClick r:id="rId10" action="ppaction://hlinksldjump"/>
          </p:cNvPr>
          <p:cNvSpPr txBox="1"/>
          <p:nvPr userDrawn="1"/>
        </p:nvSpPr>
        <p:spPr>
          <a:xfrm>
            <a:off x="6642503" y="116632"/>
            <a:ext cx="1112069" cy="523220"/>
          </a:xfrm>
          <a:prstGeom prst="rect">
            <a:avLst/>
          </a:prstGeom>
          <a:noFill/>
        </p:spPr>
        <p:txBody>
          <a:bodyPr wrap="squar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核心观点</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归纳整合</a:t>
            </a:r>
            <a:endParaRPr lang="en-US" altLang="zh-CN" sz="1400" dirty="0" smtClean="0">
              <a:solidFill>
                <a:srgbClr val="333333"/>
              </a:solidFill>
              <a:latin typeface="黑体" panose="02010600030101010101" pitchFamily="2" charset="-122"/>
              <a:ea typeface="黑体" panose="02010600030101010101" pitchFamily="2" charset="-122"/>
            </a:endParaRPr>
          </a:p>
        </p:txBody>
      </p:sp>
      <p:sp>
        <p:nvSpPr>
          <p:cNvPr id="24" name="TextBox 41">
            <a:hlinkClick r:id="rId11" action="ppaction://hlinksldjump"/>
          </p:cNvPr>
          <p:cNvSpPr txBox="1"/>
          <p:nvPr userDrawn="1"/>
        </p:nvSpPr>
        <p:spPr>
          <a:xfrm>
            <a:off x="8050228" y="115863"/>
            <a:ext cx="902811" cy="523220"/>
          </a:xfrm>
          <a:prstGeom prst="rect">
            <a:avLst/>
          </a:prstGeom>
          <a:noFill/>
        </p:spPr>
        <p:txBody>
          <a:bodyPr wrap="non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试题回放</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话题归纳</a:t>
            </a:r>
            <a:endParaRPr lang="en-US" altLang="zh-CN" sz="1400" dirty="0" smtClean="0">
              <a:solidFill>
                <a:srgbClr val="333333"/>
              </a:solidFill>
              <a:latin typeface="黑体" panose="02010600030101010101" pitchFamily="2" charset="-122"/>
              <a:ea typeface="黑体" panose="02010600030101010101" pitchFamily="2" charset="-122"/>
            </a:endParaRPr>
          </a:p>
        </p:txBody>
      </p:sp>
      <p:sp>
        <p:nvSpPr>
          <p:cNvPr id="16" name="TextBox 35">
            <a:hlinkClick r:id="rId12" action="ppaction://hlinksldjump"/>
          </p:cNvPr>
          <p:cNvSpPr txBox="1"/>
          <p:nvPr userDrawn="1"/>
        </p:nvSpPr>
        <p:spPr>
          <a:xfrm>
            <a:off x="5291043" y="115863"/>
            <a:ext cx="1112069" cy="523220"/>
          </a:xfrm>
          <a:prstGeom prst="rect">
            <a:avLst/>
          </a:prstGeom>
          <a:noFill/>
        </p:spPr>
        <p:txBody>
          <a:bodyPr wrap="squar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知识网络</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系统构建</a:t>
            </a:r>
            <a:endParaRPr lang="en-US" altLang="zh-CN" sz="1400" dirty="0" smtClean="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package" Target="../embeddings/Microsoft_Word___1.docx"/></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package" Target="../embeddings/Microsoft_Word___2.docx"/></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  元  整  合</a:t>
            </a:r>
            <a:endParaRPr lang="zh-CN" altLang="zh-CN" dirty="0"/>
          </a:p>
        </p:txBody>
      </p:sp>
    </p:spTree>
    <p:extLst>
      <p:ext uri="{BB962C8B-B14F-4D97-AF65-F5344CB8AC3E}">
        <p14:creationId xmlns:p14="http://schemas.microsoft.com/office/powerpoint/2010/main" val="852171397"/>
      </p:ext>
    </p:extLst>
  </p:cSld>
  <p:clrMapOvr>
    <a:masterClrMapping/>
  </p:clrMapOvr>
  <p:transition spd="slow">
    <p:randomBa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700808"/>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本题考查春秋战国时期的经济。由题干信息可知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范蠡在陶、子贡在曹鲁之间经商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两人成为巨富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这与两人活动的区域位置有关。陶、曹、鲁位于济水、泗水流域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均为黄河中下游地区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经济相对发达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而且这一地区诸侯国众多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有利于商贸发展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项正确。本题易错选</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两人成为巨富不能决定地方经济实力高低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且交通也不是地方经济发达与否的决定因素。题干信息无法体现争霸战争的影响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也不能反映城市规模扩大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44165937"/>
      </p:ext>
    </p:extLst>
  </p:cSld>
  <p:clrMapOvr>
    <a:masterClrMapping/>
  </p:clrMapOvr>
  <mc:AlternateContent xmlns:mc="http://schemas.openxmlformats.org/markup-compatibility/2006" xmlns:p14="http://schemas.microsoft.com/office/powerpoint/2010/main">
    <mc:Choice Requires="p14">
      <p:transition spd="slow" p14:dur="13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17308"/>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北朝时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嗜好奶类制品的北方人常常嘲笑南方人的喝茶习俗。唐中期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北方城市中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多开店铺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煎茶卖之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不问道俗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投钱取饮。其茶自江、淮而来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舟车相继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所在山积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。据此可知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唐中期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国家统一使南茶开始北</a:t>
            </a:r>
            <a:r>
              <a:rPr lang="zh-CN" altLang="zh-CN" sz="2200" dirty="0" smtClean="0">
                <a:solidFill>
                  <a:srgbClr val="000000"/>
                </a:solidFill>
                <a:latin typeface="Times New Roman" panose="02020603050405020304" pitchFamily="18" charset="0"/>
                <a:cs typeface="Times New Roman" panose="02020603050405020304" pitchFamily="18" charset="0"/>
              </a:rPr>
              <a:t>运</a:t>
            </a: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南北方饮食习惯趋于一致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南方经济文化影响力</a:t>
            </a:r>
            <a:r>
              <a:rPr lang="zh-CN" altLang="zh-CN" sz="2200" dirty="0" smtClean="0">
                <a:solidFill>
                  <a:srgbClr val="000000"/>
                </a:solidFill>
                <a:latin typeface="Times New Roman" panose="02020603050405020304" pitchFamily="18" charset="0"/>
                <a:cs typeface="Times New Roman" panose="02020603050405020304" pitchFamily="18" charset="0"/>
              </a:rPr>
              <a:t>上升</a:t>
            </a: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南方经济水平已超越北方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本题考查经济重心南移与社会习俗变迁。材料信息反映了北朝时北方人嘲笑南方人的喝茶习俗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唐朝中期北方城市中出现了很多茶铺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饮茶之人颇多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茶铺的茶叶多来自南方。北方人由嘲笑南方人喝茶到大量饮茶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这说明南方经济文化影响力上升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南方的习俗也被北方人接受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项。材料无法体现南茶开始北运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项。饮茶习惯只是饮食习惯的一个方面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南宋时期南方经济水平超越北方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44636628"/>
      </p:ext>
    </p:extLst>
  </p:cSld>
  <p:clrMapOvr>
    <a:masterClrMapping/>
  </p:clrMapOvr>
  <mc:AlternateContent xmlns:mc="http://schemas.openxmlformats.org/markup-compatibility/2006" xmlns:p14="http://schemas.microsoft.com/office/powerpoint/2010/main">
    <mc:Choice Requires="p14">
      <p:transition spd="slow" p14:dur="1300">
        <p:fade thruBlk="1"/>
      </p:transition>
    </mc:Choice>
    <mc:Fallback xmlns="">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824992"/>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cs typeface="宋体" panose="02010600030101010101" pitchFamily="2" charset="-122"/>
              </a:rPr>
              <a:t>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《史记》记载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西汉前期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从事农牧业、采矿业、手工业和商业的人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通过自己的努力和智慧而致富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大者倾郡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中者倾县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下者倾乡里者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不可胜数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。这反映了当时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义利观发生根本改变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朝廷注重提高工商业者地位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经济得到恢复和发展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地方豪强势力控制了郡县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本题考查西汉经济的恢复与发展。题干材料反映出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西汉前期各行各业的人们通过自身的努力和智慧大都可以致富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这反映出西汉前期经济得到恢复和发展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项正确。西汉时期的义利观并没有发生根本的改变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项错误。西汉的经济政策主要是重农抑商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项说法错误。材料并没有反映地方豪强势力控制郡县的问题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并且地方豪强势力主要是在东汉时期得到较大发展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91064348"/>
      </p:ext>
    </p:extLst>
  </p:cSld>
  <p:clrMapOvr>
    <a:masterClrMapping/>
  </p:clrMapOvr>
  <mc:AlternateContent xmlns:mc="http://schemas.openxmlformats.org/markup-compatibility/2006" xmlns:p14="http://schemas.microsoft.com/office/powerpoint/2010/main">
    <mc:Choice Requires="p14">
      <p:transition spd="slow" p14:dur="1300">
        <p:strips/>
      </p:transition>
    </mc:Choice>
    <mc:Fallback xmlns="">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737932"/>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明前中期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朝廷在饮食器具使用上有一套严格规定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例如官员不得使用玉制器皿等。到明后期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连低级官员乃至普通人家也都使用玉制器皿。这一变化反映了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君主专制统治逐渐加强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经济发展冲击等级秩序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市民兴起瓦解传统伦理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低级官员易染奢靡风气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本题考查明代经济发展的影响。题干材料强调了明后期低级官员乃至普通人家都使用玉制器皿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这破坏了明前中期的等级规定。联系所学知识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可知这是商品经济发展的结果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经济发展冲击了等级秩序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项正确。根据材料信息无法得出君主专制逐渐加强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项。官员不得使用玉制器皿是朝廷的规定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并非传统的伦理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且材料信息没有指向市民阶层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项错误。由题干材料不足以说明低级官员易染奢靡风气</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7165189"/>
      </p:ext>
    </p:extLst>
  </p:cSld>
  <p:clrMapOvr>
    <a:masterClrMapping/>
  </p:clrMapOvr>
  <mc:AlternateContent xmlns:mc="http://schemas.openxmlformats.org/markup-compatibility/2006" xmlns:p14="http://schemas.microsoft.com/office/powerpoint/2010/main">
    <mc:Choice Requires="p14">
      <p:transition spd="slow" p14:dur="1300">
        <p:cover dir="ld"/>
      </p:transition>
    </mc:Choice>
    <mc:Fallback xmlns="">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492896"/>
            <a:ext cx="8128000" cy="167853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话题归纳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就高考来看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本单元内容考查频率较高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尤其是小农经济的形成、土地制度的演变、经济重心的南移和商业的发展等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建议将学习重心放在土地制度以及小农经济上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在复习时建议以专题的形式展开。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14421632"/>
      </p:ext>
    </p:extLst>
  </p:cSld>
  <p:clrMapOvr>
    <a:masterClrMapping/>
  </p:clrMapOvr>
  <mc:AlternateContent xmlns:mc="http://schemas.openxmlformats.org/markup-compatibility/2006" xmlns:p14="http://schemas.microsoft.com/office/powerpoint/2010/main">
    <mc:Choice Requires="p14">
      <p:transition spd="slow" p14:dur="1300">
        <p:cover dir="ru"/>
      </p:transition>
    </mc:Choice>
    <mc:Fallback xmlns="">
      <p:transition spd="slow">
        <p:cover dir="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23.eps" descr="id:2147492081;FounderCES"/>
          <p:cNvPicPr/>
          <p:nvPr/>
        </p:nvPicPr>
        <p:blipFill>
          <a:blip r:embed="rId2"/>
          <a:stretch>
            <a:fillRect/>
          </a:stretch>
        </p:blipFill>
        <p:spPr>
          <a:xfrm>
            <a:off x="971600" y="847103"/>
            <a:ext cx="7344816" cy="5835048"/>
          </a:xfrm>
          <a:prstGeom prst="rect">
            <a:avLst/>
          </a:prstGeom>
        </p:spPr>
      </p:pic>
    </p:spTree>
    <p:extLst>
      <p:ext uri="{BB962C8B-B14F-4D97-AF65-F5344CB8AC3E}">
        <p14:creationId xmlns:p14="http://schemas.microsoft.com/office/powerpoint/2010/main" val="2602319192"/>
      </p:ext>
    </p:extLst>
  </p:cSld>
  <p:clrMapOvr>
    <a:masterClrMapping/>
  </p:clrMapOvr>
  <p:transition spd="slow">
    <p:cover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484784"/>
            <a:ext cx="8128000" cy="369479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中国古代以农立国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农耕文明长期居于世界先进水平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精耕细作是我国传统农业经济的一个基本特征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小农经济是我国古代农业生产的基本模式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是中国古代文明的经济基础。中国古代纺织业、陶瓷业和冶铸业生产长期领先世界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产品享誉海内外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中国古代商业的发展促进了经济的进步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商业与农业、手工业的发展紧密相连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相辅相成。古代商业长期受到重农抑商政策的压制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始终作为农耕经济的补充而存在。明清时期的海禁和闭关锁国政策抑制和阻碍了新经济因素的成长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导致中国错失了由农业文明向工业文明转变的机遇。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pull dir="ru"/>
      </p:transition>
    </mc:Choice>
    <mc:Fallback xmlns="">
      <p:transition spd="slow">
        <p:pull dir="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052736"/>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一、秦之后中国古代经济的基本结构与特点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农业生产模式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以铁犁牛耕为主要耕作方式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以小农经济为主要生产模式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实行精耕细作。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土地制度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地主土地所有制、小农土地所有制、封建国家土地所有制多种形式并存是中国封建社会土地制度的基本形态。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经济重心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自东汉末而渐南移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从而改变了中国经济的空间格局。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工商业的发展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虽然作为农业经济的补充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但曾长期居于世界领先地位。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资本主义萌芽出现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明朝中后期在农业经济发展的基础上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孕育出资本主义萌芽。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中国古代政府大都采取重农抑商政策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在明清时期还采取海禁政策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限制了工商业和资本主义萌芽的发展。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24796465"/>
      </p:ext>
    </p:extLst>
  </p:cSld>
  <p:clrMapOvr>
    <a:masterClrMapping/>
  </p:clrMapOvr>
  <mc:AlternateContent xmlns:mc="http://schemas.openxmlformats.org/markup-compatibility/2006" xmlns:p14="http://schemas.microsoft.com/office/powerpoint/2010/main">
    <mc:Choice Requires="p14">
      <p:transition spd="slow" p14:dur="2000">
        <p:pull dir="rd"/>
      </p:transition>
    </mc:Choice>
    <mc:Fallback xmlns="">
      <p:transition spd="slow">
        <p:pull dir="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二、中国古代手工业的发展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手工业生产部门不断增加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劳动分工越来越细。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手工业技术不断进步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其动力主要来自手工工人的经验积累以及对手工业的充足投入。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经营方式不断进步。从经营的方式来说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其发展的一般趋势是由家庭手工业到作坊手工业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再到工场手工业。明代中叶以后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资本主义萌芽产生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出现了工场手工业的经营方式。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官营手工业、私营手工业、家庭手工业三种经营形态并存。一方面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家庭手工业占有相当的比重。另一方面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明中叶之前官营手工业在中国手工业经济中占主导地位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在很大程度上限制了私营手工业的发展。明中叶之后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官营手工业衰落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私营手工业逐步占据主导地位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表现为资本主义生产方式的萌芽开始产生。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30923031"/>
      </p:ext>
    </p:extLst>
  </p:cSld>
  <p:clrMapOvr>
    <a:masterClrMapping/>
  </p:clrMapOvr>
  <mc:AlternateContent xmlns:mc="http://schemas.openxmlformats.org/markup-compatibility/2006" xmlns:p14="http://schemas.microsoft.com/office/powerpoint/2010/main">
    <mc:Choice Requires="p14">
      <p:transition spd="slow" p14:dur="2000">
        <p:split orient="vert" dir="in"/>
      </p:transition>
    </mc:Choice>
    <mc:Fallback xmlns="">
      <p:transition spd="slow">
        <p:split orient="vert" dir="in"/>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713478"/>
            <a:ext cx="42386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三、中国古代金融货币的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发展</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120872666"/>
              </p:ext>
            </p:extLst>
          </p:nvPr>
        </p:nvGraphicFramePr>
        <p:xfrm>
          <a:off x="508000" y="1175970"/>
          <a:ext cx="8128000" cy="6096819"/>
        </p:xfrm>
        <a:graphic>
          <a:graphicData uri="http://schemas.openxmlformats.org/presentationml/2006/ole">
            <mc:AlternateContent xmlns:mc="http://schemas.openxmlformats.org/markup-compatibility/2006">
              <mc:Choice xmlns:v="urn:schemas-microsoft-com:vml" Requires="v">
                <p:oleObj spid="_x0000_s1027" name="文档" r:id="rId4" imgW="3938478" imgH="2954816" progId="Word.Document.12">
                  <p:embed/>
                </p:oleObj>
              </mc:Choice>
              <mc:Fallback>
                <p:oleObj name="文档" r:id="rId4" imgW="3938478" imgH="2954816" progId="Word.Document.12">
                  <p:embed/>
                  <p:pic>
                    <p:nvPicPr>
                      <p:cNvPr id="0" name=""/>
                      <p:cNvPicPr/>
                      <p:nvPr/>
                    </p:nvPicPr>
                    <p:blipFill>
                      <a:blip r:embed="rId5"/>
                      <a:stretch>
                        <a:fillRect/>
                      </a:stretch>
                    </p:blipFill>
                    <p:spPr>
                      <a:xfrm>
                        <a:off x="508000" y="1175970"/>
                        <a:ext cx="8128000" cy="6096819"/>
                      </a:xfrm>
                      <a:prstGeom prst="rect">
                        <a:avLst/>
                      </a:prstGeom>
                    </p:spPr>
                  </p:pic>
                </p:oleObj>
              </mc:Fallback>
            </mc:AlternateContent>
          </a:graphicData>
        </a:graphic>
      </p:graphicFrame>
    </p:spTree>
    <p:extLst>
      <p:ext uri="{BB962C8B-B14F-4D97-AF65-F5344CB8AC3E}">
        <p14:creationId xmlns:p14="http://schemas.microsoft.com/office/powerpoint/2010/main" val="541387879"/>
      </p:ext>
    </p:extLst>
  </p:cSld>
  <p:clrMapOvr>
    <a:masterClrMapping/>
  </p:clrMapOvr>
  <mc:AlternateContent xmlns:mc="http://schemas.openxmlformats.org/markup-compatibility/2006" xmlns:p14="http://schemas.microsoft.com/office/powerpoint/2010/main">
    <mc:Choice Requires="p14">
      <p:transition spd="slow" p14:dur="2000">
        <p:split/>
      </p:transition>
    </mc:Choice>
    <mc:Fallback xmlns="">
      <p:transition spd="slow">
        <p:spli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26321"/>
            <a:ext cx="8128000" cy="872355"/>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试题回放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cs typeface="宋体" panose="02010600030101010101" pitchFamily="2" charset="-122"/>
              </a:rPr>
              <a:t>Ⅲ</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a:t>
            </a:r>
            <a:r>
              <a:rPr lang="en-US" altLang="zh-CN" sz="2200" dirty="0">
                <a:solidFill>
                  <a:srgbClr val="000000"/>
                </a:solidFill>
                <a:latin typeface="Times New Roman" panose="02020603050405020304" pitchFamily="18" charset="0"/>
              </a:rPr>
              <a:t>1</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val="2620064349"/>
              </p:ext>
            </p:extLst>
          </p:nvPr>
        </p:nvGraphicFramePr>
        <p:xfrm>
          <a:off x="508000" y="1700808"/>
          <a:ext cx="8128000" cy="2822222"/>
        </p:xfrm>
        <a:graphic>
          <a:graphicData uri="http://schemas.openxmlformats.org/presentationml/2006/ole">
            <mc:AlternateContent xmlns:mc="http://schemas.openxmlformats.org/markup-compatibility/2006">
              <mc:Choice xmlns:v="urn:schemas-microsoft-com:vml" Requires="v">
                <p:oleObj spid="_x0000_s2051" name="文档" r:id="rId4" imgW="3886046" imgH="1349110" progId="Word.Document.12">
                  <p:embed/>
                </p:oleObj>
              </mc:Choice>
              <mc:Fallback>
                <p:oleObj name="文档" r:id="rId4" imgW="3886046" imgH="1349110" progId="Word.Document.12">
                  <p:embed/>
                  <p:pic>
                    <p:nvPicPr>
                      <p:cNvPr id="0" name=""/>
                      <p:cNvPicPr/>
                      <p:nvPr/>
                    </p:nvPicPr>
                    <p:blipFill>
                      <a:blip r:embed="rId5"/>
                      <a:stretch>
                        <a:fillRect/>
                      </a:stretch>
                    </p:blipFill>
                    <p:spPr>
                      <a:xfrm>
                        <a:off x="508000" y="1700808"/>
                        <a:ext cx="8128000" cy="2822222"/>
                      </a:xfrm>
                      <a:prstGeom prst="rect">
                        <a:avLst/>
                      </a:prstGeom>
                    </p:spPr>
                  </p:pic>
                </p:oleObj>
              </mc:Fallback>
            </mc:AlternateContent>
          </a:graphicData>
        </a:graphic>
      </p:graphicFrame>
      <p:sp>
        <p:nvSpPr>
          <p:cNvPr id="4" name="矩形 3"/>
          <p:cNvSpPr>
            <a:spLocks noChangeAspect="1"/>
          </p:cNvSpPr>
          <p:nvPr/>
        </p:nvSpPr>
        <p:spPr>
          <a:xfrm>
            <a:off x="508000" y="4055059"/>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表</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为唐代后期敦煌某地土地占有情况统计表。据此可知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当时该地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自耕农经济盛行</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土地集中现象突出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均田制破坏严重</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农业生产效率提高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cover dir="ru"/>
      </p:transition>
    </mc:Choice>
    <mc:Fallback xmlns="">
      <p:transition spd="slow">
        <p:cover dir="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508000" y="2204864"/>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本题考查唐朝自耕农经济发展状况。从表格数据来看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占有</a:t>
            </a:r>
            <a:r>
              <a:rPr lang="en-US" altLang="zh-CN" sz="2200" dirty="0">
                <a:solidFill>
                  <a:srgbClr val="000000"/>
                </a:solidFill>
                <a:latin typeface="Times New Roman" panose="02020603050405020304" pitchFamily="18" charset="0"/>
                <a:cs typeface="Times New Roman" panose="02020603050405020304" pitchFamily="18" charset="0"/>
              </a:rPr>
              <a:t>20—130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亩土地的户数占了绝大部分</a:t>
            </a:r>
            <a:r>
              <a:rPr lang="en-US" altLang="zh-CN" sz="2200" dirty="0">
                <a:solidFill>
                  <a:srgbClr val="000000"/>
                </a:solidFill>
                <a:latin typeface="Times New Roman" panose="02020603050405020304" pitchFamily="18" charset="0"/>
                <a:cs typeface="Times New Roman" panose="02020603050405020304" pitchFamily="18" charset="0"/>
              </a:rPr>
              <a:t>(74.1%),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项说法正确。占有高额土地数量的户数较少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还不足</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项说法错误。土地兼并不明显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无法反映出均田制是否遭到破坏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项错误。材料反映的是土地占有情况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无法反映农业生产率问题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22516188"/>
      </p:ext>
    </p:extLst>
  </p:cSld>
  <p:clrMapOvr>
    <a:masterClrMapping/>
  </p:clrMapOvr>
  <mc:AlternateContent xmlns:mc="http://schemas.openxmlformats.org/markup-compatibility/2006" xmlns:p14="http://schemas.microsoft.com/office/powerpoint/2010/main">
    <mc:Choice Requires="p14">
      <p:transition spd="slow" p14:dur="13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cs typeface="宋体" panose="02010600030101010101" pitchFamily="2" charset="-122"/>
              </a:rPr>
              <a:t>Ⅱ</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smtClean="0">
                <a:solidFill>
                  <a:srgbClr val="000000"/>
                </a:solidFill>
                <a:latin typeface="Times New Roman" panose="02020603050405020304" pitchFamily="18" charset="0"/>
                <a:cs typeface="Times New Roman" panose="02020603050405020304" pitchFamily="18" charset="0"/>
              </a:rPr>
              <a:t>右</a:t>
            </a:r>
            <a:r>
              <a:rPr lang="zh-CN" altLang="zh-CN" sz="2200" smtClean="0">
                <a:solidFill>
                  <a:srgbClr val="000000"/>
                </a:solidFill>
                <a:latin typeface="Times New Roman" panose="02020603050405020304" pitchFamily="18" charset="0"/>
                <a:cs typeface="Times New Roman" panose="02020603050405020304" pitchFamily="18" charset="0"/>
              </a:rPr>
              <a:t>图</a:t>
            </a:r>
            <a:r>
              <a:rPr lang="zh-CN" altLang="zh-CN" sz="2200" dirty="0">
                <a:solidFill>
                  <a:srgbClr val="000000"/>
                </a:solidFill>
                <a:latin typeface="Times New Roman" panose="02020603050405020304" pitchFamily="18" charset="0"/>
                <a:cs typeface="Times New Roman" panose="02020603050405020304" pitchFamily="18" charset="0"/>
              </a:rPr>
              <a:t>为春秋战国之际局部示意图。当时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范蠡在陶、子贡在曹鲁之间经商成为巨富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这一现象反映了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区域位置影响商贸发展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争霸战争促进经济交往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交通条件决定地方经济状况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城市规模扩大推动商业繁荣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17YQGL01.eps" descr="id:2147492133;FounderCES"/>
          <p:cNvPicPr/>
          <p:nvPr/>
        </p:nvPicPr>
        <p:blipFill>
          <a:blip r:embed="rId2"/>
          <a:stretch>
            <a:fillRect/>
          </a:stretch>
        </p:blipFill>
        <p:spPr>
          <a:xfrm>
            <a:off x="1835696" y="1700808"/>
            <a:ext cx="4680520" cy="3218315"/>
          </a:xfrm>
          <a:prstGeom prst="rect">
            <a:avLst/>
          </a:prstGeom>
        </p:spPr>
      </p:pic>
    </p:spTree>
    <p:extLst>
      <p:ext uri="{BB962C8B-B14F-4D97-AF65-F5344CB8AC3E}">
        <p14:creationId xmlns:p14="http://schemas.microsoft.com/office/powerpoint/2010/main" val="4134490158"/>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335</TotalTime>
  <Words>1008</Words>
  <Application>Microsoft Office PowerPoint</Application>
  <PresentationFormat>全屏显示(4:3)</PresentationFormat>
  <Paragraphs>60</Paragraphs>
  <Slides>14</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14</vt:i4>
      </vt:variant>
    </vt:vector>
  </HeadingPairs>
  <TitlesOfParts>
    <vt:vector size="26" baseType="lpstr">
      <vt:lpstr>NEU-BZ-S92</vt:lpstr>
      <vt:lpstr>方正书宋_GBK</vt:lpstr>
      <vt:lpstr>方正宋黑_GBK</vt:lpstr>
      <vt:lpstr>黑体</vt:lpstr>
      <vt:lpstr>楷体</vt:lpstr>
      <vt:lpstr>宋体</vt:lpstr>
      <vt:lpstr>微软雅黑</vt:lpstr>
      <vt:lpstr>Arial</vt:lpstr>
      <vt:lpstr>Calibri</vt:lpstr>
      <vt:lpstr>Times New Roman</vt:lpstr>
      <vt:lpstr>测控设计模板14新</vt:lpstr>
      <vt:lpstr>文档</vt:lpstr>
      <vt:lpstr>单  元  整  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93</cp:revision>
  <dcterms:created xsi:type="dcterms:W3CDTF">2014-04-23T05:53:17Z</dcterms:created>
  <dcterms:modified xsi:type="dcterms:W3CDTF">2017-08-29T04:00:27Z</dcterms:modified>
</cp:coreProperties>
</file>