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72" r:id="rId2"/>
    <p:sldId id="264" r:id="rId3"/>
    <p:sldId id="265" r:id="rId4"/>
    <p:sldId id="380" r:id="rId5"/>
    <p:sldId id="381" r:id="rId6"/>
    <p:sldId id="359" r:id="rId7"/>
    <p:sldId id="382" r:id="rId8"/>
    <p:sldId id="383" r:id="rId9"/>
    <p:sldId id="366" r:id="rId10"/>
    <p:sldId id="384" r:id="rId11"/>
    <p:sldId id="275" r:id="rId12"/>
    <p:sldId id="385" r:id="rId13"/>
    <p:sldId id="386" r:id="rId14"/>
    <p:sldId id="387" r:id="rId15"/>
    <p:sldId id="388" r:id="rId16"/>
    <p:sldId id="379" r:id="rId17"/>
    <p:sldId id="389" r:id="rId18"/>
    <p:sldId id="390" r:id="rId19"/>
    <p:sldId id="391" r:id="rId20"/>
    <p:sldId id="392" r:id="rId21"/>
    <p:sldId id="393" r:id="rId22"/>
    <p:sldId id="394" r:id="rId23"/>
    <p:sldId id="395" r:id="rId24"/>
    <p:sldId id="396" r:id="rId25"/>
    <p:sldId id="397" r:id="rId26"/>
    <p:sldId id="398"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5</a:t>
            </a:r>
            <a:r>
              <a:rPr lang="zh-CN" altLang="zh-CN" sz="1600" b="1" dirty="0" smtClean="0"/>
              <a:t>课</a:t>
            </a:r>
            <a:r>
              <a:rPr lang="zh-CN" altLang="zh-CN" sz="1600" dirty="0" smtClean="0"/>
              <a:t>　</a:t>
            </a:r>
            <a:r>
              <a:rPr lang="zh-CN" altLang="zh-CN" sz="1600" b="1" dirty="0" smtClean="0"/>
              <a:t>农耕时代的商业与城市</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5</a:t>
            </a:r>
            <a:r>
              <a:rPr lang="zh-CN" altLang="zh-CN" b="1" dirty="0"/>
              <a:t>课</a:t>
            </a:r>
            <a:r>
              <a:rPr lang="zh-CN" altLang="zh-CN" dirty="0"/>
              <a:t>　</a:t>
            </a:r>
            <a:r>
              <a:rPr lang="zh-CN" altLang="zh-CN" b="1" dirty="0"/>
              <a:t>农耕时代的商业与城市</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有人形容中国古代商业就像一个带着枷锁、脚镣并被捆绑起来的舞者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她的每一个舞步都带着沉重的牵累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她的每一个旋转都受着束缚的疼痛。这一说法的理由是什么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中国古代统治者长期推行重农抑商政策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抑制商业的发展。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306822"/>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919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中国古代商业的发展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随着江南经济的发展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在交通便利的地方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市镇逐渐兴起。到万历以后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其市镇总数不下</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其中规模大、功能全的镇至少有</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个。这些市镇之间的距离大体在</a:t>
            </a:r>
            <a:r>
              <a:rPr lang="en-US" altLang="zh-CN" sz="2200" dirty="0">
                <a:solidFill>
                  <a:srgbClr val="000000"/>
                </a:solidFill>
                <a:latin typeface="Times New Roman" panose="02020603050405020304" pitchFamily="18" charset="0"/>
                <a:cs typeface="Times New Roman" panose="02020603050405020304" pitchFamily="18" charset="0"/>
              </a:rPr>
              <a:t>5—15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一般最大距离不超过农家一日舟行往返足以完成买卖的路程。在每个市镇的周围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都有密集的从事小商品生产的村坊和初级集市环绕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这些市镇作为商品集镇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形成一个以水路舟行为基本交通脉络的网状结构。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摘编自齐涛主编《中国古代经济史》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概括指出明朝商业发展的新气象</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探究其出现的原因。</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概括指出有利于中国古代商业发展的主要因素。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出现了数量众多的分布密集的商业市镇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形成城镇网络。原因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水陆交通便利。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农业和手工业的发展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商业利润的刺激。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4353910"/>
      </p:ext>
    </p:extLst>
  </p:cSld>
  <p:clrMapOvr>
    <a:masterClrMapping/>
  </p:clrMapOvr>
  <mc:AlternateContent xmlns:mc="http://schemas.openxmlformats.org/markup-compatibility/2006" xmlns:p14="http://schemas.microsoft.com/office/powerpoint/2010/main">
    <mc:Choice Requires="p14">
      <p:transition spd="slow" p14:dur="1300">
        <p:checker dir="vert"/>
      </p:transition>
    </mc:Choice>
    <mc:Fallback xmlns="">
      <p:transition spd="slow">
        <p:checke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中国古代商业发展的特点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商业市场的形式多样。如城市中的市、早市、夜市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城郊和乡村的草市等。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城市商业经济发达。各朝代都兴起不同数量和规模的商业大都市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兴起了一批工商业市镇。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对外贸易发达。以陆上和海上丝绸之路为主要通道的对外贸易发达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构成古代商业的重要组成部分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并促进了沿海港口城市的兴盛。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货币种类丰富。在货币流通领域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北宋出现了世界上最早的纸币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明朝时形成了以白银为主、以钱为辅的钱、银并行的货币流通制度。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2309231"/>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商人群体活跃。明清时期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实力雄厚的区域性商人群体组成了商帮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徽商、晋商等。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商业地位低下。商业长期受到重农抑商政策的压制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商人社会地位较低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商业始终作为农耕经济的补充而未占主导地位。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246178"/>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明代范濂《云间据目抄》卷二记述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嘉、隆以来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豪门贵室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导奢导淫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博带儒冠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长奸长傲。日有奇闻叠出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岁多新事百端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伦教荡然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纲常已矣。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造成这种现象的根源是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传统道德沦丧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商品经济的发展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贫富分化的加剧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豪门贵室崇尚奢侈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传统道德沦丧是材料中豪门贵室生活奢靡忽视道德伦理产生的影响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社会财富增加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导致豪门贵室中出现奢靡的行为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贫富分化会导致社会矛盾加剧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不是材料中富人享受奢侈生活的根源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豪门贵室崇尚奢侈是材料现象的表述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9099779"/>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富商大贾周流天下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交易之物莫不通。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下列对当时商业发展的描述正确的是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商业活动突破了时间和空间的限制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草市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成为重要的地方商业中心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到处都有便利的客舍、邸店和车坊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繁华商业中心成为交易活动的平台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商业活动突破了时间和空间的限制是在宋代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形成是在南北朝时期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邸店出现是在唐代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材料反映了当时商业活动的繁华景象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唐玄宗时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江中有婆罗门、波斯、昆仑等舶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不知其数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兼载香药珍宝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积载如山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其舶深六七丈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。从材料中能得到的正确信息是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广州是当时世界第一大港口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唐朝时海外贸易十分繁荣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唐朝的手工业很发达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唐朝对外实行朝贡贸易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材料涉及的是海外贸易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与手工业发展无关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项材料中无法体现。材料反映的正确信息是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8981517"/>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《卖炭翁》是唐代诗人白居易的一首家喻户晓的诗作。诗中叙述老翁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晓驾炭车碾冰辙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到长安城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牛困人饥日已高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市南门外泥中歇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没有行政管理的草市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地方自治的市镇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严格管制的集中市场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沿街开铺的街市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草市即已形成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且政府对这种草市实行行政管理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地方自治说法与史实不符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唐代市尚未突破时间和空间的限制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不可能沿街开铺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0058313"/>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宋代文献中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大量出现虚市、亥市、村市、山市、野市、草市、小市、虚、舍、圈、集、场等词语。这反映出当时</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城市类型繁多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农村商业发展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农业生产地位下降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市场管理有待规范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材料并没有反映城市的发展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出现众多乡村集市说明农村中商业发展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在宋代小农经济占主导地位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农业生产地位没有下降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乡村集市要受到政府的管理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1670517"/>
      </p:ext>
    </p:extLst>
  </p:cSld>
  <p:clrMapOvr>
    <a:masterClrMapping/>
  </p:clrMapOvr>
  <mc:AlternateContent xmlns:mc="http://schemas.openxmlformats.org/markup-compatibility/2006" xmlns:p14="http://schemas.microsoft.com/office/powerpoint/2010/main">
    <mc:Choice Requires="p14">
      <p:transition spd="slow" p14:dur="13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28011833"/>
              </p:ext>
            </p:extLst>
          </p:nvPr>
        </p:nvGraphicFramePr>
        <p:xfrm>
          <a:off x="508000" y="1187810"/>
          <a:ext cx="8128000" cy="4833478"/>
        </p:xfrm>
        <a:graphic>
          <a:graphicData uri="http://schemas.openxmlformats.org/presentationml/2006/ole">
            <mc:AlternateContent xmlns:mc="http://schemas.openxmlformats.org/markup-compatibility/2006">
              <mc:Choice xmlns:v="urn:schemas-microsoft-com:vml" Requires="v">
                <p:oleObj spid="_x0000_s1029" name="文档" r:id="rId3" imgW="3990909" imgH="2373340" progId="Word.Document.12">
                  <p:embed/>
                </p:oleObj>
              </mc:Choice>
              <mc:Fallback>
                <p:oleObj name="文档" r:id="rId3" imgW="3990909" imgH="2373340" progId="Word.Document.12">
                  <p:embed/>
                  <p:pic>
                    <p:nvPicPr>
                      <p:cNvPr id="0" name=""/>
                      <p:cNvPicPr/>
                      <p:nvPr/>
                    </p:nvPicPr>
                    <p:blipFill>
                      <a:blip r:embed="rId4"/>
                      <a:stretch>
                        <a:fillRect/>
                      </a:stretch>
                    </p:blipFill>
                    <p:spPr>
                      <a:xfrm>
                        <a:off x="508000" y="1187810"/>
                        <a:ext cx="8128000" cy="483347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620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明朝冯梦龙《醒世恒言》记载的江南民谣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做天莫做四月天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蚕要温和麦要寒。秧要日时麻要雨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采桑娘子要晴干。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民谣反映了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手工业生产的雇佣关系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经济作物种植得到重视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江南农业精耕细作状况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商品生产呈现区域分工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材料中没有反映雇佣关系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材料提及农民种麻采桑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说明经济作物种植得到重视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民谣主要反映了江南经济作物的种植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而非粮食作物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且与精耕细作无关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材料没有体现江南经济的区域分工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3916031"/>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964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明代后期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意大利人利玛窦从岭南北上京师时看到客商往来情形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旅客骑马或乘轿越岭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商货用驮兽或挑夫运送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他们好像是不计其数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队伍每天不绝于途。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岭南货币经济发达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商税成为政府财政倚重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长途贩运贸易兴盛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岭南地区商帮普遍兴起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材料体现的是从岭南到京城商业活动频繁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没有体现岭南货币经济的发展状况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材料没有体现商业税收与政府财政的关系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岭南北上京师时看到客商往来情形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长途商业贩运繁荣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商帮是指地域性的商人群体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材料内容与商帮概念不符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6516151"/>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田律》规定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百姓居田舍者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毋敢酤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田啬夫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谨禁御之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有不从令者有罪。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该法令出台的主要动机是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抑制商贾发展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提倡粮食节俭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严禁商品流通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稳定酒类物价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秦代禁止百姓买卖酒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联系秦代以法家思想为指导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即实行重农抑商政策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4854930"/>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据《全唐文》记载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岭南、福建及扬州蕃客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宜委节度观察使常加存问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除舶脚收市进奉外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任其来往通流。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皇帝诏令允许蕃客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自为交易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不得重加率税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。这反映了唐朝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海上丝绸之路繁盛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经济重心南移刺激外贸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抑商政策有所松动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设立机构加强外贸管理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根据材料中委节度使管理蕃客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并对关税进行规定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任其往来通航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自为交易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9592293"/>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古代中国的商业发展与政府的经济政策之间存在密不可分的关系。阅读材料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末作文巧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指商业、手工业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禁则民无所游食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民无所游食则必农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民事农则田垦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田垦则粟多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粟多则国富。国富者兵强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兵强者战胜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战胜者地广。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今为末作奇巧者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一日作而五日食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意为工商业一日之利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可供五日之需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。农夫终岁之作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不足以自食也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舍本事而事末作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则田荒而国贫矣。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商藉农而立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农赖商而行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求以相辅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而非求以相病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则良法美意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何尝一日不行于天下哉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官民农商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各安其所而乐其生。夫是以为至治之极。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陈亮《四弊》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0056587"/>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spd="slow">
        <p:wipe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指出春秋时期管仲提出了怎样的经济政策。分析管仲提出这种经济政策的理由。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材料二反映的主要经济观点是什么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分析作者提出此观点的原因。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综合上述材料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指出商业发展与经济政策的关系。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弃农经商易导致土地荒芜和国家贫弱。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农商并重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相辅相成。原因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农商并重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利于经济发展和社会稳定。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6042825"/>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846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法国学者、国际宋史研究开创者埃狄纳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巴拉兹明确指出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中国封建社会的特征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到宋代已发育成熟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而近代中国的新因素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到宋代已显著呈现。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同为法国学者的迪艾那则称宋朝为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现代的拂晓时辰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日本文史学家内藤湖南认为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唐代是中国中世纪的结束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宋代则是中国近代的开始。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中多位学者认为宋代社会出现了近代社会的一些因素。请结合所学知识从宋代商业和城市发展的角度论证这一观点的合理性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的发展结果。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出现了世界上最早的纸币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打破了坊市的限制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形成街市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城市的经济功能大大增强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农村允许置市贸易。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进一步促进了商品经济的发展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使中国封建经济在宋代达到新高度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并没有促使中国向近代社会转变。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5849778"/>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7648"/>
            <a:ext cx="8312472" cy="572611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一、商业的发展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职业商人</a:t>
            </a:r>
            <a:r>
              <a:rPr lang="zh-CN" altLang="zh-CN" sz="2200" dirty="0">
                <a:solidFill>
                  <a:srgbClr val="000000"/>
                </a:solidFill>
                <a:latin typeface="Times New Roman" panose="02020603050405020304" pitchFamily="18" charset="0"/>
                <a:cs typeface="Times New Roman" panose="02020603050405020304" pitchFamily="18" charset="0"/>
              </a:rPr>
              <a:t>和最早的货币已经产生。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工商食官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春秋战国时期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私商</a:t>
            </a:r>
            <a:r>
              <a:rPr lang="zh-CN" altLang="zh-CN" sz="2200" dirty="0">
                <a:solidFill>
                  <a:srgbClr val="000000"/>
                </a:solidFill>
                <a:latin typeface="Times New Roman" panose="02020603050405020304" pitchFamily="18" charset="0"/>
                <a:cs typeface="Times New Roman" panose="02020603050405020304" pitchFamily="18" charset="0"/>
              </a:rPr>
              <a:t>逐渐取代官商成为商人的主体。随着商业的繁荣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形成了许多著名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都会</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隋唐时期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西域以及阿拉伯、波斯商人来往经商频繁。陆上和海上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丝绸之路</a:t>
            </a:r>
            <a:r>
              <a:rPr lang="zh-CN" altLang="zh-CN" sz="2200" dirty="0">
                <a:solidFill>
                  <a:srgbClr val="000000"/>
                </a:solidFill>
                <a:latin typeface="Times New Roman" panose="02020603050405020304" pitchFamily="18" charset="0"/>
                <a:cs typeface="Times New Roman" panose="02020603050405020304" pitchFamily="18" charset="0"/>
              </a:rPr>
              <a:t>空前繁荣。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宋元时期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宋代出现世界上最早的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集镇、夜市兴盛。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元代</a:t>
            </a:r>
            <a:r>
              <a:rPr lang="zh-CN" altLang="zh-CN" sz="2200" dirty="0">
                <a:solidFill>
                  <a:srgbClr val="000000"/>
                </a:solidFill>
                <a:latin typeface="Times New Roman" panose="02020603050405020304" pitchFamily="18" charset="0"/>
                <a:cs typeface="Times New Roman" panose="02020603050405020304" pitchFamily="18" charset="0"/>
              </a:rPr>
              <a:t>更广泛流通纸币。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58757" y="1958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45587" y="2735607"/>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3360" y="35634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4821" y="396745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75554" y="477723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74354" y="59804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16216" y="59804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435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当时通用的铁钱携带极不方便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于是商人们发行一种类似存款收据的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。交子的出现说明了什么问题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对商业的发展有何作用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06.eps" descr="id:2147491845;FounderCES"/>
          <p:cNvPicPr/>
          <p:nvPr/>
        </p:nvPicPr>
        <p:blipFill>
          <a:blip r:embed="rId5"/>
          <a:stretch>
            <a:fillRect/>
          </a:stretch>
        </p:blipFill>
        <p:spPr>
          <a:xfrm>
            <a:off x="3192071" y="2386624"/>
            <a:ext cx="2172017" cy="3573318"/>
          </a:xfrm>
          <a:prstGeom prst="rect">
            <a:avLst/>
          </a:prstGeom>
        </p:spPr>
      </p:pic>
      <p:sp>
        <p:nvSpPr>
          <p:cNvPr id="5" name="矩形 4"/>
          <p:cNvSpPr>
            <a:spLocks noChangeAspect="1"/>
          </p:cNvSpPr>
          <p:nvPr/>
        </p:nvSpPr>
        <p:spPr>
          <a:xfrm>
            <a:off x="508000" y="5931264"/>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交子的出现说明商品经济活跃。它的使用便利了商业活动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促进了商业的繁荣。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9219599"/>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商业市镇兴起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货币经济占据主要地位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农产品</a:t>
            </a:r>
            <a:r>
              <a:rPr lang="zh-CN" altLang="zh-CN" sz="2200" dirty="0">
                <a:solidFill>
                  <a:srgbClr val="000000"/>
                </a:solidFill>
                <a:latin typeface="Times New Roman" panose="02020603050405020304" pitchFamily="18" charset="0"/>
                <a:cs typeface="Times New Roman" panose="02020603050405020304" pitchFamily="18" charset="0"/>
              </a:rPr>
              <a:t>大量进入市场。白银在流通中广泛使用。形成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徽商</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晋商</a:t>
            </a:r>
            <a:r>
              <a:rPr lang="zh-CN" altLang="zh-CN" sz="2200" dirty="0">
                <a:solidFill>
                  <a:srgbClr val="000000"/>
                </a:solidFill>
                <a:latin typeface="Times New Roman" panose="02020603050405020304" pitchFamily="18" charset="0"/>
                <a:cs typeface="Times New Roman" panose="02020603050405020304" pitchFamily="18" charset="0"/>
              </a:rPr>
              <a:t>、宁绍商人、闽商等大商帮。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88051" y="318267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32742" y="358901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358901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9019286"/>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二、城市的繁荣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政治中心的商业发展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周秦至唐朝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县治以上的城市设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。市与民居隔开。这时期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城市主要是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政治中心</a:t>
            </a:r>
            <a:r>
              <a:rPr lang="zh-CN" altLang="zh-CN" sz="2200" dirty="0">
                <a:solidFill>
                  <a:srgbClr val="000000"/>
                </a:solidFill>
                <a:latin typeface="Times New Roman" panose="02020603050405020304" pitchFamily="18" charset="0"/>
                <a:cs typeface="Times New Roman" panose="02020603050405020304" pitchFamily="18" charset="0"/>
              </a:rPr>
              <a:t>、军事重镇。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宋代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空间范围扩展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坊市界限</a:t>
            </a:r>
            <a:r>
              <a:rPr lang="zh-CN" altLang="zh-CN" sz="2200" dirty="0">
                <a:solidFill>
                  <a:srgbClr val="000000"/>
                </a:solidFill>
                <a:latin typeface="Times New Roman" panose="02020603050405020304" pitchFamily="18" charset="0"/>
                <a:cs typeface="Times New Roman" panose="02020603050405020304" pitchFamily="18" charset="0"/>
              </a:rPr>
              <a:t>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市分散于街巷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形成街市。城郭和乡村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也被允许置市贸易。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时间不再限定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夜市</a:t>
            </a:r>
            <a:r>
              <a:rPr lang="zh-CN" altLang="zh-CN" sz="2200" dirty="0">
                <a:solidFill>
                  <a:srgbClr val="000000"/>
                </a:solidFill>
                <a:latin typeface="Times New Roman" panose="02020603050405020304" pitchFamily="18" charset="0"/>
                <a:cs typeface="Times New Roman" panose="02020603050405020304" pitchFamily="18" charset="0"/>
              </a:rPr>
              <a:t>、晓市、草市等。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草市、夜市、晓市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草市主要是指在农村交通便利的地方自然形成的民间集市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的地域限制。夜市冲破了政府对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的时间限制。晓市即早市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也冲破了政府对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的时间限制。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99675" y="261699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26207" y="342986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48641" y="42323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城市功能变化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商业活动不再受官府的直接监控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经济功能</a:t>
            </a:r>
            <a:r>
              <a:rPr lang="zh-CN" altLang="zh-CN" sz="2200" dirty="0">
                <a:solidFill>
                  <a:srgbClr val="000000"/>
                </a:solidFill>
                <a:latin typeface="Times New Roman" panose="02020603050405020304" pitchFamily="18" charset="0"/>
                <a:cs typeface="Times New Roman" panose="02020603050405020304" pitchFamily="18" charset="0"/>
              </a:rPr>
              <a:t>大大增强。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教材图解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观察教材第</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唐朝长安城平面图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《清明上河图》中汴河船运的景象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与唐代长安城相比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北宋汴京有哪些不同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整齐划一的坊市制被打破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坊市界限不复存在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市的启闭时间不再由官府统一规定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商业活动不再受官府直接监控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出现了市民娱乐活动场所。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729961" y="214929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1169" y="257529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490529"/>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经济城市的兴起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沿海港口城市</a:t>
            </a:r>
            <a:r>
              <a:rPr lang="zh-CN" altLang="zh-CN" sz="2200" dirty="0">
                <a:solidFill>
                  <a:srgbClr val="000000"/>
                </a:solidFill>
                <a:latin typeface="Times New Roman" panose="02020603050405020304" pitchFamily="18" charset="0"/>
                <a:cs typeface="Times New Roman" panose="02020603050405020304" pitchFamily="18" charset="0"/>
              </a:rPr>
              <a:t>走向繁荣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除早已发展起来的广州之外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泉州、扬州、登州等繁盛一时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各港口城市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蕃客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兴起了一大批以经济功能为主的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工商业市镇</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401368" y="3147013"/>
            <a:ext cx="166657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320974" y="398428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28610413"/>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08039"/>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重农抑商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商业的不稳定性及商人流动性大等特点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与战国时期强调耕战、加强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中央集权</a:t>
            </a:r>
            <a:r>
              <a:rPr lang="zh-CN" altLang="zh-CN" sz="2200" dirty="0">
                <a:solidFill>
                  <a:srgbClr val="000000"/>
                </a:solidFill>
                <a:latin typeface="Times New Roman" panose="02020603050405020304" pitchFamily="18" charset="0"/>
                <a:cs typeface="Times New Roman" panose="02020603050405020304" pitchFamily="18" charset="0"/>
              </a:rPr>
              <a:t>的取向发生矛盾。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推行过程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重农抑商</a:t>
            </a:r>
            <a:r>
              <a:rPr lang="zh-CN" altLang="zh-CN" sz="2200" dirty="0">
                <a:solidFill>
                  <a:srgbClr val="000000"/>
                </a:solidFill>
                <a:latin typeface="Times New Roman" panose="02020603050405020304" pitchFamily="18" charset="0"/>
                <a:cs typeface="Times New Roman" panose="02020603050405020304" pitchFamily="18" charset="0"/>
              </a:rPr>
              <a:t>思想兴起。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汉高祖</a:t>
            </a:r>
            <a:r>
              <a:rPr lang="zh-CN" altLang="zh-CN" sz="2200" dirty="0">
                <a:solidFill>
                  <a:srgbClr val="000000"/>
                </a:solidFill>
                <a:latin typeface="Times New Roman" panose="02020603050405020304" pitchFamily="18" charset="0"/>
                <a:cs typeface="Times New Roman" panose="02020603050405020304" pitchFamily="18" charset="0"/>
              </a:rPr>
              <a:t>规定商人不得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衣丝乘车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严禁商人购置土地。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中唐以来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重农抑商政策有了某种松动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商人地位得以提高。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经常以各种方式对商人进行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盘剥</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战国秦汉时期对发展农业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稳定社会发挥过积极作用。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严重阻碍了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新经济</a:t>
            </a:r>
            <a:r>
              <a:rPr lang="zh-CN" altLang="zh-CN" sz="2200" dirty="0">
                <a:solidFill>
                  <a:srgbClr val="000000"/>
                </a:solidFill>
                <a:latin typeface="Times New Roman" panose="02020603050405020304" pitchFamily="18" charset="0"/>
                <a:cs typeface="Times New Roman" panose="02020603050405020304" pitchFamily="18" charset="0"/>
              </a:rPr>
              <a:t>因素的成长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成为导致中国被甩在世界工业文明潮流之后的因素之一。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187624" y="23696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77351" y="314614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0127" y="357301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34519" y="478676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86948" y="599084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339</TotalTime>
  <Words>1884</Words>
  <Application>Microsoft Office PowerPoint</Application>
  <PresentationFormat>全屏显示(4:3)</PresentationFormat>
  <Paragraphs>192</Paragraphs>
  <Slides>26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第5课　农耕时代的商业与城市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95</cp:revision>
  <dcterms:created xsi:type="dcterms:W3CDTF">2014-04-23T05:53:17Z</dcterms:created>
  <dcterms:modified xsi:type="dcterms:W3CDTF">2017-08-29T03:55:33Z</dcterms:modified>
</cp:coreProperties>
</file>